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8" r:id="rId3"/>
    <p:sldId id="259" r:id="rId4"/>
    <p:sldId id="273" r:id="rId5"/>
    <p:sldId id="275" r:id="rId6"/>
    <p:sldId id="276" r:id="rId7"/>
    <p:sldId id="277" r:id="rId8"/>
    <p:sldId id="289" r:id="rId9"/>
    <p:sldId id="297" r:id="rId10"/>
    <p:sldId id="278" r:id="rId11"/>
    <p:sldId id="279" r:id="rId12"/>
    <p:sldId id="280" r:id="rId13"/>
    <p:sldId id="290" r:id="rId14"/>
    <p:sldId id="281" r:id="rId15"/>
    <p:sldId id="282" r:id="rId16"/>
    <p:sldId id="274" r:id="rId17"/>
    <p:sldId id="283" r:id="rId18"/>
    <p:sldId id="296" r:id="rId19"/>
    <p:sldId id="291" r:id="rId20"/>
    <p:sldId id="292" r:id="rId21"/>
    <p:sldId id="293" r:id="rId22"/>
    <p:sldId id="295" r:id="rId23"/>
    <p:sldId id="286" r:id="rId24"/>
    <p:sldId id="287" r:id="rId25"/>
    <p:sldId id="288" r:id="rId2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BB4FAF14-50E4-45FB-BC77-5E1962EB68E2}">
          <p14:sldIdLst>
            <p14:sldId id="256"/>
            <p14:sldId id="258"/>
            <p14:sldId id="259"/>
            <p14:sldId id="273"/>
            <p14:sldId id="275"/>
            <p14:sldId id="276"/>
            <p14:sldId id="277"/>
            <p14:sldId id="289"/>
            <p14:sldId id="297"/>
            <p14:sldId id="278"/>
            <p14:sldId id="279"/>
            <p14:sldId id="280"/>
            <p14:sldId id="290"/>
            <p14:sldId id="281"/>
            <p14:sldId id="282"/>
            <p14:sldId id="274"/>
            <p14:sldId id="283"/>
            <p14:sldId id="296"/>
            <p14:sldId id="291"/>
            <p14:sldId id="292"/>
            <p14:sldId id="293"/>
            <p14:sldId id="295"/>
            <p14:sldId id="286"/>
            <p14:sldId id="287"/>
            <p14:sldId id="28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40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71" autoAdjust="0"/>
  </p:normalViewPr>
  <p:slideViewPr>
    <p:cSldViewPr>
      <p:cViewPr>
        <p:scale>
          <a:sx n="100" d="100"/>
          <a:sy n="100" d="100"/>
        </p:scale>
        <p:origin x="-1932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960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B7BE5-3A4F-4188-B4E3-717E75BEECBE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F2BC82-7CEB-45F7-88E6-9050C454E83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87424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Foundations</a:t>
            </a:r>
            <a:r>
              <a:rPr lang="pl-PL" dirty="0" smtClean="0"/>
              <a:t> of </a:t>
            </a:r>
            <a:r>
              <a:rPr lang="en-US" dirty="0" smtClean="0"/>
              <a:t>physics and technique</a:t>
            </a:r>
            <a:r>
              <a:rPr lang="pl-PL" dirty="0" smtClean="0"/>
              <a:t>s</a:t>
            </a:r>
            <a:r>
              <a:rPr lang="en-US" dirty="0" smtClean="0"/>
              <a:t> of </a:t>
            </a:r>
            <a:r>
              <a:rPr lang="pl-PL" dirty="0" err="1" smtClean="0"/>
              <a:t>positron</a:t>
            </a:r>
            <a:r>
              <a:rPr lang="pl-PL" dirty="0" smtClean="0"/>
              <a:t> </a:t>
            </a:r>
            <a:r>
              <a:rPr lang="pl-PL" dirty="0" err="1" smtClean="0"/>
              <a:t>spectroscopy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just</a:t>
            </a:r>
            <a:r>
              <a:rPr lang="pl-PL" dirty="0" smtClean="0"/>
              <a:t> </a:t>
            </a:r>
            <a:r>
              <a:rPr lang="en-US" dirty="0" smtClean="0"/>
              <a:t>presented</a:t>
            </a:r>
            <a:r>
              <a:rPr lang="pl-PL" dirty="0" smtClean="0"/>
              <a:t> by </a:t>
            </a:r>
            <a:r>
              <a:rPr lang="en-US" dirty="0" smtClean="0"/>
              <a:t>Professor </a:t>
            </a:r>
            <a:r>
              <a:rPr lang="en-US" dirty="0" err="1" smtClean="0"/>
              <a:t>Jasińska</a:t>
            </a:r>
            <a:r>
              <a:rPr lang="en-US" dirty="0" smtClean="0"/>
              <a:t>, and </a:t>
            </a:r>
            <a:r>
              <a:rPr lang="pl-PL" dirty="0" err="1" smtClean="0"/>
              <a:t>now</a:t>
            </a:r>
            <a:r>
              <a:rPr lang="pl-PL" dirty="0" smtClean="0"/>
              <a:t> </a:t>
            </a:r>
            <a:r>
              <a:rPr lang="en-US" dirty="0" smtClean="0"/>
              <a:t>I would like to </a:t>
            </a:r>
            <a:r>
              <a:rPr lang="pl-PL" dirty="0" smtClean="0"/>
              <a:t>show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exapmple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application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technique</a:t>
            </a:r>
            <a:r>
              <a:rPr lang="en-US" dirty="0" smtClean="0"/>
              <a:t>.</a:t>
            </a:r>
            <a:r>
              <a:rPr lang="pl-PL" dirty="0" smtClean="0"/>
              <a:t> The </a:t>
            </a:r>
            <a:r>
              <a:rPr lang="pl-PL" dirty="0" err="1" smtClean="0"/>
              <a:t>title</a:t>
            </a:r>
            <a:r>
              <a:rPr lang="pl-PL" dirty="0" smtClean="0"/>
              <a:t> of my </a:t>
            </a:r>
            <a:r>
              <a:rPr lang="pl-PL" dirty="0" err="1" smtClean="0"/>
              <a:t>presentation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:…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87678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</a:t>
            </a:r>
            <a:r>
              <a:rPr lang="en-US" dirty="0" smtClean="0"/>
              <a:t>n the figure </a:t>
            </a:r>
            <a:r>
              <a:rPr lang="pl-PL" dirty="0" smtClean="0"/>
              <a:t>y</a:t>
            </a:r>
            <a:r>
              <a:rPr lang="en-US" dirty="0" err="1" smtClean="0"/>
              <a:t>ou</a:t>
            </a:r>
            <a:r>
              <a:rPr lang="en-US" dirty="0" smtClean="0"/>
              <a:t> can see the result of the measurement </a:t>
            </a:r>
            <a:r>
              <a:rPr lang="pl-PL" dirty="0" smtClean="0"/>
              <a:t>for n-</a:t>
            </a:r>
            <a:r>
              <a:rPr lang="pl-PL" dirty="0" err="1" smtClean="0"/>
              <a:t>eicosane</a:t>
            </a:r>
            <a:r>
              <a:rPr lang="pl-PL" dirty="0" smtClean="0"/>
              <a:t> </a:t>
            </a:r>
            <a:r>
              <a:rPr lang="en-US" dirty="0" smtClean="0"/>
              <a:t>as a function of time at -150 C</a:t>
            </a:r>
            <a:r>
              <a:rPr lang="pl-PL" dirty="0" smtClean="0"/>
              <a:t>. The </a:t>
            </a:r>
            <a:r>
              <a:rPr lang="pl-PL" dirty="0" err="1" smtClean="0"/>
              <a:t>intensity</a:t>
            </a:r>
            <a:r>
              <a:rPr lang="pl-PL" dirty="0" smtClean="0"/>
              <a:t> </a:t>
            </a:r>
            <a:r>
              <a:rPr lang="pl-PL" dirty="0" err="1" smtClean="0"/>
              <a:t>increases</a:t>
            </a:r>
            <a:r>
              <a:rPr lang="pl-PL" dirty="0" smtClean="0"/>
              <a:t> with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 smtClean="0"/>
              <a:t> 8.3 h.</a:t>
            </a:r>
            <a:r>
              <a:rPr lang="pl-PL" baseline="0" dirty="0" smtClean="0"/>
              <a:t> The g</a:t>
            </a:r>
            <a:r>
              <a:rPr lang="en-US" i="0" dirty="0" smtClean="0"/>
              <a:t>row</a:t>
            </a:r>
            <a:r>
              <a:rPr lang="pl-PL" i="0" dirty="0" smtClean="0"/>
              <a:t>th</a:t>
            </a:r>
            <a:r>
              <a:rPr lang="en-US" i="0" dirty="0" smtClean="0"/>
              <a:t> </a:t>
            </a:r>
            <a:r>
              <a:rPr lang="pl-PL" i="0" dirty="0" smtClean="0"/>
              <a:t>of </a:t>
            </a:r>
            <a:r>
              <a:rPr lang="en-US" i="0" dirty="0" smtClean="0"/>
              <a:t>intensity </a:t>
            </a:r>
            <a:r>
              <a:rPr lang="pl-PL" i="0" dirty="0" err="1" smtClean="0"/>
              <a:t>is</a:t>
            </a:r>
            <a:r>
              <a:rPr lang="pl-PL" i="0" dirty="0" smtClean="0"/>
              <a:t> </a:t>
            </a:r>
            <a:r>
              <a:rPr lang="pl-PL" i="0" dirty="0" err="1" smtClean="0"/>
              <a:t>typical</a:t>
            </a:r>
            <a:r>
              <a:rPr lang="pl-PL" i="0" dirty="0" smtClean="0"/>
              <a:t> for </a:t>
            </a:r>
            <a:r>
              <a:rPr lang="pl-PL" i="0" dirty="0" err="1" smtClean="0"/>
              <a:t>pure</a:t>
            </a:r>
            <a:r>
              <a:rPr lang="pl-PL" i="0" dirty="0" smtClean="0"/>
              <a:t> </a:t>
            </a:r>
            <a:r>
              <a:rPr lang="pl-PL" i="0" dirty="0" err="1" smtClean="0"/>
              <a:t>alkanes</a:t>
            </a:r>
            <a:r>
              <a:rPr lang="pl-PL" i="0" dirty="0" smtClean="0"/>
              <a:t>. The o-Ps </a:t>
            </a:r>
            <a:r>
              <a:rPr lang="pl-PL" i="0" dirty="0" err="1" smtClean="0"/>
              <a:t>lifetime</a:t>
            </a:r>
            <a:r>
              <a:rPr lang="pl-PL" i="0" dirty="0" smtClean="0"/>
              <a:t> </a:t>
            </a:r>
            <a:r>
              <a:rPr lang="pl-PL" i="0" dirty="0" err="1" smtClean="0"/>
              <a:t>does</a:t>
            </a:r>
            <a:r>
              <a:rPr lang="pl-PL" i="0" dirty="0" smtClean="0"/>
              <a:t> not </a:t>
            </a:r>
            <a:r>
              <a:rPr lang="pl-PL" i="0" dirty="0" err="1" smtClean="0"/>
              <a:t>change</a:t>
            </a:r>
            <a:r>
              <a:rPr lang="pl-PL" i="0" dirty="0" smtClean="0"/>
              <a:t> in</a:t>
            </a:r>
            <a:r>
              <a:rPr lang="pl-PL" i="0" baseline="0" dirty="0" smtClean="0"/>
              <a:t> </a:t>
            </a:r>
            <a:r>
              <a:rPr lang="pl-PL" i="0" baseline="0" dirty="0" err="1" smtClean="0"/>
              <a:t>time</a:t>
            </a:r>
            <a:r>
              <a:rPr lang="pl-PL" i="0" baseline="0" dirty="0" smtClean="0"/>
              <a:t>. 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growth</a:t>
            </a:r>
            <a:r>
              <a:rPr lang="pl-PL" dirty="0" smtClean="0"/>
              <a:t> of</a:t>
            </a:r>
            <a:r>
              <a:rPr lang="en-US" dirty="0" smtClean="0"/>
              <a:t> intensity is associated with the electron</a:t>
            </a:r>
            <a:r>
              <a:rPr lang="pl-PL" dirty="0" smtClean="0"/>
              <a:t> </a:t>
            </a:r>
            <a:r>
              <a:rPr lang="en-US" dirty="0" smtClean="0"/>
              <a:t>trapping</a:t>
            </a:r>
            <a:r>
              <a:rPr lang="pl-PL" dirty="0" smtClean="0"/>
              <a:t> </a:t>
            </a:r>
            <a:r>
              <a:rPr lang="en-US" dirty="0" smtClean="0"/>
              <a:t>effect. High energy positrons lose their energy in the process of ionization and produce electrons</a:t>
            </a:r>
            <a:r>
              <a:rPr lang="pl-PL" dirty="0" smtClean="0"/>
              <a:t>, </a:t>
            </a:r>
            <a:r>
              <a:rPr lang="pl-PL" dirty="0" err="1" smtClean="0"/>
              <a:t>which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en-US" dirty="0" smtClean="0"/>
              <a:t> be trapped</a:t>
            </a:r>
            <a:r>
              <a:rPr lang="pl-PL" dirty="0" smtClean="0"/>
              <a:t> and </a:t>
            </a:r>
            <a:r>
              <a:rPr lang="pl-PL" dirty="0" err="1" smtClean="0"/>
              <a:t>accumulated</a:t>
            </a:r>
            <a:r>
              <a:rPr lang="pl-PL" baseline="0" dirty="0" smtClean="0"/>
              <a:t> </a:t>
            </a:r>
            <a:r>
              <a:rPr lang="pl-PL" dirty="0" smtClean="0"/>
              <a:t>in the medium </a:t>
            </a:r>
            <a:r>
              <a:rPr lang="pl-PL" dirty="0" err="1" smtClean="0"/>
              <a:t>structure</a:t>
            </a:r>
            <a:r>
              <a:rPr lang="en-US" dirty="0" smtClean="0"/>
              <a:t>. The next positrons emitted from the source may </a:t>
            </a:r>
            <a:r>
              <a:rPr lang="pl-PL" dirty="0" err="1" smtClean="0"/>
              <a:t>create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additional</a:t>
            </a:r>
            <a:r>
              <a:rPr lang="pl-PL" baseline="0" dirty="0" smtClean="0"/>
              <a:t> Ps </a:t>
            </a:r>
            <a:r>
              <a:rPr lang="en-US" dirty="0" smtClean="0"/>
              <a:t>with </a:t>
            </a:r>
            <a:r>
              <a:rPr lang="pl-PL" dirty="0" err="1" smtClean="0"/>
              <a:t>those</a:t>
            </a:r>
            <a:r>
              <a:rPr lang="pl-PL" dirty="0" smtClean="0"/>
              <a:t> </a:t>
            </a:r>
            <a:r>
              <a:rPr lang="pl-PL" dirty="0" err="1" smtClean="0"/>
              <a:t>trapped</a:t>
            </a:r>
            <a:r>
              <a:rPr lang="pl-PL" dirty="0" smtClean="0"/>
              <a:t> </a:t>
            </a:r>
            <a:r>
              <a:rPr lang="en-US" dirty="0" smtClean="0"/>
              <a:t>electrons. Hence the increase in the</a:t>
            </a:r>
            <a:r>
              <a:rPr lang="pl-PL" dirty="0" smtClean="0"/>
              <a:t> o-Ps component</a:t>
            </a:r>
            <a:r>
              <a:rPr lang="en-US" dirty="0" smtClean="0"/>
              <a:t> intensity in time</a:t>
            </a:r>
            <a:r>
              <a:rPr lang="pl-PL" dirty="0" smtClean="0"/>
              <a:t>.</a:t>
            </a:r>
            <a:endParaRPr lang="pl-PL" i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235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</a:t>
            </a:r>
            <a:r>
              <a:rPr lang="en-US" dirty="0" smtClean="0"/>
              <a:t>he intensity I3 increases</a:t>
            </a:r>
            <a:r>
              <a:rPr lang="pl-PL" dirty="0" smtClean="0"/>
              <a:t> w</a:t>
            </a:r>
            <a:r>
              <a:rPr lang="en-US" dirty="0" err="1" smtClean="0"/>
              <a:t>ith</a:t>
            </a:r>
            <a:r>
              <a:rPr lang="en-US" dirty="0" smtClean="0"/>
              <a:t> temperature until </a:t>
            </a:r>
            <a:r>
              <a:rPr lang="pl-PL" dirty="0" err="1" smtClean="0"/>
              <a:t>reaching</a:t>
            </a:r>
            <a:r>
              <a:rPr lang="pl-PL" dirty="0" smtClean="0"/>
              <a:t> the </a:t>
            </a:r>
            <a:r>
              <a:rPr lang="pl-PL" dirty="0" err="1" smtClean="0"/>
              <a:t>saturation</a:t>
            </a:r>
            <a:r>
              <a:rPr lang="pl-PL" dirty="0" smtClean="0"/>
              <a:t> </a:t>
            </a:r>
            <a:r>
              <a:rPr lang="pl-PL" dirty="0" err="1" smtClean="0"/>
              <a:t>value</a:t>
            </a:r>
            <a:r>
              <a:rPr lang="en-US" dirty="0" smtClean="0"/>
              <a:t>. </a:t>
            </a:r>
            <a:r>
              <a:rPr lang="pl-PL" dirty="0" smtClean="0"/>
              <a:t>At </a:t>
            </a:r>
            <a:r>
              <a:rPr lang="en-US" dirty="0" smtClean="0"/>
              <a:t>230 K </a:t>
            </a:r>
            <a:r>
              <a:rPr lang="pl-PL" dirty="0" smtClean="0"/>
              <a:t>the </a:t>
            </a:r>
            <a:r>
              <a:rPr lang="pl-PL" dirty="0" err="1" smtClean="0"/>
              <a:t>intensity</a:t>
            </a:r>
            <a:r>
              <a:rPr lang="pl-PL" dirty="0" smtClean="0"/>
              <a:t> </a:t>
            </a:r>
            <a:r>
              <a:rPr lang="en-US" dirty="0" smtClean="0"/>
              <a:t>begins to fall, which we ascribe to thermal emptying of electron traps.</a:t>
            </a:r>
            <a:r>
              <a:rPr lang="pl-PL" dirty="0" smtClean="0"/>
              <a:t> Just </a:t>
            </a:r>
            <a:r>
              <a:rPr lang="pl-PL" dirty="0" err="1" smtClean="0"/>
              <a:t>before</a:t>
            </a:r>
            <a:r>
              <a:rPr lang="pl-PL" dirty="0" smtClean="0"/>
              <a:t> the melting point 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small (20% </a:t>
            </a:r>
            <a:r>
              <a:rPr lang="pl-PL" baseline="0" dirty="0" err="1" smtClean="0"/>
              <a:t>only</a:t>
            </a:r>
            <a:r>
              <a:rPr lang="pl-PL" baseline="0" dirty="0" smtClean="0"/>
              <a:t>). The o-Ps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rigid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1.2 </a:t>
            </a:r>
            <a:r>
              <a:rPr lang="pl-PL" baseline="0" dirty="0" err="1" smtClean="0"/>
              <a:t>ns</a:t>
            </a:r>
            <a:r>
              <a:rPr lang="pl-PL" baseline="0" dirty="0" smtClean="0"/>
              <a:t>;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corresponds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expected</a:t>
            </a:r>
            <a:r>
              <a:rPr lang="pl-PL" baseline="0" dirty="0" smtClean="0"/>
              <a:t> for the </a:t>
            </a:r>
            <a:r>
              <a:rPr lang="pl-PL" baseline="0" dirty="0" err="1" smtClean="0"/>
              <a:t>interlamellar</a:t>
            </a:r>
            <a:r>
              <a:rPr lang="pl-PL" baseline="0" dirty="0" smtClean="0"/>
              <a:t> gap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its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typical</a:t>
            </a:r>
            <a:r>
              <a:rPr lang="pl-PL" baseline="0" dirty="0" smtClean="0"/>
              <a:t> for </a:t>
            </a:r>
            <a:r>
              <a:rPr lang="pl-PL" baseline="0" dirty="0" err="1" smtClean="0"/>
              <a:t>even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alkanes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rigid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. In </a:t>
            </a:r>
            <a:r>
              <a:rPr lang="pl-PL" baseline="0" dirty="0" err="1" smtClean="0"/>
              <a:t>liquid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independent of the </a:t>
            </a:r>
            <a:r>
              <a:rPr lang="pl-PL" baseline="0" dirty="0" err="1" smtClean="0"/>
              <a:t>hydrocarbon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length</a:t>
            </a:r>
            <a:r>
              <a:rPr lang="pl-PL" baseline="0" dirty="0" smtClean="0"/>
              <a:t>, and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equal</a:t>
            </a:r>
            <a:r>
              <a:rPr lang="pl-PL" baseline="0" dirty="0" smtClean="0"/>
              <a:t> 3.15 </a:t>
            </a:r>
            <a:r>
              <a:rPr lang="pl-PL" baseline="0" dirty="0" err="1" smtClean="0"/>
              <a:t>ns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just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above</a:t>
            </a:r>
            <a:r>
              <a:rPr lang="pl-PL" baseline="0" dirty="0" smtClean="0"/>
              <a:t> the melting point. At 37,5C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see</a:t>
            </a:r>
            <a:r>
              <a:rPr lang="pl-PL" baseline="0" dirty="0" smtClean="0"/>
              <a:t> the </a:t>
            </a:r>
            <a:r>
              <a:rPr lang="pl-PL" dirty="0" err="1" smtClean="0"/>
              <a:t>stepwise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of o-Ps </a:t>
            </a:r>
            <a:r>
              <a:rPr lang="pl-PL" dirty="0" err="1" smtClean="0"/>
              <a:t>lifetime</a:t>
            </a:r>
            <a:r>
              <a:rPr lang="pl-PL" dirty="0" smtClean="0"/>
              <a:t> and </a:t>
            </a:r>
            <a:r>
              <a:rPr lang="pl-PL" dirty="0" err="1" smtClean="0"/>
              <a:t>intensity</a:t>
            </a:r>
            <a:r>
              <a:rPr lang="pl-PL" dirty="0" smtClean="0"/>
              <a:t>. At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pl-PL" dirty="0" smtClean="0"/>
              <a:t> the </a:t>
            </a:r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melts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3676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have analyzed also the polymer used for the </a:t>
            </a:r>
            <a:r>
              <a:rPr lang="pl-PL" dirty="0" err="1" smtClean="0"/>
              <a:t>capsule</a:t>
            </a:r>
            <a:r>
              <a:rPr lang="pl-PL" baseline="0" dirty="0" smtClean="0"/>
              <a:t> </a:t>
            </a:r>
            <a:r>
              <a:rPr lang="pl-PL" dirty="0" err="1" smtClean="0"/>
              <a:t>shell</a:t>
            </a:r>
            <a:r>
              <a:rPr lang="pl-PL" dirty="0" smtClean="0"/>
              <a:t> </a:t>
            </a:r>
            <a:r>
              <a:rPr lang="en-US" dirty="0" smtClean="0"/>
              <a:t>construction.</a:t>
            </a:r>
            <a:r>
              <a:rPr lang="pl-PL" dirty="0" smtClean="0"/>
              <a:t> A</a:t>
            </a:r>
            <a:r>
              <a:rPr lang="en-US" dirty="0" smtClean="0"/>
              <a:t>s you can see, we can distinguish two </a:t>
            </a:r>
            <a:r>
              <a:rPr lang="pl-PL" dirty="0" smtClean="0"/>
              <a:t>o-Ps </a:t>
            </a:r>
            <a:r>
              <a:rPr lang="en-US" dirty="0" smtClean="0"/>
              <a:t>lifetimes attributed to two differing size</a:t>
            </a:r>
            <a:r>
              <a:rPr lang="pl-PL" dirty="0" smtClean="0"/>
              <a:t>s</a:t>
            </a:r>
            <a:r>
              <a:rPr lang="en-US" dirty="0" smtClean="0"/>
              <a:t> of free volume.</a:t>
            </a:r>
            <a:r>
              <a:rPr lang="pl-PL" dirty="0" smtClean="0"/>
              <a:t> </a:t>
            </a:r>
            <a:r>
              <a:rPr lang="pl-PL" dirty="0" err="1" smtClean="0"/>
              <a:t>Only</a:t>
            </a:r>
            <a:r>
              <a:rPr lang="pl-PL" dirty="0" smtClean="0"/>
              <a:t> one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with </a:t>
            </a:r>
            <a:r>
              <a:rPr lang="pl-PL" dirty="0" err="1" smtClean="0"/>
              <a:t>temperature</a:t>
            </a:r>
            <a:r>
              <a:rPr lang="pl-PL" dirty="0" smtClean="0"/>
              <a:t>,</a:t>
            </a:r>
            <a:r>
              <a:rPr lang="pl-PL" baseline="0" dirty="0" smtClean="0"/>
              <a:t> but </a:t>
            </a:r>
            <a:r>
              <a:rPr lang="en-US" dirty="0" smtClean="0"/>
              <a:t>any </a:t>
            </a:r>
            <a:r>
              <a:rPr lang="pl-PL" dirty="0" err="1" smtClean="0"/>
              <a:t>stepwise</a:t>
            </a:r>
            <a:r>
              <a:rPr lang="en-US" dirty="0" smtClean="0"/>
              <a:t> changes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en-US" dirty="0" smtClean="0"/>
              <a:t>38C</a:t>
            </a:r>
            <a:r>
              <a:rPr lang="pl-PL" dirty="0" smtClean="0"/>
              <a:t> (the melting</a:t>
            </a:r>
            <a:r>
              <a:rPr lang="pl-PL" baseline="0" dirty="0" smtClean="0"/>
              <a:t> point in n-</a:t>
            </a:r>
            <a:r>
              <a:rPr lang="pl-PL" baseline="0" dirty="0" err="1" smtClean="0"/>
              <a:t>eicosane</a:t>
            </a:r>
            <a:r>
              <a:rPr lang="pl-PL" baseline="0" dirty="0" smtClean="0"/>
              <a:t>)</a:t>
            </a:r>
            <a:r>
              <a:rPr lang="en-US" dirty="0" smtClean="0"/>
              <a:t> can not be seen</a:t>
            </a:r>
            <a:r>
              <a:rPr lang="pl-PL" dirty="0" smtClean="0"/>
              <a:t>. At -150</a:t>
            </a:r>
            <a:r>
              <a:rPr lang="pl-PL" baseline="30000" dirty="0" smtClean="0"/>
              <a:t>o</a:t>
            </a:r>
            <a:r>
              <a:rPr lang="pl-PL" dirty="0" smtClean="0"/>
              <a:t>C the </a:t>
            </a:r>
            <a:r>
              <a:rPr lang="pl-PL" dirty="0" err="1" smtClean="0"/>
              <a:t>lifetimes</a:t>
            </a:r>
            <a:r>
              <a:rPr lang="pl-PL" dirty="0" smtClean="0"/>
              <a:t> and </a:t>
            </a:r>
            <a:r>
              <a:rPr lang="pl-PL" dirty="0" err="1" smtClean="0"/>
              <a:t>intensities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stable</a:t>
            </a:r>
            <a:r>
              <a:rPr lang="pl-PL" dirty="0" smtClean="0"/>
              <a:t> in </a:t>
            </a:r>
            <a:r>
              <a:rPr lang="pl-PL" dirty="0" err="1" smtClean="0"/>
              <a:t>time</a:t>
            </a:r>
            <a:r>
              <a:rPr lang="pl-PL" dirty="0" smtClean="0"/>
              <a:t>. In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polymer</a:t>
            </a:r>
            <a:r>
              <a:rPr lang="pl-PL" dirty="0" smtClean="0"/>
              <a:t> the </a:t>
            </a:r>
            <a:r>
              <a:rPr lang="pl-PL" dirty="0" err="1" smtClean="0"/>
              <a:t>electron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trapping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effect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does</a:t>
            </a:r>
            <a:r>
              <a:rPr lang="pl-PL" baseline="0" dirty="0" smtClean="0"/>
              <a:t> not </a:t>
            </a:r>
            <a:r>
              <a:rPr lang="pl-PL" baseline="0" dirty="0" err="1" smtClean="0"/>
              <a:t>appear</a:t>
            </a:r>
            <a:r>
              <a:rPr lang="pl-PL" baseline="0" dirty="0" smtClean="0"/>
              <a:t>.</a:t>
            </a:r>
            <a:r>
              <a:rPr lang="pl-PL" dirty="0" smtClean="0"/>
              <a:t> The </a:t>
            </a:r>
            <a:r>
              <a:rPr lang="pl-PL" dirty="0" err="1" smtClean="0"/>
              <a:t>intensities</a:t>
            </a:r>
            <a:r>
              <a:rPr lang="pl-PL" dirty="0" smtClean="0"/>
              <a:t> of </a:t>
            </a:r>
            <a:r>
              <a:rPr lang="pl-PL" dirty="0" err="1" smtClean="0"/>
              <a:t>both</a:t>
            </a:r>
            <a:r>
              <a:rPr lang="pl-PL" dirty="0" smtClean="0"/>
              <a:t> o-Ps </a:t>
            </a:r>
            <a:r>
              <a:rPr lang="pl-PL" dirty="0" err="1" smtClean="0"/>
              <a:t>components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less </a:t>
            </a:r>
            <a:r>
              <a:rPr lang="pl-PL" dirty="0" err="1" smtClean="0"/>
              <a:t>constant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6121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C</a:t>
            </a:r>
            <a:r>
              <a:rPr lang="en-US" dirty="0" err="1" smtClean="0"/>
              <a:t>omparing</a:t>
            </a:r>
            <a:r>
              <a:rPr lang="en-US" dirty="0" smtClean="0"/>
              <a:t> the results obtained </a:t>
            </a:r>
            <a:r>
              <a:rPr lang="pl-PL" dirty="0" smtClean="0"/>
              <a:t>by </a:t>
            </a:r>
            <a:r>
              <a:rPr lang="en-US" dirty="0" smtClean="0"/>
              <a:t>PALS technique for alkane and polymer we conclude that</a:t>
            </a:r>
            <a:r>
              <a:rPr lang="pl-PL" baseline="0" dirty="0" smtClean="0"/>
              <a:t> in</a:t>
            </a:r>
            <a:r>
              <a:rPr lang="pl-PL" dirty="0" smtClean="0"/>
              <a:t> the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range</a:t>
            </a:r>
            <a:r>
              <a:rPr lang="pl-PL" dirty="0" smtClean="0"/>
              <a:t> the o-Ps </a:t>
            </a:r>
            <a:r>
              <a:rPr lang="pl-PL" dirty="0" err="1" smtClean="0"/>
              <a:t>lifetimes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alkane</a:t>
            </a:r>
            <a:r>
              <a:rPr lang="pl-PL" baseline="0" dirty="0" smtClean="0"/>
              <a:t> and in </a:t>
            </a:r>
            <a:r>
              <a:rPr lang="pl-PL" baseline="0" dirty="0" err="1" smtClean="0"/>
              <a:t>polysiloxane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almost</a:t>
            </a:r>
            <a:r>
              <a:rPr lang="pl-PL" dirty="0" smtClean="0"/>
              <a:t> </a:t>
            </a:r>
            <a:r>
              <a:rPr lang="pl-PL" dirty="0" err="1" smtClean="0"/>
              <a:t>identical</a:t>
            </a:r>
            <a:r>
              <a:rPr lang="pl-PL" dirty="0" smtClean="0"/>
              <a:t>. </a:t>
            </a:r>
            <a:r>
              <a:rPr lang="en-US" dirty="0" smtClean="0"/>
              <a:t>On the other hand in the range</a:t>
            </a:r>
            <a:r>
              <a:rPr lang="pl-PL" baseline="0" dirty="0" smtClean="0"/>
              <a:t> of</a:t>
            </a:r>
            <a:r>
              <a:rPr lang="pl-PL" dirty="0" smtClean="0"/>
              <a:t> </a:t>
            </a:r>
            <a:r>
              <a:rPr lang="en-US" dirty="0" smtClean="0"/>
              <a:t>higher temperatures</a:t>
            </a:r>
            <a:r>
              <a:rPr lang="pl-PL" dirty="0" smtClean="0"/>
              <a:t> the </a:t>
            </a:r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in </a:t>
            </a:r>
            <a:r>
              <a:rPr lang="pl-PL" dirty="0" err="1" smtClean="0">
                <a:solidFill>
                  <a:schemeClr val="tx2">
                    <a:lumMod val="75000"/>
                  </a:schemeClr>
                </a:solidFill>
              </a:rPr>
              <a:t>alkane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smtClean="0"/>
              <a:t>and  </a:t>
            </a:r>
            <a:r>
              <a:rPr lang="pl-PL" dirty="0" smtClean="0">
                <a:solidFill>
                  <a:srgbClr val="FF0000"/>
                </a:solidFill>
              </a:rPr>
              <a:t>the </a:t>
            </a:r>
            <a:r>
              <a:rPr lang="pl-PL" dirty="0" err="1" smtClean="0">
                <a:solidFill>
                  <a:srgbClr val="FF0000"/>
                </a:solidFill>
              </a:rPr>
              <a:t>longer</a:t>
            </a:r>
            <a:r>
              <a:rPr lang="pl-PL" dirty="0" smtClean="0">
                <a:solidFill>
                  <a:srgbClr val="FF0000"/>
                </a:solidFill>
              </a:rPr>
              <a:t> of </a:t>
            </a:r>
            <a:r>
              <a:rPr lang="pl-PL" dirty="0" err="1" smtClean="0">
                <a:solidFill>
                  <a:srgbClr val="FF0000"/>
                </a:solidFill>
              </a:rPr>
              <a:t>two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>
                <a:solidFill>
                  <a:srgbClr val="FF0000"/>
                </a:solidFill>
              </a:rPr>
              <a:t>lifetimes</a:t>
            </a:r>
            <a:r>
              <a:rPr lang="pl-PL" dirty="0" smtClean="0">
                <a:solidFill>
                  <a:srgbClr val="FF0000"/>
                </a:solidFill>
              </a:rPr>
              <a:t> in </a:t>
            </a:r>
            <a:r>
              <a:rPr lang="pl-PL" dirty="0" err="1" smtClean="0">
                <a:solidFill>
                  <a:srgbClr val="FF0000"/>
                </a:solidFill>
              </a:rPr>
              <a:t>polymer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quite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75025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The </a:t>
            </a:r>
            <a:r>
              <a:rPr lang="en-US" dirty="0" smtClean="0"/>
              <a:t>microcapsules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composed</a:t>
            </a:r>
            <a:r>
              <a:rPr lang="pl-PL" dirty="0" smtClean="0"/>
              <a:t> of</a:t>
            </a:r>
            <a:r>
              <a:rPr lang="en-US" dirty="0" smtClean="0"/>
              <a:t> </a:t>
            </a:r>
            <a:r>
              <a:rPr lang="pl-PL" dirty="0" smtClean="0"/>
              <a:t>the</a:t>
            </a:r>
            <a:r>
              <a:rPr lang="en-US" dirty="0" smtClean="0"/>
              <a:t> polymer and </a:t>
            </a:r>
            <a:r>
              <a:rPr lang="pl-PL" dirty="0" smtClean="0"/>
              <a:t>the</a:t>
            </a:r>
            <a:r>
              <a:rPr lang="en-US" dirty="0" smtClean="0"/>
              <a:t> alkane.</a:t>
            </a:r>
            <a:r>
              <a:rPr lang="pl-PL" dirty="0" smtClean="0"/>
              <a:t> The </a:t>
            </a:r>
            <a:r>
              <a:rPr lang="pl-PL" dirty="0" err="1" smtClean="0"/>
              <a:t>shell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baseline="0" dirty="0" smtClean="0"/>
              <a:t>of </a:t>
            </a:r>
            <a:r>
              <a:rPr lang="pl-PL" baseline="0" dirty="0" err="1" smtClean="0"/>
              <a:t>microcapsules</a:t>
            </a:r>
            <a:r>
              <a:rPr lang="pl-PL" baseline="0" dirty="0" smtClean="0"/>
              <a:t> </a:t>
            </a:r>
            <a:r>
              <a:rPr lang="pl-PL" dirty="0" err="1" smtClean="0"/>
              <a:t>determines</a:t>
            </a:r>
            <a:r>
              <a:rPr lang="pl-PL" dirty="0" smtClean="0"/>
              <a:t> </a:t>
            </a:r>
            <a:r>
              <a:rPr lang="pl-PL" dirty="0" err="1" smtClean="0"/>
              <a:t>their</a:t>
            </a:r>
            <a:r>
              <a:rPr lang="pl-PL" dirty="0" smtClean="0"/>
              <a:t>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,</a:t>
            </a:r>
            <a:r>
              <a:rPr lang="pl-PL" baseline="0" dirty="0" smtClean="0"/>
              <a:t> and the </a:t>
            </a:r>
            <a:r>
              <a:rPr lang="pl-PL" dirty="0" err="1" smtClean="0"/>
              <a:t>core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determines</a:t>
            </a:r>
            <a:r>
              <a:rPr lang="pl-PL" dirty="0" smtClean="0"/>
              <a:t> </a:t>
            </a:r>
            <a:r>
              <a:rPr lang="pl-PL" dirty="0" err="1" smtClean="0"/>
              <a:t>thermal</a:t>
            </a:r>
            <a:r>
              <a:rPr lang="pl-PL" dirty="0" smtClean="0"/>
              <a:t> </a:t>
            </a:r>
            <a:r>
              <a:rPr lang="pl-PL" dirty="0" err="1" smtClean="0"/>
              <a:t>ones</a:t>
            </a:r>
            <a:r>
              <a:rPr lang="pl-PL" baseline="0" dirty="0" smtClean="0"/>
              <a:t>. </a:t>
            </a:r>
            <a:r>
              <a:rPr lang="en-US" dirty="0" smtClean="0"/>
              <a:t>The microcapsules of mic</a:t>
            </a:r>
            <a:r>
              <a:rPr lang="pl-PL" dirty="0" err="1" smtClean="0"/>
              <a:t>rometer</a:t>
            </a:r>
            <a:r>
              <a:rPr lang="en-US" dirty="0" smtClean="0"/>
              <a:t> diameters are used, among others, in the textile industry, where they are added to the fiber material, </a:t>
            </a:r>
            <a:r>
              <a:rPr lang="pl-PL" dirty="0" err="1" smtClean="0"/>
              <a:t>used</a:t>
            </a:r>
            <a:r>
              <a:rPr lang="pl-PL" dirty="0" smtClean="0"/>
              <a:t> in the </a:t>
            </a:r>
            <a:r>
              <a:rPr lang="en-US" dirty="0" smtClean="0"/>
              <a:t>clothes </a:t>
            </a:r>
            <a:r>
              <a:rPr lang="pl-PL" dirty="0" smtClean="0"/>
              <a:t>of</a:t>
            </a:r>
            <a:r>
              <a:rPr lang="en-US" dirty="0" smtClean="0"/>
              <a:t> improved thermal protection</a:t>
            </a:r>
            <a:r>
              <a:rPr lang="pl-PL" dirty="0" smtClean="0"/>
              <a:t> </a:t>
            </a:r>
            <a:r>
              <a:rPr lang="en-US" dirty="0" smtClean="0"/>
              <a:t>parameters.</a:t>
            </a:r>
            <a:r>
              <a:rPr lang="pl-PL" dirty="0" smtClean="0"/>
              <a:t> D</a:t>
            </a:r>
            <a:r>
              <a:rPr lang="en-US" dirty="0" err="1" smtClean="0"/>
              <a:t>epending</a:t>
            </a:r>
            <a:r>
              <a:rPr lang="en-US" dirty="0" smtClean="0"/>
              <a:t> on the manufacturing techniques used</a:t>
            </a:r>
            <a:r>
              <a:rPr lang="pl-PL" dirty="0" smtClean="0"/>
              <a:t> </a:t>
            </a:r>
            <a:r>
              <a:rPr lang="en-US" dirty="0" smtClean="0"/>
              <a:t>and the materials we obtain the microcapsules by varying morphology</a:t>
            </a:r>
            <a:r>
              <a:rPr lang="pl-PL" dirty="0" smtClean="0"/>
              <a:t>: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core-shell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type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multicore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matrix</a:t>
            </a:r>
            <a:r>
              <a:rPr lang="pl-PL" baseline="0" dirty="0" smtClean="0"/>
              <a:t>. </a:t>
            </a:r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295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Microcapsules</a:t>
            </a:r>
            <a:r>
              <a:rPr lang="pl-PL" dirty="0" smtClean="0"/>
              <a:t> </a:t>
            </a:r>
            <a:r>
              <a:rPr lang="pl-PL" dirty="0" err="1" smtClean="0"/>
              <a:t>which</a:t>
            </a:r>
            <a:r>
              <a:rPr lang="pl-PL" dirty="0" smtClean="0"/>
              <a:t> we </a:t>
            </a:r>
            <a:r>
              <a:rPr lang="pl-PL" dirty="0" err="1" smtClean="0"/>
              <a:t>studied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less </a:t>
            </a:r>
            <a:r>
              <a:rPr lang="pl-PL" dirty="0" err="1" smtClean="0"/>
              <a:t>similar</a:t>
            </a:r>
            <a:r>
              <a:rPr lang="pl-PL" dirty="0" smtClean="0"/>
              <a:t> in </a:t>
            </a:r>
            <a:r>
              <a:rPr lang="pl-PL" dirty="0" err="1" smtClean="0"/>
              <a:t>shape</a:t>
            </a:r>
            <a:r>
              <a:rPr lang="pl-PL" dirty="0" smtClean="0"/>
              <a:t> to a </a:t>
            </a:r>
            <a:r>
              <a:rPr lang="pl-PL" dirty="0" err="1" smtClean="0"/>
              <a:t>sphere</a:t>
            </a:r>
            <a:r>
              <a:rPr lang="pl-PL" baseline="0" dirty="0" smtClean="0"/>
              <a:t> and the </a:t>
            </a:r>
            <a:r>
              <a:rPr lang="pl-PL" baseline="0" dirty="0" err="1" smtClean="0"/>
              <a:t>average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grain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them</a:t>
            </a:r>
            <a:r>
              <a:rPr lang="pl-PL" baseline="0" dirty="0" smtClean="0"/>
              <a:t> was </a:t>
            </a:r>
            <a:r>
              <a:rPr lang="pl-PL" baseline="0" dirty="0" err="1" smtClean="0"/>
              <a:t>abaut</a:t>
            </a:r>
            <a:r>
              <a:rPr lang="pl-PL" baseline="0" dirty="0" smtClean="0"/>
              <a:t> 11 </a:t>
            </a:r>
            <a:r>
              <a:rPr lang="pl-PL" baseline="0" dirty="0" err="1" smtClean="0"/>
              <a:t>micrometers</a:t>
            </a:r>
            <a:r>
              <a:rPr lang="pl-PL" baseline="0" dirty="0" smtClean="0"/>
              <a:t>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18189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the PALS </a:t>
            </a:r>
            <a:r>
              <a:rPr lang="pl-PL" dirty="0" err="1" smtClean="0"/>
              <a:t>measurements</a:t>
            </a:r>
            <a:r>
              <a:rPr lang="pl-PL" dirty="0" smtClean="0"/>
              <a:t> we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o-Ps </a:t>
            </a:r>
            <a:r>
              <a:rPr lang="pl-PL" dirty="0" err="1" smtClean="0"/>
              <a:t>components</a:t>
            </a:r>
            <a:r>
              <a:rPr lang="pl-PL" dirty="0" smtClean="0"/>
              <a:t>. 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temperature</a:t>
            </a:r>
            <a:r>
              <a:rPr lang="pl-PL" baseline="0" dirty="0" smtClean="0"/>
              <a:t> the o-Ps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stable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time</a:t>
            </a:r>
            <a:r>
              <a:rPr lang="pl-PL" baseline="0" dirty="0" smtClean="0"/>
              <a:t>. I</a:t>
            </a:r>
            <a:r>
              <a:rPr lang="pl-PL" dirty="0" smtClean="0"/>
              <a:t>n the </a:t>
            </a:r>
            <a:r>
              <a:rPr lang="pl-PL" dirty="0" err="1" smtClean="0"/>
              <a:t>pure</a:t>
            </a:r>
            <a:r>
              <a:rPr lang="pl-PL" dirty="0" smtClean="0"/>
              <a:t> </a:t>
            </a:r>
            <a:r>
              <a:rPr lang="pl-PL" dirty="0" err="1" smtClean="0"/>
              <a:t>alkane</a:t>
            </a:r>
            <a:r>
              <a:rPr lang="pl-PL" dirty="0" smtClean="0"/>
              <a:t> we </a:t>
            </a:r>
            <a:r>
              <a:rPr lang="pl-PL" dirty="0" err="1" smtClean="0"/>
              <a:t>observe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increase</a:t>
            </a:r>
            <a:r>
              <a:rPr lang="pl-PL" dirty="0" smtClean="0"/>
              <a:t> of </a:t>
            </a:r>
            <a:r>
              <a:rPr lang="pl-PL" dirty="0" err="1" smtClean="0"/>
              <a:t>intensity</a:t>
            </a:r>
            <a:r>
              <a:rPr lang="pl-PL" dirty="0" smtClean="0"/>
              <a:t>, </a:t>
            </a:r>
            <a:r>
              <a:rPr lang="pl-PL" dirty="0" err="1" smtClean="0"/>
              <a:t>while</a:t>
            </a:r>
            <a:r>
              <a:rPr lang="pl-PL" dirty="0" smtClean="0"/>
              <a:t> </a:t>
            </a:r>
            <a:r>
              <a:rPr lang="pl-PL" dirty="0" err="1" smtClean="0"/>
              <a:t>here</a:t>
            </a:r>
            <a:r>
              <a:rPr lang="pl-PL" dirty="0" smtClean="0"/>
              <a:t> o-Ps </a:t>
            </a:r>
            <a:r>
              <a:rPr lang="pl-PL" dirty="0" err="1" smtClean="0"/>
              <a:t>intensities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stable</a:t>
            </a:r>
            <a:r>
              <a:rPr lang="pl-PL" dirty="0" smtClean="0"/>
              <a:t> in </a:t>
            </a:r>
            <a:r>
              <a:rPr lang="pl-PL" dirty="0" err="1" smtClean="0"/>
              <a:t>time</a:t>
            </a:r>
            <a:r>
              <a:rPr lang="pl-PL" dirty="0" smtClean="0"/>
              <a:t>, </a:t>
            </a:r>
            <a:r>
              <a:rPr lang="pl-PL" dirty="0" err="1" smtClean="0"/>
              <a:t>it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trapping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appear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n-</a:t>
            </a:r>
            <a:r>
              <a:rPr lang="pl-PL" dirty="0" err="1" smtClean="0"/>
              <a:t>ecosane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enclosed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the </a:t>
            </a:r>
            <a:r>
              <a:rPr lang="pl-PL" dirty="0" err="1" smtClean="0"/>
              <a:t>microcapsule</a:t>
            </a:r>
            <a:r>
              <a:rPr lang="pl-PL" dirty="0" smtClean="0"/>
              <a:t>. 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 </a:t>
            </a:r>
            <a:r>
              <a:rPr lang="pl-PL" baseline="0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reasons</a:t>
            </a:r>
            <a:r>
              <a:rPr lang="pl-PL" dirty="0" smtClean="0"/>
              <a:t> of </a:t>
            </a: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behaviour</a:t>
            </a:r>
            <a:r>
              <a:rPr lang="pl-PL" dirty="0" smtClean="0"/>
              <a:t>:</a:t>
            </a:r>
          </a:p>
          <a:p>
            <a:pPr marL="342900" indent="-342900">
              <a:buAutoNum type="arabicParenR"/>
            </a:pPr>
            <a:r>
              <a:rPr lang="pl-PL" dirty="0" smtClean="0"/>
              <a:t>The </a:t>
            </a:r>
            <a:r>
              <a:rPr lang="pl-PL" dirty="0" err="1" smtClean="0"/>
              <a:t>impurities</a:t>
            </a:r>
            <a:r>
              <a:rPr lang="pl-PL" dirty="0" smtClean="0"/>
              <a:t> in the </a:t>
            </a:r>
            <a:r>
              <a:rPr lang="pl-PL" dirty="0" err="1" smtClean="0"/>
              <a:t>sample</a:t>
            </a:r>
            <a:r>
              <a:rPr lang="pl-PL" dirty="0" smtClean="0"/>
              <a:t> (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in a </a:t>
            </a:r>
            <a:r>
              <a:rPr lang="pl-PL" dirty="0" err="1" smtClean="0"/>
              <a:t>reduction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effect</a:t>
            </a:r>
            <a:r>
              <a:rPr lang="pl-PL" dirty="0" smtClean="0"/>
              <a:t>)</a:t>
            </a:r>
          </a:p>
          <a:p>
            <a:pPr marL="342900" indent="-342900">
              <a:buAutoNum type="arabicParenR" startAt="2"/>
            </a:pPr>
            <a:r>
              <a:rPr lang="pl-PL" dirty="0" smtClean="0"/>
              <a:t>The </a:t>
            </a:r>
            <a:r>
              <a:rPr lang="pl-PL" dirty="0" err="1" smtClean="0"/>
              <a:t>crystal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n-</a:t>
            </a:r>
            <a:r>
              <a:rPr lang="pl-PL" dirty="0" err="1" smtClean="0"/>
              <a:t>eicosane</a:t>
            </a:r>
            <a:r>
              <a:rPr lang="pl-PL" dirty="0" smtClean="0"/>
              <a:t> in </a:t>
            </a:r>
            <a:r>
              <a:rPr lang="pl-PL" dirty="0" err="1" smtClean="0"/>
              <a:t>microcapsule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of macroscopic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size</a:t>
            </a:r>
            <a:r>
              <a:rPr lang="pl-PL" dirty="0" smtClean="0"/>
              <a:t> (the </a:t>
            </a:r>
            <a:r>
              <a:rPr lang="pl-PL" dirty="0" err="1" smtClean="0"/>
              <a:t>electron</a:t>
            </a:r>
            <a:r>
              <a:rPr lang="pl-PL" baseline="0" dirty="0" smtClean="0"/>
              <a:t> </a:t>
            </a:r>
            <a:r>
              <a:rPr lang="pl-PL" dirty="0" err="1" smtClean="0"/>
              <a:t>traps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created</a:t>
            </a:r>
            <a:r>
              <a:rPr lang="pl-PL" dirty="0" smtClean="0"/>
              <a:t>)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64807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</a:t>
            </a:r>
            <a:r>
              <a:rPr lang="en-US" dirty="0" smtClean="0"/>
              <a:t> PAL spectra</a:t>
            </a:r>
            <a:r>
              <a:rPr lang="pl-PL" dirty="0" smtClean="0"/>
              <a:t> </a:t>
            </a:r>
            <a:r>
              <a:rPr lang="en-US" dirty="0" smtClean="0"/>
              <a:t>parameters </a:t>
            </a:r>
            <a:r>
              <a:rPr lang="en-US" dirty="0" err="1" smtClean="0"/>
              <a:t>chang</a:t>
            </a:r>
            <a:r>
              <a:rPr lang="pl-PL" dirty="0" smtClean="0"/>
              <a:t>e</a:t>
            </a:r>
            <a:r>
              <a:rPr lang="en-US" dirty="0" smtClean="0"/>
              <a:t> as a function of increasing temperature</a:t>
            </a:r>
            <a:r>
              <a:rPr lang="pl-PL" dirty="0" smtClean="0"/>
              <a:t>. We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diffrerent</a:t>
            </a:r>
            <a:r>
              <a:rPr lang="pl-PL" dirty="0" smtClean="0"/>
              <a:t> o-Ps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lifetimes</a:t>
            </a:r>
            <a:r>
              <a:rPr lang="pl-PL" baseline="0" dirty="0" smtClean="0"/>
              <a:t>, one of </a:t>
            </a:r>
            <a:r>
              <a:rPr lang="pl-PL" baseline="0" dirty="0" err="1" smtClean="0"/>
              <a:t>them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short</a:t>
            </a:r>
            <a:r>
              <a:rPr lang="pl-PL" baseline="0" dirty="0" smtClean="0"/>
              <a:t>, </a:t>
            </a:r>
            <a:r>
              <a:rPr lang="pl-PL" baseline="0" dirty="0" err="1" smtClean="0"/>
              <a:t>like</a:t>
            </a:r>
            <a:r>
              <a:rPr lang="pl-PL" baseline="0" dirty="0" smtClean="0"/>
              <a:t> o-Ps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in n-</a:t>
            </a:r>
            <a:r>
              <a:rPr lang="pl-PL" baseline="0" dirty="0" err="1" smtClean="0"/>
              <a:t>eicosane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or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shorter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polymer</a:t>
            </a:r>
            <a:r>
              <a:rPr lang="pl-PL" baseline="0" dirty="0" smtClean="0"/>
              <a:t>, and the </a:t>
            </a:r>
            <a:r>
              <a:rPr lang="pl-PL" baseline="0" dirty="0" err="1" smtClean="0"/>
              <a:t>other</a:t>
            </a:r>
            <a:r>
              <a:rPr lang="pl-PL" baseline="0" dirty="0" smtClean="0"/>
              <a:t> one – as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as in </a:t>
            </a:r>
            <a:r>
              <a:rPr lang="pl-PL" baseline="0" dirty="0" err="1" smtClean="0"/>
              <a:t>polymer</a:t>
            </a:r>
            <a:r>
              <a:rPr lang="pl-PL" baseline="0" dirty="0" smtClean="0"/>
              <a:t>. Both </a:t>
            </a:r>
            <a:r>
              <a:rPr lang="pl-PL" baseline="0" dirty="0" err="1" smtClean="0"/>
              <a:t>lifetimes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vary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smoothly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temperature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longer-lived</a:t>
            </a:r>
            <a:r>
              <a:rPr lang="pl-PL" baseline="0" dirty="0" smtClean="0"/>
              <a:t> o-Ps component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small </a:t>
            </a:r>
            <a:r>
              <a:rPr lang="pl-PL" baseline="0" dirty="0" err="1" smtClean="0"/>
              <a:t>below</a:t>
            </a:r>
            <a:r>
              <a:rPr lang="pl-PL" baseline="0" dirty="0" smtClean="0"/>
              <a:t> 37 C,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38C </a:t>
            </a:r>
            <a:r>
              <a:rPr lang="pl-PL" baseline="0" dirty="0" err="1" smtClean="0"/>
              <a:t>grows</a:t>
            </a:r>
            <a:r>
              <a:rPr lang="pl-PL" baseline="0" dirty="0" smtClean="0"/>
              <a:t> to 24% </a:t>
            </a:r>
            <a:r>
              <a:rPr lang="pl-PL" baseline="0" dirty="0" err="1" smtClean="0"/>
              <a:t>while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short-lived</a:t>
            </a:r>
            <a:r>
              <a:rPr lang="pl-PL" baseline="0" dirty="0" smtClean="0"/>
              <a:t> component </a:t>
            </a:r>
            <a:r>
              <a:rPr lang="pl-PL" baseline="0" dirty="0" err="1" smtClean="0"/>
              <a:t>decreases</a:t>
            </a:r>
            <a:r>
              <a:rPr lang="pl-PL" baseline="0" dirty="0" smtClean="0"/>
              <a:t>. The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–</a:t>
            </a:r>
            <a:r>
              <a:rPr lang="pl-PL" baseline="0" dirty="0" err="1" smtClean="0"/>
              <a:t>lived</a:t>
            </a:r>
            <a:r>
              <a:rPr lang="pl-PL" baseline="0" dirty="0" smtClean="0"/>
              <a:t> component </a:t>
            </a:r>
            <a:r>
              <a:rPr lang="pl-PL" baseline="0" dirty="0" err="1" smtClean="0"/>
              <a:t>increases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again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42 C. </a:t>
            </a:r>
            <a:r>
              <a:rPr lang="pl-PL" baseline="0" dirty="0" err="1" smtClean="0"/>
              <a:t>Some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changes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intensity</a:t>
            </a:r>
            <a:r>
              <a:rPr lang="pl-PL" baseline="0" dirty="0" smtClean="0"/>
              <a:t> I3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low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temperature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seen</a:t>
            </a:r>
            <a:r>
              <a:rPr lang="pl-PL" baseline="0" dirty="0" smtClean="0"/>
              <a:t>, but the </a:t>
            </a:r>
            <a:r>
              <a:rPr lang="pl-PL" baseline="0" dirty="0" err="1" smtClean="0"/>
              <a:t>nature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changes</a:t>
            </a:r>
            <a:r>
              <a:rPr lang="pl-PL" baseline="0" dirty="0" smtClean="0"/>
              <a:t> </a:t>
            </a:r>
            <a:r>
              <a:rPr lang="pl-PL" dirty="0" err="1" smtClean="0"/>
              <a:t>requires</a:t>
            </a:r>
            <a:r>
              <a:rPr lang="pl-PL" dirty="0" smtClean="0"/>
              <a:t> </a:t>
            </a:r>
            <a:r>
              <a:rPr lang="pl-PL" dirty="0" err="1" smtClean="0"/>
              <a:t>further</a:t>
            </a:r>
            <a:r>
              <a:rPr lang="pl-PL" dirty="0" smtClean="0"/>
              <a:t> </a:t>
            </a:r>
            <a:r>
              <a:rPr lang="pl-PL" dirty="0" err="1" smtClean="0"/>
              <a:t>investigation</a:t>
            </a:r>
            <a:r>
              <a:rPr lang="pl-PL" dirty="0" smtClean="0"/>
              <a:t> </a:t>
            </a:r>
            <a:r>
              <a:rPr lang="en-US" dirty="0" smtClean="0"/>
              <a:t>and will not be discussed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6082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aseline="0" dirty="0" smtClean="0"/>
              <a:t>The n-</a:t>
            </a:r>
            <a:r>
              <a:rPr lang="pl-PL" baseline="0" dirty="0" err="1" smtClean="0"/>
              <a:t>eicosane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melts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38C and </a:t>
            </a:r>
            <a:r>
              <a:rPr lang="en-US" dirty="0" smtClean="0"/>
              <a:t>we expect to observe the</a:t>
            </a:r>
            <a:r>
              <a:rPr lang="pl-PL" dirty="0" smtClean="0"/>
              <a:t> same melting </a:t>
            </a:r>
            <a:r>
              <a:rPr lang="pl-PL" dirty="0" err="1" smtClean="0"/>
              <a:t>temperature</a:t>
            </a:r>
            <a:r>
              <a:rPr lang="pl-PL" dirty="0" smtClean="0"/>
              <a:t> in</a:t>
            </a:r>
            <a:r>
              <a:rPr lang="en-US" dirty="0" smtClean="0"/>
              <a:t> </a:t>
            </a:r>
            <a:r>
              <a:rPr lang="pl-PL" dirty="0" err="1" smtClean="0"/>
              <a:t>microcapsules</a:t>
            </a:r>
            <a:r>
              <a:rPr lang="pl-PL" dirty="0" smtClean="0"/>
              <a:t>. A</a:t>
            </a:r>
            <a:r>
              <a:rPr lang="en-US" dirty="0" err="1" smtClean="0"/>
              <a:t>lthough</a:t>
            </a:r>
            <a:r>
              <a:rPr lang="en-US" dirty="0" smtClean="0"/>
              <a:t> change </a:t>
            </a:r>
            <a:r>
              <a:rPr lang="pl-PL" dirty="0" smtClean="0"/>
              <a:t>of</a:t>
            </a:r>
            <a:r>
              <a:rPr lang="en-US" dirty="0" smtClean="0"/>
              <a:t> intensity I</a:t>
            </a:r>
            <a:r>
              <a:rPr lang="pl-PL" dirty="0" smtClean="0"/>
              <a:t>4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two</a:t>
            </a:r>
            <a:r>
              <a:rPr lang="pl-PL" baseline="0" dirty="0" smtClean="0"/>
              <a:t> </a:t>
            </a:r>
            <a:r>
              <a:rPr lang="en-US" dirty="0" smtClean="0"/>
              <a:t>step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pl-PL" dirty="0" err="1" smtClean="0"/>
              <a:t>indicates</a:t>
            </a:r>
            <a:r>
              <a:rPr lang="en-US" dirty="0" smtClean="0"/>
              <a:t> that the melting point of the microcapsules is shifted to a 42C, and preceded by</a:t>
            </a:r>
            <a:r>
              <a:rPr lang="pl-PL" dirty="0" smtClean="0"/>
              <a:t> </a:t>
            </a:r>
            <a:r>
              <a:rPr lang="en-US" dirty="0" smtClean="0"/>
              <a:t>the rotational phase covering </a:t>
            </a:r>
            <a:r>
              <a:rPr lang="pl-PL" dirty="0" smtClean="0"/>
              <a:t>the </a:t>
            </a:r>
            <a:r>
              <a:rPr lang="pl-PL" dirty="0" err="1" smtClean="0"/>
              <a:t>range</a:t>
            </a:r>
            <a:r>
              <a:rPr lang="pl-PL" baseline="0" dirty="0" smtClean="0"/>
              <a:t> of </a:t>
            </a:r>
            <a:r>
              <a:rPr lang="en-US" dirty="0" smtClean="0"/>
              <a:t>4 C.</a:t>
            </a:r>
            <a:r>
              <a:rPr lang="pl-PL" dirty="0" smtClean="0"/>
              <a:t> </a:t>
            </a:r>
            <a:r>
              <a:rPr lang="pl-PL" baseline="0" dirty="0" smtClean="0"/>
              <a:t>The </a:t>
            </a:r>
            <a:r>
              <a:rPr lang="pl-PL" baseline="0" dirty="0" err="1" smtClean="0"/>
              <a:t>existence</a:t>
            </a:r>
            <a:r>
              <a:rPr lang="pl-PL" baseline="0" dirty="0" smtClean="0"/>
              <a:t> of the rotator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en-US" dirty="0" smtClean="0"/>
              <a:t>was a surprise, but </a:t>
            </a:r>
            <a:r>
              <a:rPr lang="pl-PL" dirty="0" err="1" smtClean="0"/>
              <a:t>it</a:t>
            </a:r>
            <a:r>
              <a:rPr lang="en-US" dirty="0" smtClean="0"/>
              <a:t> </a:t>
            </a:r>
            <a:r>
              <a:rPr lang="pl-PL" dirty="0" err="1" smtClean="0"/>
              <a:t>confirms</a:t>
            </a:r>
            <a:r>
              <a:rPr lang="pl-PL" dirty="0" smtClean="0"/>
              <a:t>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en-US" dirty="0" smtClean="0"/>
              <a:t>earlier conclusion </a:t>
            </a:r>
            <a:r>
              <a:rPr lang="pl-PL" dirty="0" err="1" smtClean="0"/>
              <a:t>about</a:t>
            </a:r>
            <a:r>
              <a:rPr lang="pl-PL" dirty="0" smtClean="0"/>
              <a:t> </a:t>
            </a:r>
            <a:r>
              <a:rPr lang="pl-PL" dirty="0" err="1" smtClean="0"/>
              <a:t>structural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modifications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alkane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core</a:t>
            </a:r>
            <a:r>
              <a:rPr lang="pl-PL" baseline="0" dirty="0" smtClean="0"/>
              <a:t>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51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The o-Ps </a:t>
            </a:r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pl-PL" dirty="0" err="1" smtClean="0"/>
              <a:t>give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us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information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free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volume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, and </a:t>
            </a:r>
            <a:r>
              <a:rPr lang="en-US" dirty="0" smtClean="0"/>
              <a:t>we can determine </a:t>
            </a:r>
            <a:r>
              <a:rPr lang="en-US" dirty="0" err="1" smtClean="0"/>
              <a:t>th</a:t>
            </a:r>
            <a:r>
              <a:rPr lang="pl-PL" dirty="0" err="1" smtClean="0"/>
              <a:t>ese</a:t>
            </a:r>
            <a:r>
              <a:rPr lang="en-US" dirty="0" smtClean="0"/>
              <a:t> sizes using </a:t>
            </a:r>
            <a:r>
              <a:rPr lang="pl-PL" dirty="0" smtClean="0"/>
              <a:t>the Tao-</a:t>
            </a:r>
            <a:r>
              <a:rPr lang="pl-PL" dirty="0" err="1" smtClean="0"/>
              <a:t>Eldrup</a:t>
            </a:r>
            <a:r>
              <a:rPr lang="pl-PL" dirty="0" smtClean="0"/>
              <a:t> and </a:t>
            </a:r>
            <a:r>
              <a:rPr lang="pl-PL" dirty="0" err="1" smtClean="0"/>
              <a:t>bubble</a:t>
            </a:r>
            <a:r>
              <a:rPr lang="pl-PL" dirty="0" smtClean="0"/>
              <a:t> </a:t>
            </a:r>
            <a:r>
              <a:rPr lang="en-US" dirty="0" smtClean="0"/>
              <a:t>model</a:t>
            </a:r>
            <a:r>
              <a:rPr lang="pl-PL" dirty="0" smtClean="0"/>
              <a:t>. </a:t>
            </a:r>
          </a:p>
          <a:p>
            <a:r>
              <a:rPr lang="en-US" dirty="0" smtClean="0"/>
              <a:t>I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en-US" dirty="0" smtClean="0"/>
              <a:t>mentioned</a:t>
            </a:r>
            <a:r>
              <a:rPr lang="pl-PL" dirty="0" smtClean="0"/>
              <a:t>, </a:t>
            </a:r>
            <a:r>
              <a:rPr lang="pl-PL" dirty="0" err="1" smtClean="0"/>
              <a:t>that</a:t>
            </a:r>
            <a:r>
              <a:rPr lang="pl-PL" dirty="0" smtClean="0"/>
              <a:t> </a:t>
            </a:r>
            <a:r>
              <a:rPr lang="pl-PL" dirty="0" err="1" smtClean="0"/>
              <a:t>still</a:t>
            </a:r>
            <a:r>
              <a:rPr lang="pl-PL" dirty="0" smtClean="0"/>
              <a:t> b</a:t>
            </a:r>
            <a:r>
              <a:rPr lang="en-US" dirty="0" err="1" smtClean="0"/>
              <a:t>efore</a:t>
            </a:r>
            <a:r>
              <a:rPr lang="pl-PL" dirty="0" smtClean="0"/>
              <a:t> </a:t>
            </a:r>
            <a:r>
              <a:rPr lang="en-US" dirty="0" smtClean="0"/>
              <a:t>performing </a:t>
            </a:r>
            <a:r>
              <a:rPr lang="pl-PL" dirty="0" smtClean="0"/>
              <a:t>the </a:t>
            </a:r>
            <a:r>
              <a:rPr lang="en-US" dirty="0" smtClean="0"/>
              <a:t>measurements on micro</a:t>
            </a:r>
            <a:r>
              <a:rPr lang="pl-PL" dirty="0" err="1" smtClean="0"/>
              <a:t>capsules</a:t>
            </a:r>
            <a:r>
              <a:rPr lang="en-US" dirty="0" smtClean="0"/>
              <a:t>, we expected that the </a:t>
            </a:r>
            <a:r>
              <a:rPr lang="pl-PL" dirty="0" smtClean="0"/>
              <a:t>o-Ps </a:t>
            </a:r>
            <a:r>
              <a:rPr lang="pl-PL" dirty="0" err="1" smtClean="0"/>
              <a:t>lifet</a:t>
            </a:r>
            <a:r>
              <a:rPr lang="en-US" dirty="0" err="1" smtClean="0"/>
              <a:t>imes</a:t>
            </a:r>
            <a:r>
              <a:rPr lang="en-US" dirty="0" smtClean="0"/>
              <a:t> </a:t>
            </a:r>
            <a:r>
              <a:rPr lang="pl-PL" dirty="0" smtClean="0"/>
              <a:t>in </a:t>
            </a:r>
            <a:r>
              <a:rPr lang="en-US" dirty="0" smtClean="0"/>
              <a:t>n-</a:t>
            </a:r>
            <a:r>
              <a:rPr lang="pl-PL" dirty="0" err="1" smtClean="0"/>
              <a:t>eicosane</a:t>
            </a:r>
            <a:r>
              <a:rPr lang="en-US" dirty="0" smtClean="0"/>
              <a:t> and </a:t>
            </a:r>
            <a:r>
              <a:rPr lang="pl-PL" dirty="0" smtClean="0"/>
              <a:t>in </a:t>
            </a:r>
            <a:r>
              <a:rPr lang="en-US" dirty="0" smtClean="0"/>
              <a:t>the polymer will be </a:t>
            </a:r>
            <a:r>
              <a:rPr lang="pl-PL" dirty="0" smtClean="0"/>
              <a:t>hard</a:t>
            </a:r>
            <a:r>
              <a:rPr lang="en-US" dirty="0" smtClean="0"/>
              <a:t> to distinguish</a:t>
            </a:r>
            <a:r>
              <a:rPr lang="pl-PL" dirty="0" smtClean="0"/>
              <a:t>. In </a:t>
            </a:r>
            <a:r>
              <a:rPr lang="pl-PL" dirty="0" err="1" smtClean="0"/>
              <a:t>microcapsules</a:t>
            </a:r>
            <a:r>
              <a:rPr lang="pl-PL" dirty="0" smtClean="0"/>
              <a:t> t</a:t>
            </a:r>
            <a:r>
              <a:rPr lang="en-US" dirty="0" smtClean="0"/>
              <a:t>here are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o-Ps </a:t>
            </a:r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r>
              <a:rPr lang="pl-PL" dirty="0" smtClean="0"/>
              <a:t>, </a:t>
            </a:r>
            <a:r>
              <a:rPr lang="pl-PL" dirty="0" err="1" smtClean="0"/>
              <a:t>so</a:t>
            </a:r>
            <a:r>
              <a:rPr lang="pl-PL" dirty="0" smtClean="0"/>
              <a:t> </a:t>
            </a:r>
            <a:r>
              <a:rPr lang="pl-PL" dirty="0" err="1" smtClean="0"/>
              <a:t>also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sizes</a:t>
            </a:r>
            <a:r>
              <a:rPr lang="pl-PL" dirty="0" smtClean="0"/>
              <a:t> of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. As </a:t>
            </a:r>
            <a:r>
              <a:rPr lang="pl-PL" dirty="0" err="1" smtClean="0"/>
              <a:t>it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seen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figure</a:t>
            </a:r>
            <a:r>
              <a:rPr lang="pl-PL" dirty="0" smtClean="0"/>
              <a:t>, in </a:t>
            </a:r>
            <a:r>
              <a:rPr lang="pl-PL" dirty="0" err="1" smtClean="0"/>
              <a:t>microcapsules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pl-PL" dirty="0" smtClean="0"/>
              <a:t> the o-Ps </a:t>
            </a:r>
            <a:r>
              <a:rPr lang="pl-PL" dirty="0" err="1" smtClean="0"/>
              <a:t>lifetime</a:t>
            </a:r>
            <a:r>
              <a:rPr lang="pl-PL" dirty="0" smtClean="0"/>
              <a:t> in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alkane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shorter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polymer</a:t>
            </a:r>
            <a:r>
              <a:rPr lang="pl-PL" baseline="0" dirty="0" smtClean="0"/>
              <a:t> 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visible</a:t>
            </a:r>
            <a:r>
              <a:rPr lang="pl-PL" dirty="0" smtClean="0"/>
              <a:t> as one component </a:t>
            </a:r>
            <a:r>
              <a:rPr lang="el-GR" dirty="0" smtClean="0"/>
              <a:t>τ</a:t>
            </a:r>
            <a:r>
              <a:rPr lang="pl-PL" baseline="-25000" dirty="0" smtClean="0"/>
              <a:t>3</a:t>
            </a:r>
            <a:r>
              <a:rPr lang="pl-PL" baseline="0" dirty="0" smtClean="0"/>
              <a:t>, but the </a:t>
            </a:r>
            <a:r>
              <a:rPr lang="pl-PL" baseline="0" dirty="0" err="1" smtClean="0"/>
              <a:t>longer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t4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be</a:t>
            </a:r>
            <a:r>
              <a:rPr lang="en-US" dirty="0" smtClean="0"/>
              <a:t> assigned to the polymer</a:t>
            </a:r>
            <a:r>
              <a:rPr lang="pl-PL" dirty="0" smtClean="0"/>
              <a:t> </a:t>
            </a:r>
            <a:r>
              <a:rPr lang="en-US" dirty="0" smtClean="0"/>
              <a:t>only</a:t>
            </a:r>
            <a:r>
              <a:rPr lang="pl-PL" dirty="0" smtClean="0"/>
              <a:t>.  </a:t>
            </a:r>
            <a:r>
              <a:rPr lang="pl-PL" dirty="0" err="1" smtClean="0"/>
              <a:t>Similarly</a:t>
            </a:r>
            <a:r>
              <a:rPr lang="pl-PL" dirty="0" smtClean="0"/>
              <a:t>, </a:t>
            </a:r>
            <a:r>
              <a:rPr lang="pl-PL" dirty="0" err="1" smtClean="0"/>
              <a:t>above</a:t>
            </a:r>
            <a:r>
              <a:rPr lang="pl-PL" dirty="0" smtClean="0"/>
              <a:t> 42</a:t>
            </a:r>
            <a:r>
              <a:rPr lang="pl-PL" baseline="30000" dirty="0" smtClean="0"/>
              <a:t>o</a:t>
            </a:r>
            <a:r>
              <a:rPr lang="pl-PL" dirty="0" smtClean="0"/>
              <a:t>C  the </a:t>
            </a:r>
            <a:r>
              <a:rPr lang="pl-PL" dirty="0" err="1" smtClean="0"/>
              <a:t>longer</a:t>
            </a:r>
            <a:r>
              <a:rPr lang="pl-PL" dirty="0" smtClean="0"/>
              <a:t> </a:t>
            </a:r>
            <a:r>
              <a:rPr lang="pl-PL" dirty="0" err="1" smtClean="0"/>
              <a:t>lifetime</a:t>
            </a:r>
            <a:r>
              <a:rPr lang="pl-PL" dirty="0" smtClean="0"/>
              <a:t> in </a:t>
            </a:r>
            <a:r>
              <a:rPr lang="pl-PL" dirty="0" err="1" smtClean="0"/>
              <a:t>polymer</a:t>
            </a:r>
            <a:r>
              <a:rPr lang="pl-PL" dirty="0" smtClean="0"/>
              <a:t> and the </a:t>
            </a:r>
            <a:r>
              <a:rPr lang="pl-PL" dirty="0" err="1" smtClean="0"/>
              <a:t>lifetime</a:t>
            </a:r>
            <a:r>
              <a:rPr lang="pl-PL" dirty="0" smtClean="0"/>
              <a:t> in </a:t>
            </a:r>
            <a:r>
              <a:rPr lang="pl-PL" dirty="0" err="1" smtClean="0"/>
              <a:t>alkane</a:t>
            </a:r>
            <a:r>
              <a:rPr lang="pl-PL" dirty="0" smtClean="0"/>
              <a:t> form t4 component,</a:t>
            </a:r>
            <a:r>
              <a:rPr lang="pl-PL" baseline="0" dirty="0" smtClean="0"/>
              <a:t> and the t3 component we </a:t>
            </a:r>
            <a:r>
              <a:rPr lang="pl-PL" baseline="0" dirty="0" err="1" smtClean="0"/>
              <a:t>assign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polymer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only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9095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the introduction I will say a few words about the samples, their properties and </a:t>
            </a:r>
            <a:r>
              <a:rPr lang="pl-PL" dirty="0" smtClean="0"/>
              <a:t>I </a:t>
            </a:r>
            <a:r>
              <a:rPr lang="en-US" dirty="0" smtClean="0"/>
              <a:t>will present the </a:t>
            </a:r>
            <a:r>
              <a:rPr lang="pl-PL" dirty="0" smtClean="0"/>
              <a:t>PALS </a:t>
            </a:r>
            <a:r>
              <a:rPr lang="en-US" dirty="0" smtClean="0"/>
              <a:t>results. I will discuss the results of </a:t>
            </a:r>
            <a:r>
              <a:rPr lang="pl-PL" dirty="0" err="1" smtClean="0"/>
              <a:t>investigations</a:t>
            </a:r>
            <a:r>
              <a:rPr lang="en-US" dirty="0" smtClean="0"/>
              <a:t> and at the end, of course, I will present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en-US" dirty="0" smtClean="0"/>
              <a:t>conclusions.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00041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It was </a:t>
            </a:r>
            <a:r>
              <a:rPr lang="pl-PL" dirty="0" err="1" smtClean="0"/>
              <a:t>said</a:t>
            </a:r>
            <a:r>
              <a:rPr lang="pl-PL" dirty="0" smtClean="0"/>
              <a:t> </a:t>
            </a:r>
            <a:r>
              <a:rPr lang="pl-PL" dirty="0" err="1" smtClean="0"/>
              <a:t>previously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baseline="0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en-US" dirty="0" smtClean="0"/>
              <a:t>the low and high temperature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lifetimes</a:t>
            </a:r>
            <a:r>
              <a:rPr lang="pl-PL" dirty="0" smtClean="0"/>
              <a:t> </a:t>
            </a:r>
            <a:r>
              <a:rPr lang="pl-PL" dirty="0" err="1" smtClean="0"/>
              <a:t>relate</a:t>
            </a:r>
            <a:r>
              <a:rPr lang="pl-PL" baseline="0" dirty="0" smtClean="0"/>
              <a:t> to the sum of </a:t>
            </a:r>
            <a:r>
              <a:rPr lang="en-US" dirty="0" smtClean="0"/>
              <a:t>components</a:t>
            </a:r>
            <a:r>
              <a:rPr lang="pl-PL" dirty="0" smtClean="0"/>
              <a:t>.</a:t>
            </a:r>
            <a:r>
              <a:rPr lang="pl-PL" baseline="0" dirty="0" smtClean="0"/>
              <a:t> T</a:t>
            </a:r>
            <a:r>
              <a:rPr lang="en-US" dirty="0" smtClean="0"/>
              <a:t>his applies also to </a:t>
            </a:r>
            <a:r>
              <a:rPr lang="pl-PL" dirty="0" smtClean="0"/>
              <a:t>the </a:t>
            </a:r>
            <a:r>
              <a:rPr lang="en-US" dirty="0" smtClean="0"/>
              <a:t>intensities, for which we can write the following relationships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41467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 err="1" smtClean="0"/>
                  <a:t>Now</a:t>
                </a:r>
                <a:r>
                  <a:rPr lang="pl-PL" dirty="0" smtClean="0"/>
                  <a:t>, </a:t>
                </a:r>
                <a:r>
                  <a:rPr lang="pl-PL" dirty="0" err="1" smtClean="0"/>
                  <a:t>if</a:t>
                </a:r>
                <a:r>
                  <a:rPr lang="pl-PL" dirty="0" smtClean="0"/>
                  <a:t> we </a:t>
                </a:r>
                <a:r>
                  <a:rPr lang="pl-PL" dirty="0" err="1" smtClean="0"/>
                  <a:t>put</a:t>
                </a:r>
                <a:r>
                  <a:rPr lang="pl-PL" dirty="0" smtClean="0"/>
                  <a:t> to </a:t>
                </a:r>
                <a:r>
                  <a:rPr lang="pl-PL" dirty="0" err="1" smtClean="0"/>
                  <a:t>these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equations</a:t>
                </a:r>
                <a:r>
                  <a:rPr lang="pl-PL" dirty="0" smtClean="0"/>
                  <a:t> the I</a:t>
                </a:r>
                <a:r>
                  <a:rPr lang="pl-PL" baseline="-25000" dirty="0" smtClean="0"/>
                  <a:t>3</a:t>
                </a:r>
                <a:r>
                  <a:rPr lang="pl-PL" dirty="0" smtClean="0"/>
                  <a:t> and I</a:t>
                </a:r>
                <a:r>
                  <a:rPr lang="pl-PL" baseline="-25000" dirty="0" smtClean="0"/>
                  <a:t>4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microcapsules</a:t>
                </a:r>
                <a:r>
                  <a:rPr lang="pl-PL" dirty="0" smtClean="0"/>
                  <a:t> and </a:t>
                </a:r>
                <a:r>
                  <a:rPr lang="pl-PL" dirty="0" err="1" smtClean="0"/>
                  <a:t>assume</a:t>
                </a:r>
                <a:r>
                  <a:rPr lang="pl-PL" dirty="0" smtClean="0"/>
                  <a:t>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3_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𝑃𝑆𝑋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4_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𝑃𝑆𝑋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dirty="0" smtClean="0"/>
                  <a:t>  as found in PALS </a:t>
                </a:r>
                <a:r>
                  <a:rPr lang="pl-PL" dirty="0" err="1" smtClean="0"/>
                  <a:t>measurements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pure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polymer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at</a:t>
                </a:r>
                <a:r>
                  <a:rPr lang="pl-PL" dirty="0"/>
                  <a:t> </a:t>
                </a:r>
                <a:r>
                  <a:rPr lang="pl-PL" dirty="0" err="1" smtClean="0"/>
                  <a:t>two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selected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temperatures</a:t>
                </a:r>
                <a:r>
                  <a:rPr lang="pl-PL" dirty="0" smtClean="0"/>
                  <a:t> we </a:t>
                </a:r>
                <a:r>
                  <a:rPr lang="pl-PL" dirty="0" err="1" smtClean="0"/>
                  <a:t>obtain</a:t>
                </a:r>
                <a:r>
                  <a:rPr lang="pl-PL" baseline="0" dirty="0" smtClean="0"/>
                  <a:t> the mass </a:t>
                </a:r>
                <a:r>
                  <a:rPr lang="pl-PL" baseline="0" dirty="0" err="1" smtClean="0"/>
                  <a:t>fractions</a:t>
                </a:r>
                <a:r>
                  <a:rPr lang="pl-PL" baseline="0" dirty="0" smtClean="0"/>
                  <a:t> of </a:t>
                </a:r>
                <a:r>
                  <a:rPr lang="pl-PL" baseline="0" dirty="0" err="1" smtClean="0"/>
                  <a:t>microcapsule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components</a:t>
                </a:r>
                <a:r>
                  <a:rPr lang="pl-PL" baseline="0" dirty="0" smtClean="0"/>
                  <a:t>. The </a:t>
                </a:r>
                <a:r>
                  <a:rPr lang="pl-PL" baseline="0" dirty="0" err="1" smtClean="0"/>
                  <a:t>polymer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constitutes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about</a:t>
                </a:r>
                <a:r>
                  <a:rPr lang="pl-PL" baseline="0" dirty="0" smtClean="0"/>
                  <a:t> 40% of </a:t>
                </a:r>
                <a:r>
                  <a:rPr lang="pl-PL" baseline="0" dirty="0" err="1" smtClean="0"/>
                  <a:t>microcapsule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weight</a:t>
                </a:r>
                <a:r>
                  <a:rPr lang="pl-PL" baseline="0" dirty="0" smtClean="0"/>
                  <a:t>. </a:t>
                </a:r>
                <a:r>
                  <a:rPr lang="en-US" dirty="0" smtClean="0"/>
                  <a:t>Taking into account the size of the microcapsules, we can estimate the thickness of their shell.</a:t>
                </a:r>
                <a:endParaRPr lang="pl-PL" dirty="0"/>
              </a:p>
            </p:txBody>
          </p:sp>
        </mc:Choice>
        <mc:Fallback xmlns="">
          <p:sp>
            <p:nvSpPr>
              <p:cNvPr id="3" name="Symbol zastępczy notatek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pl-PL" dirty="0" err="1" smtClean="0"/>
                  <a:t>Now</a:t>
                </a:r>
                <a:r>
                  <a:rPr lang="pl-PL" dirty="0" smtClean="0"/>
                  <a:t>, </a:t>
                </a:r>
                <a:r>
                  <a:rPr lang="pl-PL" dirty="0" err="1" smtClean="0"/>
                  <a:t>if</a:t>
                </a:r>
                <a:r>
                  <a:rPr lang="pl-PL" dirty="0" smtClean="0"/>
                  <a:t> we </a:t>
                </a:r>
                <a:r>
                  <a:rPr lang="pl-PL" dirty="0" err="1" smtClean="0"/>
                  <a:t>put</a:t>
                </a:r>
                <a:r>
                  <a:rPr lang="pl-PL" dirty="0" smtClean="0"/>
                  <a:t> to </a:t>
                </a:r>
                <a:r>
                  <a:rPr lang="pl-PL" dirty="0" err="1" smtClean="0"/>
                  <a:t>these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equations</a:t>
                </a:r>
                <a:r>
                  <a:rPr lang="pl-PL" dirty="0" smtClean="0"/>
                  <a:t> </a:t>
                </a:r>
                <a:r>
                  <a:rPr lang="pl-PL" dirty="0" smtClean="0"/>
                  <a:t>the I</a:t>
                </a:r>
                <a:r>
                  <a:rPr lang="pl-PL" baseline="-25000" dirty="0" smtClean="0"/>
                  <a:t>3</a:t>
                </a:r>
                <a:r>
                  <a:rPr lang="pl-PL" dirty="0" smtClean="0"/>
                  <a:t> and I</a:t>
                </a:r>
                <a:r>
                  <a:rPr lang="pl-PL" baseline="-25000" dirty="0" smtClean="0"/>
                  <a:t>4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microcapsules</a:t>
                </a:r>
                <a:r>
                  <a:rPr lang="pl-PL" dirty="0" smtClean="0"/>
                  <a:t> and </a:t>
                </a:r>
                <a:r>
                  <a:rPr lang="pl-PL" dirty="0" err="1" smtClean="0"/>
                  <a:t>assume</a:t>
                </a:r>
                <a:r>
                  <a:rPr lang="pl-PL" dirty="0" smtClean="0"/>
                  <a:t> </a:t>
                </a:r>
                <a:r>
                  <a:rPr lang="pl-PL" dirty="0" smtClean="0"/>
                  <a:t>the ratio </a:t>
                </a:r>
                <a:r>
                  <a:rPr lang="pl-PL" b="0" i="0" smtClean="0">
                    <a:latin typeface="Cambria Math"/>
                  </a:rPr>
                  <a:t>𝐼_(3_𝑃𝑆𝑋)/𝐼_(4_𝑃𝑆𝑋) </a:t>
                </a:r>
                <a:r>
                  <a:rPr lang="pl-PL" dirty="0" smtClean="0"/>
                  <a:t>  as found in PALS </a:t>
                </a:r>
                <a:r>
                  <a:rPr lang="pl-PL" dirty="0" err="1" smtClean="0"/>
                  <a:t>measurements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pure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polymer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at</a:t>
                </a:r>
                <a:r>
                  <a:rPr lang="pl-PL" dirty="0"/>
                  <a:t> </a:t>
                </a:r>
                <a:r>
                  <a:rPr lang="pl-PL" dirty="0" err="1" smtClean="0"/>
                  <a:t>two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selected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temperatures</a:t>
                </a:r>
                <a:r>
                  <a:rPr lang="pl-PL" dirty="0" smtClean="0"/>
                  <a:t> </a:t>
                </a:r>
                <a:r>
                  <a:rPr lang="pl-PL" dirty="0" smtClean="0"/>
                  <a:t>we </a:t>
                </a:r>
                <a:r>
                  <a:rPr lang="pl-PL" dirty="0" err="1" smtClean="0"/>
                  <a:t>obtain</a:t>
                </a:r>
                <a:r>
                  <a:rPr lang="pl-PL" baseline="0" dirty="0" smtClean="0"/>
                  <a:t> the mass </a:t>
                </a:r>
                <a:r>
                  <a:rPr lang="pl-PL" baseline="0" dirty="0" err="1" smtClean="0"/>
                  <a:t>fractions</a:t>
                </a:r>
                <a:r>
                  <a:rPr lang="pl-PL" baseline="0" dirty="0" smtClean="0"/>
                  <a:t> of </a:t>
                </a:r>
                <a:r>
                  <a:rPr lang="pl-PL" baseline="0" dirty="0" err="1" smtClean="0"/>
                  <a:t>microcapsule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components</a:t>
                </a:r>
                <a:r>
                  <a:rPr lang="pl-PL" baseline="0" dirty="0" smtClean="0"/>
                  <a:t>. The </a:t>
                </a:r>
                <a:r>
                  <a:rPr lang="pl-PL" baseline="0" dirty="0" err="1" smtClean="0"/>
                  <a:t>polymer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constitutes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about</a:t>
                </a:r>
                <a:r>
                  <a:rPr lang="pl-PL" baseline="0" dirty="0" smtClean="0"/>
                  <a:t> 40% of </a:t>
                </a:r>
                <a:r>
                  <a:rPr lang="pl-PL" baseline="0" dirty="0" err="1" smtClean="0"/>
                  <a:t>microcapsule</a:t>
                </a:r>
                <a:r>
                  <a:rPr lang="pl-PL" baseline="0" dirty="0" smtClean="0"/>
                  <a:t> </a:t>
                </a:r>
                <a:r>
                  <a:rPr lang="pl-PL" baseline="0" dirty="0" err="1" smtClean="0"/>
                  <a:t>weight</a:t>
                </a:r>
                <a:r>
                  <a:rPr lang="pl-PL" baseline="0" dirty="0" smtClean="0"/>
                  <a:t>. </a:t>
                </a:r>
                <a:r>
                  <a:rPr lang="en-US" dirty="0" smtClean="0"/>
                  <a:t>Taking into account the size of the microcapsules, we can estimate the thickness of their shell.</a:t>
                </a:r>
                <a:endParaRPr lang="pl-PL" dirty="0"/>
              </a:p>
            </p:txBody>
          </p:sp>
        </mc:Fallback>
      </mc:AlternateContent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8854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estimated</a:t>
            </a:r>
            <a:r>
              <a:rPr lang="pl-PL" dirty="0" smtClean="0"/>
              <a:t> </a:t>
            </a:r>
            <a:r>
              <a:rPr lang="pl-PL" dirty="0" err="1" smtClean="0"/>
              <a:t>shell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thickness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rather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large</a:t>
            </a:r>
            <a:r>
              <a:rPr lang="pl-PL" baseline="0" dirty="0" smtClean="0"/>
              <a:t>. In t</a:t>
            </a:r>
            <a:r>
              <a:rPr lang="pl-PL" dirty="0" smtClean="0"/>
              <a:t>he </a:t>
            </a:r>
            <a:r>
              <a:rPr lang="en-US" dirty="0" smtClean="0"/>
              <a:t>commercially available microcapsules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polymer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shell</a:t>
            </a:r>
            <a:r>
              <a:rPr lang="pl-PL" baseline="0" dirty="0" smtClean="0"/>
              <a:t>  </a:t>
            </a:r>
            <a:r>
              <a:rPr lang="pl-PL" baseline="0" dirty="0" err="1" smtClean="0"/>
              <a:t>constitutes</a:t>
            </a:r>
            <a:r>
              <a:rPr lang="pl-PL" baseline="0" dirty="0" smtClean="0"/>
              <a:t> 20% of mass </a:t>
            </a:r>
            <a:r>
              <a:rPr lang="pl-PL" baseline="0" dirty="0" err="1" smtClean="0"/>
              <a:t>only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So</a:t>
            </a:r>
            <a:r>
              <a:rPr lang="pl-PL" baseline="0" dirty="0" smtClean="0"/>
              <a:t> we </a:t>
            </a:r>
            <a:r>
              <a:rPr lang="pl-PL" baseline="0" dirty="0" err="1" smtClean="0"/>
              <a:t>suspect</a:t>
            </a:r>
            <a:r>
              <a:rPr lang="pl-PL" baseline="0" dirty="0" smtClean="0"/>
              <a:t> </a:t>
            </a:r>
            <a:r>
              <a:rPr lang="en-US" dirty="0" smtClean="0"/>
              <a:t>that </a:t>
            </a:r>
            <a:r>
              <a:rPr lang="pl-PL" dirty="0" err="1" smtClean="0"/>
              <a:t>our</a:t>
            </a:r>
            <a:r>
              <a:rPr lang="pl-PL" dirty="0" smtClean="0"/>
              <a:t> </a:t>
            </a:r>
            <a:r>
              <a:rPr lang="en-US" dirty="0" smtClean="0"/>
              <a:t>microcapsules have a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en-US" dirty="0" smtClean="0"/>
              <a:t>core-shell morphology</a:t>
            </a:r>
            <a:r>
              <a:rPr lang="pl-PL" dirty="0" smtClean="0"/>
              <a:t>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6021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err="1" smtClean="0"/>
              <a:t>This</a:t>
            </a:r>
            <a:r>
              <a:rPr lang="pl-PL" dirty="0" smtClean="0"/>
              <a:t> </a:t>
            </a:r>
            <a:r>
              <a:rPr lang="pl-PL" dirty="0" err="1" smtClean="0"/>
              <a:t>supposition</a:t>
            </a:r>
            <a:r>
              <a:rPr lang="pl-PL" dirty="0" smtClean="0"/>
              <a:t> was </a:t>
            </a:r>
            <a:r>
              <a:rPr lang="en-US" dirty="0" smtClean="0"/>
              <a:t>checked by </a:t>
            </a:r>
            <a:r>
              <a:rPr lang="pl-PL" dirty="0" smtClean="0"/>
              <a:t>SEM </a:t>
            </a:r>
            <a:r>
              <a:rPr lang="en-US" dirty="0" smtClean="0"/>
              <a:t>microscope</a:t>
            </a:r>
            <a:r>
              <a:rPr lang="pl-PL" dirty="0" smtClean="0"/>
              <a:t>. </a:t>
            </a:r>
            <a:r>
              <a:rPr lang="en-US" dirty="0" smtClean="0"/>
              <a:t>On the first picture you can find cracked microcapsules showing the interior of the microcapsules. </a:t>
            </a:r>
            <a:r>
              <a:rPr lang="pl-PL" dirty="0" smtClean="0"/>
              <a:t>To </a:t>
            </a:r>
            <a:r>
              <a:rPr lang="pl-PL" dirty="0" err="1" smtClean="0"/>
              <a:t>have</a:t>
            </a:r>
            <a:r>
              <a:rPr lang="pl-PL" baseline="0" dirty="0" smtClean="0"/>
              <a:t> a </a:t>
            </a:r>
            <a:r>
              <a:rPr lang="pl-PL" baseline="0" dirty="0" err="1" smtClean="0"/>
              <a:t>close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look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into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structure</a:t>
            </a:r>
            <a:r>
              <a:rPr lang="pl-PL" baseline="0" dirty="0" smtClean="0"/>
              <a:t>, t</a:t>
            </a:r>
            <a:r>
              <a:rPr lang="en-US" dirty="0" smtClean="0"/>
              <a:t>he sample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en-US" dirty="0" smtClean="0"/>
              <a:t>solidified in resin, then the resulting formulation has been cut with a knife</a:t>
            </a:r>
            <a:r>
              <a:rPr lang="pl-PL" dirty="0" smtClean="0"/>
              <a:t>, and </a:t>
            </a:r>
            <a:r>
              <a:rPr lang="en-US" dirty="0" smtClean="0"/>
              <a:t>a photo</a:t>
            </a:r>
            <a:r>
              <a:rPr lang="pl-PL" dirty="0" smtClean="0"/>
              <a:t> of</a:t>
            </a:r>
            <a:r>
              <a:rPr lang="pl-PL" baseline="0" dirty="0" smtClean="0"/>
              <a:t> </a:t>
            </a:r>
            <a:r>
              <a:rPr lang="en-US" dirty="0" smtClean="0"/>
              <a:t>morphology </a:t>
            </a:r>
            <a:r>
              <a:rPr lang="pl-PL" dirty="0" smtClean="0"/>
              <a:t>was </a:t>
            </a:r>
            <a:r>
              <a:rPr lang="pl-PL" dirty="0" err="1" smtClean="0"/>
              <a:t>obtain</a:t>
            </a:r>
            <a:r>
              <a:rPr lang="en-US" dirty="0" smtClean="0"/>
              <a:t>. On the photo you see the skeletal structure of microcapsules which confirmed our </a:t>
            </a:r>
            <a:r>
              <a:rPr lang="en-US" dirty="0" err="1" smtClean="0"/>
              <a:t>susp</a:t>
            </a:r>
            <a:r>
              <a:rPr lang="pl-PL" dirty="0" err="1" smtClean="0"/>
              <a:t>ect</a:t>
            </a:r>
            <a:r>
              <a:rPr lang="en-US" dirty="0" smtClean="0"/>
              <a:t>.</a:t>
            </a:r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29878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0439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5019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subject of my research w</a:t>
            </a:r>
            <a:r>
              <a:rPr lang="pl-PL" dirty="0" err="1" smtClean="0"/>
              <a:t>ere</a:t>
            </a:r>
            <a:r>
              <a:rPr lang="en-US" dirty="0" smtClean="0"/>
              <a:t> the Phase change materials in the form of microcapsules.</a:t>
            </a:r>
            <a:r>
              <a:rPr lang="pl-PL" dirty="0" smtClean="0"/>
              <a:t> The s</a:t>
            </a:r>
            <a:r>
              <a:rPr lang="en-US" dirty="0" err="1" smtClean="0"/>
              <a:t>amples</a:t>
            </a:r>
            <a:r>
              <a:rPr lang="en-US" dirty="0" smtClean="0"/>
              <a:t> were prepared in Lodz, </a:t>
            </a:r>
            <a:r>
              <a:rPr lang="pl-PL" dirty="0" err="1" smtClean="0"/>
              <a:t>they</a:t>
            </a:r>
            <a:r>
              <a:rPr lang="pl-PL" dirty="0" smtClean="0"/>
              <a:t> </a:t>
            </a:r>
            <a:r>
              <a:rPr lang="pl-PL" dirty="0" err="1" smtClean="0"/>
              <a:t>were</a:t>
            </a:r>
            <a:r>
              <a:rPr lang="pl-PL" dirty="0" smtClean="0"/>
              <a:t> </a:t>
            </a:r>
            <a:r>
              <a:rPr lang="pl-PL" dirty="0" err="1" smtClean="0"/>
              <a:t>composed</a:t>
            </a:r>
            <a:r>
              <a:rPr lang="en-US" dirty="0" smtClean="0"/>
              <a:t> of alkane and polymer. I</a:t>
            </a:r>
            <a:r>
              <a:rPr lang="pl-PL" dirty="0" smtClean="0"/>
              <a:t>t</a:t>
            </a:r>
            <a:r>
              <a:rPr lang="en-US" dirty="0" smtClean="0"/>
              <a:t> </a:t>
            </a:r>
            <a:r>
              <a:rPr lang="pl-PL" dirty="0" smtClean="0"/>
              <a:t>was </a:t>
            </a:r>
            <a:r>
              <a:rPr lang="pl-PL" dirty="0" err="1" smtClean="0"/>
              <a:t>expected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that</a:t>
            </a:r>
            <a:r>
              <a:rPr lang="pl-PL" baseline="0" dirty="0" smtClean="0"/>
              <a:t> </a:t>
            </a:r>
            <a:r>
              <a:rPr lang="en-US" dirty="0" smtClean="0"/>
              <a:t>the</a:t>
            </a:r>
            <a:r>
              <a:rPr lang="pl-PL" dirty="0" smtClean="0"/>
              <a:t> </a:t>
            </a:r>
            <a:r>
              <a:rPr lang="pl-PL" dirty="0" err="1" smtClean="0"/>
              <a:t>final</a:t>
            </a:r>
            <a:r>
              <a:rPr lang="pl-PL" dirty="0" smtClean="0"/>
              <a:t> </a:t>
            </a:r>
            <a:r>
              <a:rPr lang="pl-PL" dirty="0" err="1" smtClean="0"/>
              <a:t>product</a:t>
            </a:r>
            <a:r>
              <a:rPr lang="pl-PL" dirty="0" smtClean="0"/>
              <a:t> </a:t>
            </a:r>
            <a:r>
              <a:rPr lang="pl-PL" dirty="0" err="1" smtClean="0"/>
              <a:t>should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the form of</a:t>
            </a:r>
            <a:r>
              <a:rPr lang="en-US" dirty="0" smtClean="0"/>
              <a:t> core-shell </a:t>
            </a:r>
            <a:r>
              <a:rPr lang="pl-PL" dirty="0" err="1" smtClean="0"/>
              <a:t>structures</a:t>
            </a:r>
            <a:r>
              <a:rPr lang="en-US" dirty="0" smtClean="0"/>
              <a:t>.</a:t>
            </a:r>
            <a:r>
              <a:rPr lang="pl-PL" dirty="0" smtClean="0"/>
              <a:t> </a:t>
            </a:r>
            <a:endParaRPr lang="en-US" dirty="0" smtClean="0">
              <a:effectLst/>
            </a:endParaRPr>
          </a:p>
          <a:p>
            <a:pPr rtl="0"/>
            <a:r>
              <a:rPr lang="pl-PL" dirty="0" smtClean="0">
                <a:effectLst/>
              </a:rPr>
              <a:t>The </a:t>
            </a:r>
            <a:r>
              <a:rPr lang="pl-PL" dirty="0" err="1" smtClean="0">
                <a:effectLst/>
              </a:rPr>
              <a:t>investigations</a:t>
            </a:r>
            <a:r>
              <a:rPr lang="en-US" dirty="0" smtClean="0">
                <a:effectLst/>
              </a:rPr>
              <a:t> were carried out on all three samples</a:t>
            </a:r>
            <a:r>
              <a:rPr lang="pl-PL" dirty="0" smtClean="0">
                <a:effectLst/>
              </a:rPr>
              <a:t>.</a:t>
            </a:r>
            <a:endParaRPr lang="en-US" dirty="0" smtClean="0">
              <a:effectLst/>
            </a:endParaRPr>
          </a:p>
          <a:p>
            <a:pPr rtl="0"/>
            <a:endParaRPr lang="en-US" dirty="0" smtClean="0">
              <a:effectLst/>
            </a:endParaRP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4494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Some</a:t>
            </a:r>
            <a:r>
              <a:rPr lang="en-US" dirty="0" smtClean="0"/>
              <a:t> properties of alkanes are essential to the interpretation of the results, so</a:t>
            </a:r>
            <a:r>
              <a:rPr lang="pl-PL" dirty="0" smtClean="0"/>
              <a:t> to </a:t>
            </a:r>
            <a:r>
              <a:rPr lang="pl-PL" dirty="0" err="1" smtClean="0"/>
              <a:t>begin</a:t>
            </a:r>
            <a:r>
              <a:rPr lang="pl-PL" dirty="0" smtClean="0"/>
              <a:t> with</a:t>
            </a:r>
            <a:r>
              <a:rPr lang="en-US" dirty="0" smtClean="0"/>
              <a:t> a few words </a:t>
            </a:r>
            <a:r>
              <a:rPr lang="pl-PL" dirty="0" err="1" smtClean="0"/>
              <a:t>about</a:t>
            </a:r>
            <a:r>
              <a:rPr lang="en-US" dirty="0" smtClean="0"/>
              <a:t> alkanes.</a:t>
            </a:r>
            <a:r>
              <a:rPr lang="pl-PL" dirty="0" smtClean="0"/>
              <a:t> </a:t>
            </a:r>
            <a:r>
              <a:rPr lang="pl-PL" dirty="0" err="1" smtClean="0"/>
              <a:t>Alkanes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saturated</a:t>
            </a:r>
            <a:r>
              <a:rPr lang="pl-PL" dirty="0" smtClean="0"/>
              <a:t> </a:t>
            </a:r>
            <a:r>
              <a:rPr lang="pl-PL" dirty="0" err="1" smtClean="0"/>
              <a:t>hydrocarbon</a:t>
            </a:r>
            <a:r>
              <a:rPr lang="pl-PL" baseline="0" dirty="0" err="1" smtClean="0"/>
              <a:t>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having</a:t>
            </a:r>
            <a:r>
              <a:rPr lang="pl-PL" baseline="0" dirty="0" smtClean="0"/>
              <a:t> CnH2n+2 </a:t>
            </a:r>
            <a:r>
              <a:rPr lang="pl-PL" baseline="0" dirty="0" err="1" smtClean="0"/>
              <a:t>formula</a:t>
            </a:r>
            <a:r>
              <a:rPr lang="pl-PL" baseline="0" dirty="0" smtClean="0"/>
              <a:t>. </a:t>
            </a:r>
            <a:r>
              <a:rPr lang="pl-PL" dirty="0" err="1" smtClean="0"/>
              <a:t>Odd-numbered</a:t>
            </a:r>
            <a:r>
              <a:rPr lang="pl-PL" dirty="0" smtClean="0"/>
              <a:t> a</a:t>
            </a:r>
            <a:r>
              <a:rPr lang="en-US" dirty="0" err="1" smtClean="0"/>
              <a:t>lkanes</a:t>
            </a:r>
            <a:r>
              <a:rPr lang="en-US" dirty="0" smtClean="0"/>
              <a:t> with n</a:t>
            </a:r>
            <a:r>
              <a:rPr lang="en-US" dirty="0" smtClean="0">
                <a:latin typeface="Times New Roman"/>
                <a:cs typeface="Times New Roman"/>
              </a:rPr>
              <a:t>≤</a:t>
            </a:r>
            <a:r>
              <a:rPr lang="en-US" dirty="0" smtClean="0"/>
              <a:t>9 and even</a:t>
            </a:r>
            <a:r>
              <a:rPr lang="pl-PL" dirty="0" smtClean="0"/>
              <a:t>-</a:t>
            </a:r>
            <a:r>
              <a:rPr lang="pl-PL" dirty="0" err="1" smtClean="0"/>
              <a:t>numbered</a:t>
            </a:r>
            <a:r>
              <a:rPr lang="pl-PL" dirty="0" smtClean="0"/>
              <a:t> with</a:t>
            </a:r>
            <a:r>
              <a:rPr lang="en-US" dirty="0" smtClean="0"/>
              <a:t> n</a:t>
            </a:r>
            <a:r>
              <a:rPr lang="en-US" dirty="0" smtClean="0">
                <a:latin typeface="Times New Roman"/>
                <a:cs typeface="Times New Roman"/>
              </a:rPr>
              <a:t>≤</a:t>
            </a:r>
            <a:r>
              <a:rPr lang="en-US" dirty="0" smtClean="0"/>
              <a:t>22 </a:t>
            </a:r>
            <a:r>
              <a:rPr lang="pl-PL" dirty="0" smtClean="0"/>
              <a:t> </a:t>
            </a:r>
            <a:r>
              <a:rPr lang="pl-PL" dirty="0" err="1" smtClean="0"/>
              <a:t>have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phases</a:t>
            </a:r>
            <a:r>
              <a:rPr lang="pl-PL" dirty="0" smtClean="0"/>
              <a:t>: </a:t>
            </a:r>
            <a:r>
              <a:rPr lang="pl-PL" dirty="0" err="1" smtClean="0"/>
              <a:t>rigid</a:t>
            </a:r>
            <a:r>
              <a:rPr lang="pl-PL" dirty="0" smtClean="0"/>
              <a:t> and </a:t>
            </a:r>
            <a:r>
              <a:rPr lang="pl-PL" dirty="0" err="1" smtClean="0"/>
              <a:t>liquid</a:t>
            </a:r>
            <a:r>
              <a:rPr lang="pl-PL" dirty="0" smtClean="0"/>
              <a:t>, but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odd-numberd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ones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a rotator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too</a:t>
            </a:r>
            <a:r>
              <a:rPr lang="pl-PL" baseline="0" dirty="0" smtClean="0"/>
              <a:t> (</a:t>
            </a:r>
            <a:r>
              <a:rPr lang="pl-PL" baseline="0" dirty="0" err="1" smtClean="0"/>
              <a:t>just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before</a:t>
            </a:r>
            <a:r>
              <a:rPr lang="pl-PL" baseline="0" dirty="0" smtClean="0"/>
              <a:t> the melting). As </a:t>
            </a:r>
            <a:r>
              <a:rPr lang="pl-PL" baseline="0" dirty="0" err="1" smtClean="0"/>
              <a:t>you</a:t>
            </a:r>
            <a:r>
              <a:rPr lang="pl-PL" baseline="0" dirty="0" smtClean="0"/>
              <a:t> </a:t>
            </a:r>
            <a:r>
              <a:rPr lang="pl-PL" baseline="0" dirty="0" err="1" smtClean="0"/>
              <a:t>can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see</a:t>
            </a:r>
            <a:r>
              <a:rPr lang="pl-PL" baseline="0" dirty="0" smtClean="0"/>
              <a:t>, n-</a:t>
            </a:r>
            <a:r>
              <a:rPr lang="pl-PL" baseline="0" dirty="0" err="1" smtClean="0"/>
              <a:t>eicosane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has</a:t>
            </a:r>
            <a:r>
              <a:rPr lang="pl-PL" baseline="0" dirty="0" smtClean="0"/>
              <a:t> 2 </a:t>
            </a:r>
            <a:r>
              <a:rPr lang="pl-PL" baseline="0" dirty="0" err="1" smtClean="0"/>
              <a:t>phases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only</a:t>
            </a:r>
            <a:r>
              <a:rPr lang="pl-PL" baseline="0" dirty="0" smtClean="0"/>
              <a:t>: </a:t>
            </a:r>
            <a:r>
              <a:rPr lang="pl-PL" baseline="0" dirty="0" err="1" smtClean="0"/>
              <a:t>rigid</a:t>
            </a:r>
            <a:r>
              <a:rPr lang="pl-PL" baseline="0" dirty="0" smtClean="0"/>
              <a:t> and </a:t>
            </a:r>
            <a:r>
              <a:rPr lang="pl-PL" baseline="0" dirty="0" err="1" smtClean="0"/>
              <a:t>liquid</a:t>
            </a:r>
            <a:r>
              <a:rPr lang="pl-PL" baseline="0" dirty="0" smtClean="0"/>
              <a:t>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3415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 smtClean="0"/>
              <a:t>All</a:t>
            </a:r>
            <a:r>
              <a:rPr lang="pl-PL" dirty="0" smtClean="0"/>
              <a:t> n-</a:t>
            </a:r>
            <a:r>
              <a:rPr lang="pl-PL" dirty="0" err="1" smtClean="0"/>
              <a:t>alkanes</a:t>
            </a:r>
            <a:r>
              <a:rPr lang="pl-PL" baseline="0" dirty="0" smtClean="0"/>
              <a:t> in solid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have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lamellar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structure</a:t>
            </a:r>
            <a:r>
              <a:rPr lang="pl-PL" baseline="0" dirty="0" smtClean="0"/>
              <a:t>. </a:t>
            </a:r>
            <a:r>
              <a:rPr lang="pl-PL" dirty="0" smtClean="0"/>
              <a:t>T</a:t>
            </a:r>
            <a:r>
              <a:rPr lang="en-US" dirty="0" smtClean="0"/>
              <a:t>he arrangement of molecules </a:t>
            </a:r>
            <a:r>
              <a:rPr lang="pl-PL" dirty="0" smtClean="0"/>
              <a:t>in </a:t>
            </a:r>
            <a:r>
              <a:rPr lang="en-US" dirty="0" smtClean="0"/>
              <a:t>odd and even alkanes is different</a:t>
            </a:r>
            <a:r>
              <a:rPr lang="pl-PL" dirty="0" smtClean="0"/>
              <a:t>. The </a:t>
            </a:r>
            <a:r>
              <a:rPr lang="pl-PL" dirty="0" err="1" smtClean="0"/>
              <a:t>alkanes</a:t>
            </a:r>
            <a:r>
              <a:rPr lang="pl-PL" dirty="0" smtClean="0"/>
              <a:t> with </a:t>
            </a:r>
            <a:r>
              <a:rPr lang="pl-PL" dirty="0" err="1" smtClean="0"/>
              <a:t>an</a:t>
            </a:r>
            <a:r>
              <a:rPr lang="pl-PL" dirty="0" smtClean="0"/>
              <a:t> </a:t>
            </a:r>
            <a:r>
              <a:rPr lang="pl-PL" dirty="0" err="1" smtClean="0"/>
              <a:t>even</a:t>
            </a:r>
            <a:r>
              <a:rPr lang="pl-PL" dirty="0" smtClean="0"/>
              <a:t> </a:t>
            </a:r>
            <a:r>
              <a:rPr lang="pl-PL" dirty="0" err="1" smtClean="0"/>
              <a:t>number</a:t>
            </a:r>
            <a:r>
              <a:rPr lang="pl-PL" dirty="0" smtClean="0"/>
              <a:t> of </a:t>
            </a:r>
            <a:r>
              <a:rPr lang="pl-PL" dirty="0" err="1" smtClean="0"/>
              <a:t>carbon</a:t>
            </a:r>
            <a:r>
              <a:rPr lang="pl-PL" dirty="0" smtClean="0"/>
              <a:t> </a:t>
            </a:r>
            <a:r>
              <a:rPr lang="pl-PL" dirty="0" err="1" smtClean="0"/>
              <a:t>atoms</a:t>
            </a:r>
            <a:r>
              <a:rPr lang="pl-PL" dirty="0" smtClean="0"/>
              <a:t> in the </a:t>
            </a:r>
            <a:r>
              <a:rPr lang="pl-PL" dirty="0" err="1" smtClean="0"/>
              <a:t>molecule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arranged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angle</a:t>
            </a:r>
            <a:r>
              <a:rPr lang="pl-PL" baseline="0" dirty="0" smtClean="0"/>
              <a:t> to the gap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lamellae</a:t>
            </a:r>
            <a:r>
              <a:rPr lang="pl-PL" baseline="0" dirty="0" smtClean="0"/>
              <a:t>.  The </a:t>
            </a:r>
            <a:r>
              <a:rPr lang="pl-PL" baseline="0" dirty="0" err="1" smtClean="0"/>
              <a:t>distance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between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lamellae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is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smaler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here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than</a:t>
            </a:r>
            <a:r>
              <a:rPr lang="pl-PL" baseline="0" dirty="0" smtClean="0"/>
              <a:t> in the </a:t>
            </a:r>
            <a:r>
              <a:rPr lang="pl-PL" baseline="0" dirty="0" err="1" smtClean="0"/>
              <a:t>odd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numbered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alkanes</a:t>
            </a:r>
            <a:r>
              <a:rPr lang="pl-PL" baseline="0" dirty="0" smtClean="0"/>
              <a:t>. Positronium </a:t>
            </a:r>
            <a:r>
              <a:rPr lang="pl-PL" baseline="0" dirty="0" err="1" smtClean="0"/>
              <a:t>locates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this</a:t>
            </a:r>
            <a:r>
              <a:rPr lang="pl-PL" baseline="0" dirty="0" smtClean="0"/>
              <a:t> gap.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9384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In rotator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some</a:t>
            </a:r>
            <a:r>
              <a:rPr lang="pl-PL" dirty="0" smtClean="0"/>
              <a:t> </a:t>
            </a:r>
            <a:r>
              <a:rPr lang="pl-PL" dirty="0" err="1" smtClean="0"/>
              <a:t>nonplanar</a:t>
            </a:r>
            <a:r>
              <a:rPr lang="pl-PL" dirty="0" smtClean="0"/>
              <a:t> </a:t>
            </a:r>
            <a:r>
              <a:rPr lang="pl-PL" dirty="0" err="1" smtClean="0"/>
              <a:t>conformers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exist</a:t>
            </a:r>
            <a:r>
              <a:rPr lang="pl-PL" baseline="0" dirty="0" smtClean="0"/>
              <a:t>. </a:t>
            </a:r>
            <a:r>
              <a:rPr lang="pl-PL" baseline="0" dirty="0" err="1" smtClean="0"/>
              <a:t>Nonplanar</a:t>
            </a:r>
            <a:r>
              <a:rPr lang="pl-PL" baseline="0" dirty="0" smtClean="0"/>
              <a:t> form </a:t>
            </a:r>
            <a:r>
              <a:rPr lang="pl-PL" baseline="0" dirty="0" err="1" smtClean="0"/>
              <a:t>produces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an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additional</a:t>
            </a:r>
            <a:r>
              <a:rPr lang="pl-PL" baseline="0" dirty="0" smtClean="0"/>
              <a:t> </a:t>
            </a:r>
            <a:r>
              <a:rPr lang="pl-PL" baseline="0" dirty="0" err="1" smtClean="0"/>
              <a:t>free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volume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near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molecules</a:t>
            </a:r>
            <a:r>
              <a:rPr lang="pl-PL" baseline="0" dirty="0" smtClean="0"/>
              <a:t> </a:t>
            </a:r>
            <a:r>
              <a:rPr lang="pl-PL" baseline="0" dirty="0" err="1" smtClean="0"/>
              <a:t>able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accomodate</a:t>
            </a:r>
            <a:r>
              <a:rPr lang="pl-PL" baseline="0" dirty="0" smtClean="0"/>
              <a:t> Ps atom</a:t>
            </a:r>
            <a:r>
              <a:rPr lang="pl-PL" dirty="0" smtClean="0"/>
              <a:t>.</a:t>
            </a:r>
          </a:p>
          <a:p>
            <a:r>
              <a:rPr lang="pl-PL" dirty="0" smtClean="0"/>
              <a:t>In </a:t>
            </a:r>
            <a:r>
              <a:rPr lang="pl-PL" dirty="0" err="1" smtClean="0"/>
              <a:t>liquid</a:t>
            </a:r>
            <a:r>
              <a:rPr lang="pl-PL" baseline="0" dirty="0" smtClean="0"/>
              <a:t> </a:t>
            </a:r>
            <a:r>
              <a:rPr lang="pl-PL" baseline="0" dirty="0" err="1" smtClean="0"/>
              <a:t>phase</a:t>
            </a:r>
            <a:r>
              <a:rPr lang="pl-PL" baseline="0" dirty="0" smtClean="0"/>
              <a:t>  we </a:t>
            </a:r>
            <a:r>
              <a:rPr lang="pl-PL" baseline="0" dirty="0" err="1" smtClean="0"/>
              <a:t>can’t</a:t>
            </a:r>
            <a:r>
              <a:rPr lang="pl-PL" baseline="0" dirty="0" smtClean="0"/>
              <a:t> talk </a:t>
            </a:r>
            <a:r>
              <a:rPr lang="pl-PL" baseline="0" dirty="0" err="1" smtClean="0"/>
              <a:t>about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arranging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molecules</a:t>
            </a:r>
            <a:r>
              <a:rPr lang="pl-PL" baseline="0" dirty="0" smtClean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7815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 smtClean="0"/>
              <a:t>The </a:t>
            </a:r>
            <a:r>
              <a:rPr lang="en-US" dirty="0" smtClean="0"/>
              <a:t>analysis of the spectra</a:t>
            </a:r>
            <a:r>
              <a:rPr lang="pl-PL" dirty="0" smtClean="0"/>
              <a:t> was </a:t>
            </a:r>
            <a:r>
              <a:rPr lang="en-US" dirty="0" smtClean="0"/>
              <a:t>already mentioned </a:t>
            </a:r>
            <a:r>
              <a:rPr lang="pl-PL" dirty="0" smtClean="0"/>
              <a:t>by </a:t>
            </a:r>
            <a:r>
              <a:rPr lang="en-US" dirty="0" smtClean="0"/>
              <a:t>prof. </a:t>
            </a:r>
            <a:r>
              <a:rPr lang="en-US" dirty="0" err="1" smtClean="0"/>
              <a:t>Jasinska</a:t>
            </a:r>
            <a:r>
              <a:rPr lang="en-US" dirty="0" smtClean="0"/>
              <a:t>. </a:t>
            </a:r>
            <a:r>
              <a:rPr lang="pl-PL" dirty="0" smtClean="0"/>
              <a:t>In </a:t>
            </a:r>
            <a:r>
              <a:rPr lang="pl-PL" u="none" dirty="0" err="1" smtClean="0"/>
              <a:t>neat</a:t>
            </a:r>
            <a:r>
              <a:rPr lang="pl-PL" u="none" dirty="0" smtClean="0"/>
              <a:t> </a:t>
            </a:r>
            <a:r>
              <a:rPr lang="pl-PL" u="none" dirty="0" err="1" smtClean="0"/>
              <a:t>alkanes</a:t>
            </a:r>
            <a:r>
              <a:rPr lang="pl-PL" u="none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distinguish</a:t>
            </a:r>
            <a:r>
              <a:rPr lang="pl-PL" dirty="0" smtClean="0"/>
              <a:t> </a:t>
            </a:r>
            <a:r>
              <a:rPr lang="pl-PL" dirty="0" err="1" smtClean="0"/>
              <a:t>usually</a:t>
            </a:r>
            <a:r>
              <a:rPr lang="pl-PL" dirty="0" smtClean="0"/>
              <a:t> </a:t>
            </a:r>
            <a:r>
              <a:rPr lang="pl-PL" u="none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r>
              <a:rPr lang="pl-PL" dirty="0" smtClean="0"/>
              <a:t> </a:t>
            </a:r>
            <a:r>
              <a:rPr lang="pl-PL" dirty="0" err="1" smtClean="0"/>
              <a:t>corresponding</a:t>
            </a:r>
            <a:r>
              <a:rPr lang="pl-PL" dirty="0" smtClean="0"/>
              <a:t> to</a:t>
            </a:r>
            <a:r>
              <a:rPr lang="pl-PL" baseline="0" dirty="0" smtClean="0"/>
              <a:t> the </a:t>
            </a:r>
            <a:r>
              <a:rPr lang="pl-PL" baseline="0" dirty="0" err="1" smtClean="0"/>
              <a:t>annihilation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free</a:t>
            </a:r>
            <a:r>
              <a:rPr lang="pl-PL" baseline="0" dirty="0" smtClean="0"/>
              <a:t> e+ with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t2, para positronium </a:t>
            </a:r>
            <a:r>
              <a:rPr lang="pl-PL" baseline="0" dirty="0" err="1" smtClean="0"/>
              <a:t>annihilation</a:t>
            </a:r>
            <a:r>
              <a:rPr lang="pl-PL" baseline="0" dirty="0" smtClean="0"/>
              <a:t> with </a:t>
            </a:r>
            <a:r>
              <a:rPr lang="pl-PL" baseline="0" dirty="0" err="1" smtClean="0"/>
              <a:t>short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lifetime</a:t>
            </a:r>
            <a:r>
              <a:rPr lang="pl-PL" baseline="0" dirty="0" smtClean="0"/>
              <a:t> t1, and the </a:t>
            </a:r>
            <a:r>
              <a:rPr lang="pl-PL" baseline="0" dirty="0" err="1" smtClean="0"/>
              <a:t>long</a:t>
            </a:r>
            <a:r>
              <a:rPr lang="pl-PL" baseline="0" dirty="0" smtClean="0"/>
              <a:t> </a:t>
            </a:r>
            <a:r>
              <a:rPr lang="pl-PL" baseline="0" dirty="0" err="1" smtClean="0"/>
              <a:t>lived</a:t>
            </a:r>
            <a:r>
              <a:rPr lang="pl-PL" baseline="0" dirty="0" smtClean="0"/>
              <a:t> component </a:t>
            </a:r>
            <a:r>
              <a:rPr lang="pl-PL" baseline="0" dirty="0" err="1" smtClean="0"/>
              <a:t>corresponding</a:t>
            </a:r>
            <a:r>
              <a:rPr lang="pl-PL" baseline="0" dirty="0" smtClean="0"/>
              <a:t> to </a:t>
            </a:r>
            <a:r>
              <a:rPr lang="pl-PL" baseline="0" dirty="0" err="1" smtClean="0"/>
              <a:t>ortho</a:t>
            </a:r>
            <a:r>
              <a:rPr lang="pl-PL" baseline="0" dirty="0" smtClean="0"/>
              <a:t>-positronium </a:t>
            </a:r>
            <a:r>
              <a:rPr lang="pl-PL" dirty="0" smtClean="0">
                <a:effectLst/>
              </a:rPr>
              <a:t>decay</a:t>
            </a:r>
            <a:r>
              <a:rPr lang="en-US" dirty="0" smtClean="0">
                <a:effectLst/>
              </a:rPr>
              <a:t> </a:t>
            </a:r>
            <a:r>
              <a:rPr lang="pl-PL" dirty="0" err="1" smtClean="0">
                <a:effectLst/>
              </a:rPr>
              <a:t>ruled</a:t>
            </a:r>
            <a:r>
              <a:rPr lang="pl-PL" baseline="0" dirty="0" smtClean="0">
                <a:effectLst/>
              </a:rPr>
              <a:t> by the </a:t>
            </a:r>
            <a:r>
              <a:rPr lang="en-US" dirty="0" smtClean="0">
                <a:effectLst/>
              </a:rPr>
              <a:t>pick-off</a:t>
            </a:r>
            <a:r>
              <a:rPr lang="pl-PL" dirty="0" smtClean="0">
                <a:effectLst/>
              </a:rPr>
              <a:t> </a:t>
            </a:r>
            <a:r>
              <a:rPr lang="en-US" dirty="0" smtClean="0">
                <a:effectLst/>
              </a:rPr>
              <a:t>process</a:t>
            </a:r>
            <a:r>
              <a:rPr lang="pl-PL" dirty="0" smtClean="0">
                <a:effectLst/>
              </a:rPr>
              <a:t>.</a:t>
            </a:r>
            <a:r>
              <a:rPr lang="pl-PL" baseline="0" dirty="0" smtClean="0">
                <a:effectLst/>
              </a:rPr>
              <a:t> </a:t>
            </a:r>
            <a:r>
              <a:rPr lang="pl-PL" dirty="0" smtClean="0"/>
              <a:t>The component </a:t>
            </a:r>
            <a:r>
              <a:rPr lang="pl-PL" dirty="0" err="1" smtClean="0"/>
              <a:t>related</a:t>
            </a:r>
            <a:r>
              <a:rPr lang="pl-PL" dirty="0" smtClean="0"/>
              <a:t> to o-Ps </a:t>
            </a:r>
            <a:r>
              <a:rPr lang="pl-PL" dirty="0" err="1" smtClean="0"/>
              <a:t>annihilation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most </a:t>
            </a:r>
            <a:r>
              <a:rPr lang="pl-PL" dirty="0" err="1" smtClean="0"/>
              <a:t>sensitive</a:t>
            </a:r>
            <a:r>
              <a:rPr lang="pl-PL" dirty="0" smtClean="0"/>
              <a:t> to the </a:t>
            </a:r>
            <a:r>
              <a:rPr lang="pl-PL" dirty="0" err="1" smtClean="0"/>
              <a:t>changes</a:t>
            </a:r>
            <a:r>
              <a:rPr lang="pl-PL" dirty="0" smtClean="0"/>
              <a:t> in the </a:t>
            </a:r>
            <a:r>
              <a:rPr lang="pl-PL" dirty="0" err="1" smtClean="0"/>
              <a:t>crystal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3634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To </a:t>
            </a:r>
            <a:r>
              <a:rPr lang="pl-PL" dirty="0" err="1" smtClean="0"/>
              <a:t>determine</a:t>
            </a:r>
            <a:r>
              <a:rPr lang="pl-PL" dirty="0" smtClean="0"/>
              <a:t> the </a:t>
            </a:r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: </a:t>
            </a:r>
            <a:r>
              <a:rPr lang="en-US" dirty="0" smtClean="0"/>
              <a:t>one of them was mentioned in the previous </a:t>
            </a:r>
            <a:r>
              <a:rPr lang="pl-PL" dirty="0" smtClean="0"/>
              <a:t>talk. The </a:t>
            </a:r>
            <a:r>
              <a:rPr lang="pl-PL" dirty="0" err="1" smtClean="0"/>
              <a:t>other</a:t>
            </a:r>
            <a:r>
              <a:rPr lang="pl-PL" dirty="0" smtClean="0"/>
              <a:t> model</a:t>
            </a:r>
            <a:r>
              <a:rPr lang="en-US" dirty="0" smtClean="0"/>
              <a:t>, called bubble model, we use </a:t>
            </a:r>
            <a:r>
              <a:rPr lang="pl-PL" dirty="0" err="1" smtClean="0"/>
              <a:t>here</a:t>
            </a:r>
            <a:r>
              <a:rPr lang="pl-PL" dirty="0" smtClean="0"/>
              <a:t> </a:t>
            </a:r>
            <a:r>
              <a:rPr lang="en-US" dirty="0" smtClean="0"/>
              <a:t>to determine the size of the free volume in liquids. The radius </a:t>
            </a:r>
            <a:r>
              <a:rPr lang="pl-PL" dirty="0" smtClean="0"/>
              <a:t>of the </a:t>
            </a:r>
            <a:r>
              <a:rPr lang="pl-PL" dirty="0" err="1" smtClean="0"/>
              <a:t>bubble</a:t>
            </a:r>
            <a:r>
              <a:rPr lang="pl-PL" dirty="0" smtClean="0"/>
              <a:t> </a:t>
            </a:r>
            <a:r>
              <a:rPr lang="pl-PL" dirty="0" err="1" smtClean="0"/>
              <a:t>produced</a:t>
            </a:r>
            <a:r>
              <a:rPr lang="pl-PL" baseline="0" dirty="0" smtClean="0"/>
              <a:t> by Ps </a:t>
            </a:r>
            <a:r>
              <a:rPr lang="en-US" dirty="0" smtClean="0"/>
              <a:t>is determined by the minimum of </a:t>
            </a:r>
            <a:r>
              <a:rPr lang="pl-PL" dirty="0" err="1" smtClean="0"/>
              <a:t>three</a:t>
            </a:r>
            <a:r>
              <a:rPr lang="pl-PL" baseline="0" dirty="0" smtClean="0"/>
              <a:t> </a:t>
            </a:r>
            <a:r>
              <a:rPr lang="en-US" dirty="0" smtClean="0"/>
              <a:t>energy:</a:t>
            </a:r>
            <a:r>
              <a:rPr lang="pl-PL" dirty="0" smtClean="0"/>
              <a:t> positronium </a:t>
            </a:r>
            <a:r>
              <a:rPr lang="pl-PL" dirty="0" err="1" smtClean="0"/>
              <a:t>energy</a:t>
            </a:r>
            <a:r>
              <a:rPr lang="pl-PL" dirty="0" smtClean="0"/>
              <a:t>, the </a:t>
            </a:r>
            <a:r>
              <a:rPr lang="pl-PL" dirty="0" err="1" smtClean="0"/>
              <a:t>surface</a:t>
            </a:r>
            <a:r>
              <a:rPr lang="pl-PL" dirty="0" smtClean="0"/>
              <a:t> </a:t>
            </a:r>
            <a:r>
              <a:rPr lang="pl-PL" dirty="0" err="1" smtClean="0"/>
              <a:t>tension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and the </a:t>
            </a:r>
            <a:r>
              <a:rPr lang="pl-PL" dirty="0" err="1" smtClean="0"/>
              <a:t>external</a:t>
            </a:r>
            <a:r>
              <a:rPr lang="pl-PL" dirty="0" smtClean="0"/>
              <a:t> </a:t>
            </a:r>
            <a:r>
              <a:rPr lang="pl-PL" dirty="0" err="1" smtClean="0"/>
              <a:t>pressure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. </a:t>
            </a:r>
            <a:r>
              <a:rPr lang="pl-PL" dirty="0" err="1" smtClean="0"/>
              <a:t>These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models</a:t>
            </a:r>
            <a:r>
              <a:rPr lang="pl-PL" dirty="0" smtClean="0"/>
              <a:t> we </a:t>
            </a:r>
            <a:r>
              <a:rPr lang="pl-PL" dirty="0" err="1" smtClean="0"/>
              <a:t>use</a:t>
            </a:r>
            <a:r>
              <a:rPr lang="pl-PL" dirty="0" smtClean="0"/>
              <a:t> to </a:t>
            </a:r>
            <a:r>
              <a:rPr lang="pl-PL" dirty="0" err="1" smtClean="0"/>
              <a:t>determine</a:t>
            </a:r>
            <a:r>
              <a:rPr lang="pl-PL" dirty="0" smtClean="0"/>
              <a:t> the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size</a:t>
            </a:r>
            <a:r>
              <a:rPr lang="pl-PL" baseline="0" dirty="0" smtClean="0"/>
              <a:t> of </a:t>
            </a:r>
            <a:r>
              <a:rPr lang="pl-PL" baseline="0" dirty="0" err="1" smtClean="0"/>
              <a:t>free</a:t>
            </a:r>
            <a:r>
              <a:rPr lang="pl-PL" baseline="0" dirty="0" smtClean="0"/>
              <a:t> </a:t>
            </a:r>
            <a:r>
              <a:rPr lang="pl-PL" baseline="0" dirty="0" err="1" smtClean="0"/>
              <a:t>volume</a:t>
            </a:r>
            <a:r>
              <a:rPr lang="pl-PL" baseline="0" dirty="0" smtClean="0"/>
              <a:t> in </a:t>
            </a:r>
            <a:r>
              <a:rPr lang="pl-PL" baseline="0" dirty="0" err="1" smtClean="0"/>
              <a:t>our</a:t>
            </a:r>
            <a:r>
              <a:rPr lang="pl-PL" baseline="0" dirty="0" smtClean="0"/>
              <a:t> </a:t>
            </a:r>
            <a:r>
              <a:rPr lang="pl-PL" baseline="0" dirty="0" err="1" smtClean="0"/>
              <a:t>samples</a:t>
            </a:r>
            <a:r>
              <a:rPr lang="pl-PL" baseline="0" dirty="0" smtClean="0"/>
              <a:t>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912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samples were placed in the measuring chamber at room temperature, then cooled to -150C, left at this temperature for 24 h. </a:t>
            </a:r>
            <a:r>
              <a:rPr lang="pl-PL" dirty="0" err="1" smtClean="0"/>
              <a:t>Finally</a:t>
            </a:r>
            <a:r>
              <a:rPr lang="pl-PL" dirty="0" smtClean="0"/>
              <a:t> </a:t>
            </a:r>
            <a:r>
              <a:rPr lang="en-US" dirty="0" smtClean="0"/>
              <a:t>the temperature was raised stepwise up to + 60C.</a:t>
            </a:r>
            <a:endParaRPr lang="pl-PL" baseline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F2BC82-7CEB-45F7-88E6-9050C454E839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7912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2089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8988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4434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0542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4949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1823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71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184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96182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7029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791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916A1-740B-44EF-8AB0-A4845C73F3E0}" type="datetimeFigureOut">
              <a:rPr lang="pl-PL" smtClean="0"/>
              <a:t>2014-09-23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4E198-5017-4965-8DE5-CBBC84EC91F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492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0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emf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4.emf"/><Relationship Id="rId4" Type="http://schemas.openxmlformats.org/officeDocument/2006/relationships/image" Target="../media/image22.emf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emf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tiff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tif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1701993"/>
            <a:ext cx="8822287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Investigations of PCM microcapsules </a:t>
            </a:r>
            <a:endParaRPr lang="pl-PL" sz="4400" b="1" dirty="0" smtClean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with paraffin filling </a:t>
            </a:r>
            <a:endParaRPr lang="pl-PL" sz="4400" b="1" dirty="0" smtClean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en-US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by positron lifetime spectroscopy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637940" y="0"/>
            <a:ext cx="419498" cy="41949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2334" y="33265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480363" y="278414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37246" y="842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-28156" y="1844824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2267744" y="0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0" y="3140968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8025945" y="39330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8782029" y="447071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8630634" y="3329702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8407116" y="401600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8701346" y="129200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827360" y="169875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8530001" y="141802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/>
          <p:cNvSpPr txBox="1"/>
          <p:nvPr/>
        </p:nvSpPr>
        <p:spPr>
          <a:xfrm>
            <a:off x="1567955" y="5090836"/>
            <a:ext cx="59909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Bożena 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Zgardzińska</a:t>
            </a:r>
            <a:endParaRPr lang="pl-PL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pl-PL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Department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Nuclear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Methods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Institute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of 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Physics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, Maria Curie-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Sklodowska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pl-PL" dirty="0" err="1" smtClean="0">
                <a:solidFill>
                  <a:schemeClr val="accent4">
                    <a:lumMod val="50000"/>
                  </a:schemeClr>
                </a:solidFill>
              </a:rPr>
              <a:t>University</a:t>
            </a:r>
            <a:r>
              <a:rPr lang="pl-PL" dirty="0" smtClean="0">
                <a:solidFill>
                  <a:schemeClr val="accent4">
                    <a:lumMod val="50000"/>
                  </a:schemeClr>
                </a:solidFill>
              </a:rPr>
              <a:t>, Lublin</a:t>
            </a:r>
            <a:endParaRPr lang="pl-PL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31" name="Picture 35" descr="php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02" y="79307"/>
            <a:ext cx="19827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98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84956" y="67271"/>
            <a:ext cx="572272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r>
              <a:rPr lang="pl-PL" sz="4400" b="1" baseline="-25000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at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low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temperature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44" y="2021055"/>
            <a:ext cx="4238203" cy="431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971600" y="1606820"/>
            <a:ext cx="2051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Temperature</a:t>
            </a:r>
            <a:r>
              <a:rPr lang="pl-PL" dirty="0" smtClean="0"/>
              <a:t> -150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23" name="pole tekstowe 22"/>
          <p:cNvSpPr txBox="1"/>
          <p:nvPr/>
        </p:nvSpPr>
        <p:spPr>
          <a:xfrm>
            <a:off x="3275856" y="522920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l-PL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Prostokąt 23"/>
          <p:cNvSpPr/>
          <p:nvPr/>
        </p:nvSpPr>
        <p:spPr>
          <a:xfrm>
            <a:off x="4822820" y="2438974"/>
            <a:ext cx="3998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grow</a:t>
            </a:r>
            <a:r>
              <a:rPr lang="pl-PL" dirty="0" smtClean="0"/>
              <a:t>th</a:t>
            </a:r>
            <a:r>
              <a:rPr lang="en-US" dirty="0" smtClean="0"/>
              <a:t> </a:t>
            </a:r>
            <a:r>
              <a:rPr lang="pl-PL" dirty="0" smtClean="0"/>
              <a:t>of </a:t>
            </a:r>
            <a:r>
              <a:rPr lang="en-US" dirty="0" smtClean="0"/>
              <a:t>intensity I</a:t>
            </a:r>
            <a:r>
              <a:rPr lang="en-US" baseline="-25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can be described by an exponential curve: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pole tekstowe 24"/>
              <p:cNvSpPr txBox="1"/>
              <p:nvPr/>
            </p:nvSpPr>
            <p:spPr>
              <a:xfrm>
                <a:off x="4789074" y="3842887"/>
                <a:ext cx="427233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err="1" smtClean="0"/>
                  <a:t>where</a:t>
                </a:r>
                <a:r>
                  <a:rPr lang="pl-PL" dirty="0" smtClean="0"/>
                  <a:t>:</a:t>
                </a:r>
              </a:p>
              <a:p>
                <a:r>
                  <a:rPr lang="pl-PL" i="1" dirty="0" smtClean="0"/>
                  <a:t>I</a:t>
                </a:r>
                <a:r>
                  <a:rPr lang="pl-PL" i="1" baseline="-25000" dirty="0" smtClean="0"/>
                  <a:t>30</a:t>
                </a:r>
                <a:r>
                  <a:rPr lang="pl-PL" i="1" dirty="0" smtClean="0"/>
                  <a:t> </a:t>
                </a:r>
                <a:r>
                  <a:rPr lang="pl-PL" dirty="0" smtClean="0"/>
                  <a:t>- t</a:t>
                </a:r>
                <a:r>
                  <a:rPr lang="en-US" dirty="0" smtClean="0"/>
                  <a:t>he </a:t>
                </a:r>
                <a:r>
                  <a:rPr lang="en-US" dirty="0"/>
                  <a:t>initial value of the </a:t>
                </a:r>
                <a:r>
                  <a:rPr lang="pl-PL" dirty="0" err="1" smtClean="0"/>
                  <a:t>intensity</a:t>
                </a:r>
                <a:r>
                  <a:rPr lang="pl-PL" dirty="0" smtClean="0"/>
                  <a:t>;</a:t>
                </a:r>
              </a:p>
              <a:p>
                <a:r>
                  <a:rPr lang="pl-PL" i="1" dirty="0" smtClean="0"/>
                  <a:t>I</a:t>
                </a:r>
                <a:r>
                  <a:rPr lang="pl-PL" i="1" baseline="-25000" dirty="0" smtClean="0"/>
                  <a:t>3tr</a:t>
                </a:r>
                <a:r>
                  <a:rPr lang="pl-PL" dirty="0" smtClean="0"/>
                  <a:t> - m</a:t>
                </a:r>
                <a:r>
                  <a:rPr lang="en-US" dirty="0" err="1" smtClean="0"/>
                  <a:t>aximum</a:t>
                </a:r>
                <a:r>
                  <a:rPr lang="en-US" dirty="0" smtClean="0"/>
                  <a:t> </a:t>
                </a:r>
                <a:r>
                  <a:rPr lang="en-US" dirty="0"/>
                  <a:t>increase in intensity due to </a:t>
                </a:r>
                <a:r>
                  <a:rPr lang="pl-PL" dirty="0" smtClean="0"/>
                  <a:t>Ps </a:t>
                </a:r>
                <a:r>
                  <a:rPr lang="pl-PL" dirty="0" err="1" smtClean="0"/>
                  <a:t>formation</a:t>
                </a:r>
                <a:r>
                  <a:rPr lang="pl-PL" dirty="0" smtClean="0"/>
                  <a:t> on </a:t>
                </a:r>
                <a:r>
                  <a:rPr lang="en-US" dirty="0" smtClean="0"/>
                  <a:t>trap</a:t>
                </a:r>
                <a:r>
                  <a:rPr lang="pl-PL" dirty="0" err="1" smtClean="0"/>
                  <a:t>ed</a:t>
                </a:r>
                <a:r>
                  <a:rPr lang="en-US" dirty="0" smtClean="0"/>
                  <a:t> </a:t>
                </a:r>
                <a:r>
                  <a:rPr lang="en-US" dirty="0"/>
                  <a:t>e-</a:t>
                </a:r>
                <a:endParaRPr lang="pl-PL" dirty="0" smtClean="0"/>
              </a:p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pl-PL" b="0" i="1" smtClean="0">
                        <a:latin typeface="Cambria Math"/>
                        <a:ea typeface="Cambria Math"/>
                      </a:rPr>
                      <m:t>−</m:t>
                    </m:r>
                  </m:oMath>
                </a14:m>
                <a:r>
                  <a:rPr lang="pl-PL" dirty="0" smtClean="0"/>
                  <a:t> </a:t>
                </a:r>
                <a:r>
                  <a:rPr lang="pl-PL" dirty="0" err="1"/>
                  <a:t>time</a:t>
                </a:r>
                <a:r>
                  <a:rPr lang="pl-PL" dirty="0"/>
                  <a:t> </a:t>
                </a:r>
                <a:r>
                  <a:rPr lang="pl-PL" dirty="0" err="1"/>
                  <a:t>constant</a:t>
                </a:r>
                <a:endParaRPr lang="pl-PL" dirty="0"/>
              </a:p>
            </p:txBody>
          </p:sp>
        </mc:Choice>
        <mc:Fallback xmlns="">
          <p:sp>
            <p:nvSpPr>
              <p:cNvPr id="25" name="pole tekstow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074" y="3842887"/>
                <a:ext cx="4272330" cy="1477328"/>
              </a:xfrm>
              <a:prstGeom prst="rect">
                <a:avLst/>
              </a:prstGeom>
              <a:blipFill rotWithShape="1">
                <a:blip r:embed="rId4"/>
                <a:stretch>
                  <a:fillRect l="-1286" t="-2058" b="-5350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pole tekstowe 25"/>
              <p:cNvSpPr txBox="1"/>
              <p:nvPr/>
            </p:nvSpPr>
            <p:spPr>
              <a:xfrm>
                <a:off x="4884940" y="3300432"/>
                <a:ext cx="2952328" cy="495392"/>
              </a:xfrm>
              <a:prstGeom prst="rect">
                <a:avLst/>
              </a:prstGeom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𝑡𝑟</m:t>
                          </m:r>
                        </m:sub>
                      </m:sSub>
                      <m:d>
                        <m:d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pl-PL" b="0" i="1" smtClean="0">
                              <a:latin typeface="Cambria Math"/>
                            </a:rPr>
                            <m:t>1−</m:t>
                          </m:r>
                          <m:sSup>
                            <m:sSupPr>
                              <m:ctrlPr>
                                <a:rPr lang="pl-PL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pl-PL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pl-PL" b="0" i="1" smtClean="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pl-PL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/>
                                    </a:rPr>
                                    <m:t>𝑡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𝜃</m:t>
                                  </m:r>
                                </m:den>
                              </m:f>
                            </m:sup>
                          </m:sSup>
                        </m:e>
                      </m:d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26" name="pole tekstow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4940" y="3300432"/>
                <a:ext cx="2952328" cy="49539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pole tekstowe 26"/>
          <p:cNvSpPr txBox="1"/>
          <p:nvPr/>
        </p:nvSpPr>
        <p:spPr>
          <a:xfrm>
            <a:off x="6541124" y="5420656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/>
                <a:cs typeface="Times New Roman"/>
              </a:rPr>
              <a:t>θ</a:t>
            </a:r>
            <a:r>
              <a:rPr lang="pl-PL" sz="2800" baseline="-25000" dirty="0" smtClean="0">
                <a:latin typeface="Times New Roman"/>
                <a:cs typeface="Times New Roman"/>
              </a:rPr>
              <a:t>C20</a:t>
            </a:r>
            <a:r>
              <a:rPr lang="pl-PL" sz="2800" dirty="0" smtClean="0">
                <a:latin typeface="Times New Roman"/>
                <a:cs typeface="Times New Roman"/>
              </a:rPr>
              <a:t>≈8,3 h</a:t>
            </a:r>
            <a:endParaRPr lang="pl-PL" sz="2800" dirty="0">
              <a:latin typeface="Times New Roman"/>
              <a:cs typeface="Times New Roman"/>
            </a:endParaRPr>
          </a:p>
        </p:txBody>
      </p:sp>
      <p:sp>
        <p:nvSpPr>
          <p:cNvPr id="28" name="Prostokąt 27"/>
          <p:cNvSpPr/>
          <p:nvPr/>
        </p:nvSpPr>
        <p:spPr>
          <a:xfrm>
            <a:off x="4644009" y="1410905"/>
            <a:ext cx="4499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i="1" dirty="0"/>
              <a:t>G</a:t>
            </a:r>
            <a:r>
              <a:rPr lang="en-US" i="1" dirty="0" smtClean="0"/>
              <a:t>row</a:t>
            </a:r>
            <a:r>
              <a:rPr lang="pl-PL" i="1" dirty="0" smtClean="0"/>
              <a:t>th</a:t>
            </a:r>
            <a:r>
              <a:rPr lang="en-US" i="1" dirty="0" smtClean="0"/>
              <a:t> </a:t>
            </a:r>
            <a:r>
              <a:rPr lang="pl-PL" i="1" dirty="0" smtClean="0"/>
              <a:t>of </a:t>
            </a:r>
            <a:r>
              <a:rPr lang="en-US" i="1" dirty="0" smtClean="0"/>
              <a:t>intensity I</a:t>
            </a:r>
            <a:r>
              <a:rPr lang="en-US" i="1" baseline="-25000" dirty="0" smtClean="0"/>
              <a:t>3</a:t>
            </a:r>
            <a:r>
              <a:rPr lang="en-US" i="1" dirty="0" smtClean="0"/>
              <a:t> </a:t>
            </a:r>
            <a:r>
              <a:rPr lang="pl-PL" i="1" dirty="0"/>
              <a:t>-</a:t>
            </a:r>
            <a:r>
              <a:rPr lang="pl-PL" i="1" dirty="0" smtClean="0"/>
              <a:t> </a:t>
            </a:r>
            <a:r>
              <a:rPr lang="pl-PL" i="1" dirty="0" err="1" smtClean="0"/>
              <a:t>typical</a:t>
            </a:r>
            <a:r>
              <a:rPr lang="pl-PL" i="1" dirty="0" smtClean="0"/>
              <a:t> for </a:t>
            </a:r>
            <a:r>
              <a:rPr lang="pl-PL" i="1" dirty="0" err="1" smtClean="0"/>
              <a:t>pure</a:t>
            </a:r>
            <a:r>
              <a:rPr lang="pl-PL" i="1" dirty="0" smtClean="0"/>
              <a:t> </a:t>
            </a:r>
            <a:r>
              <a:rPr lang="pl-PL" i="1" dirty="0" err="1" smtClean="0"/>
              <a:t>alkane</a:t>
            </a:r>
            <a:r>
              <a:rPr lang="pl-PL" i="1" dirty="0" smtClean="0"/>
              <a:t>. 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32754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/>
          <p:cNvSpPr/>
          <p:nvPr/>
        </p:nvSpPr>
        <p:spPr>
          <a:xfrm>
            <a:off x="3203848" y="3789040"/>
            <a:ext cx="936104" cy="2304256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  <a:alpha val="48000"/>
                </a:schemeClr>
              </a:gs>
              <a:gs pos="50000">
                <a:schemeClr val="accent4">
                  <a:lumMod val="60000"/>
                  <a:lumOff val="40000"/>
                  <a:alpha val="51000"/>
                </a:schemeClr>
              </a:gs>
              <a:gs pos="100000">
                <a:schemeClr val="accent4">
                  <a:lumMod val="20000"/>
                  <a:lumOff val="80000"/>
                  <a:alpha val="5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327963" y="67271"/>
            <a:ext cx="735451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</a:t>
            </a:r>
            <a:r>
              <a:rPr lang="pl-PL" sz="4400" b="1" baseline="-25000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20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temperature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dependence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2"/>
          <p:cNvSpPr txBox="1"/>
          <p:nvPr/>
        </p:nvSpPr>
        <p:spPr>
          <a:xfrm>
            <a:off x="1472261" y="5754742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r>
              <a:rPr lang="pl-PL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pl-PL" sz="16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42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67" y="1499879"/>
            <a:ext cx="4437457" cy="5207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Łącznik prosty ze strzałką 11"/>
          <p:cNvCxnSpPr/>
          <p:nvPr/>
        </p:nvCxnSpPr>
        <p:spPr>
          <a:xfrm flipH="1" flipV="1">
            <a:off x="3995936" y="5229200"/>
            <a:ext cx="1512168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/>
          <p:cNvSpPr txBox="1"/>
          <p:nvPr/>
        </p:nvSpPr>
        <p:spPr>
          <a:xfrm>
            <a:off x="5597143" y="5118873"/>
            <a:ext cx="31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area</a:t>
            </a:r>
            <a:r>
              <a:rPr lang="pl-PL" dirty="0" smtClean="0"/>
              <a:t> of </a:t>
            </a:r>
            <a:r>
              <a:rPr lang="pl-PL" dirty="0" err="1" smtClean="0"/>
              <a:t>thermal</a:t>
            </a:r>
            <a:r>
              <a:rPr lang="pl-PL" dirty="0" smtClean="0"/>
              <a:t> </a:t>
            </a:r>
            <a:r>
              <a:rPr lang="pl-PL" dirty="0" err="1" smtClean="0"/>
              <a:t>emptying</a:t>
            </a:r>
            <a:r>
              <a:rPr lang="pl-PL" dirty="0" smtClean="0"/>
              <a:t> of the </a:t>
            </a:r>
            <a:r>
              <a:rPr lang="pl-PL" dirty="0" err="1" smtClean="0"/>
              <a:t>traps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508104" y="3532366"/>
            <a:ext cx="31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Stepwise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of </a:t>
            </a:r>
            <a:r>
              <a:rPr lang="el-GR" dirty="0" smtClean="0"/>
              <a:t>τ</a:t>
            </a:r>
            <a:r>
              <a:rPr lang="pl-PL" baseline="-25000" dirty="0" smtClean="0"/>
              <a:t>3</a:t>
            </a:r>
            <a:r>
              <a:rPr lang="pl-PL" dirty="0" smtClean="0"/>
              <a:t> and I</a:t>
            </a:r>
            <a:r>
              <a:rPr lang="pl-PL" baseline="-25000" dirty="0" smtClean="0"/>
              <a:t>3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the melting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endParaRPr lang="pl-PL" dirty="0"/>
          </a:p>
        </p:txBody>
      </p:sp>
      <p:cxnSp>
        <p:nvCxnSpPr>
          <p:cNvPr id="32" name="Łącznik prosty ze strzałką 31"/>
          <p:cNvCxnSpPr/>
          <p:nvPr/>
        </p:nvCxnSpPr>
        <p:spPr>
          <a:xfrm flipH="1" flipV="1">
            <a:off x="4249136" y="2779187"/>
            <a:ext cx="1258968" cy="9378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Łącznik prosty ze strzałką 33"/>
          <p:cNvCxnSpPr/>
          <p:nvPr/>
        </p:nvCxnSpPr>
        <p:spPr>
          <a:xfrm flipH="1">
            <a:off x="4196418" y="3717032"/>
            <a:ext cx="1311686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pole tekstowe 37"/>
          <p:cNvSpPr txBox="1"/>
          <p:nvPr/>
        </p:nvSpPr>
        <p:spPr>
          <a:xfrm>
            <a:off x="5501653" y="1906255"/>
            <a:ext cx="353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value</a:t>
            </a:r>
            <a:r>
              <a:rPr lang="pl-PL" dirty="0" smtClean="0"/>
              <a:t> of </a:t>
            </a:r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el-GR" dirty="0" smtClean="0"/>
              <a:t>τ</a:t>
            </a:r>
            <a:r>
              <a:rPr lang="pl-PL" baseline="-25000" dirty="0" smtClean="0"/>
              <a:t>3</a:t>
            </a:r>
            <a:r>
              <a:rPr lang="pl-PL" dirty="0" smtClean="0"/>
              <a:t> in </a:t>
            </a:r>
            <a:r>
              <a:rPr lang="pl-PL" dirty="0" err="1" smtClean="0"/>
              <a:t>rigid</a:t>
            </a:r>
            <a:r>
              <a:rPr lang="pl-PL" dirty="0" smtClean="0"/>
              <a:t> and </a:t>
            </a:r>
            <a:r>
              <a:rPr lang="pl-PL" dirty="0" err="1" smtClean="0"/>
              <a:t>liquid</a:t>
            </a:r>
            <a:r>
              <a:rPr lang="pl-PL" dirty="0" smtClean="0"/>
              <a:t> </a:t>
            </a:r>
            <a:r>
              <a:rPr lang="pl-PL" dirty="0" err="1"/>
              <a:t>phase</a:t>
            </a:r>
            <a:r>
              <a:rPr lang="pl-PL" dirty="0"/>
              <a:t> </a:t>
            </a:r>
            <a:r>
              <a:rPr lang="pl-PL" dirty="0" err="1" smtClean="0"/>
              <a:t>typical</a:t>
            </a:r>
            <a:r>
              <a:rPr lang="pl-PL" dirty="0" smtClean="0"/>
              <a:t> </a:t>
            </a:r>
            <a:r>
              <a:rPr lang="pl-PL" dirty="0"/>
              <a:t>for </a:t>
            </a:r>
            <a:r>
              <a:rPr lang="pl-PL" dirty="0" err="1"/>
              <a:t>alkanes</a:t>
            </a:r>
            <a:r>
              <a:rPr lang="pl-PL" dirty="0"/>
              <a:t> </a:t>
            </a:r>
          </a:p>
        </p:txBody>
      </p:sp>
      <p:cxnSp>
        <p:nvCxnSpPr>
          <p:cNvPr id="39" name="Łącznik prosty ze strzałką 38"/>
          <p:cNvCxnSpPr/>
          <p:nvPr/>
        </p:nvCxnSpPr>
        <p:spPr>
          <a:xfrm flipH="1" flipV="1">
            <a:off x="4644008" y="1988840"/>
            <a:ext cx="864096" cy="1457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>
            <a:off x="2339752" y="2141240"/>
            <a:ext cx="3161901" cy="11068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5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/>
      <p:bldP spid="30" grpId="0"/>
      <p:bldP spid="3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79345" y="36650"/>
            <a:ext cx="642464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Polysiloxane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PALS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results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94" y="1591946"/>
            <a:ext cx="4412173" cy="5228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Łącznik prosty ze strzałką 14"/>
          <p:cNvCxnSpPr/>
          <p:nvPr/>
        </p:nvCxnSpPr>
        <p:spPr>
          <a:xfrm flipH="1">
            <a:off x="4554908" y="3897052"/>
            <a:ext cx="10662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/>
          <p:cNvSpPr txBox="1"/>
          <p:nvPr/>
        </p:nvSpPr>
        <p:spPr>
          <a:xfrm>
            <a:off x="5621151" y="3717032"/>
            <a:ext cx="3343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L</a:t>
            </a:r>
            <a:r>
              <a:rPr lang="pl-PL" dirty="0" smtClean="0"/>
              <a:t>ack of a </a:t>
            </a:r>
            <a:r>
              <a:rPr lang="pl-PL" dirty="0" err="1" smtClean="0"/>
              <a:t>stepwise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in </a:t>
            </a:r>
            <a:r>
              <a:rPr lang="pl-PL" dirty="0" err="1" smtClean="0"/>
              <a:t>lifetimes</a:t>
            </a:r>
            <a:r>
              <a:rPr lang="pl-PL" dirty="0" smtClean="0"/>
              <a:t> and </a:t>
            </a:r>
            <a:r>
              <a:rPr lang="pl-PL" dirty="0" err="1" smtClean="0"/>
              <a:t>intensities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/>
              <a:t>37,5</a:t>
            </a:r>
            <a:r>
              <a:rPr lang="pl-PL" baseline="30000" dirty="0"/>
              <a:t>o</a:t>
            </a:r>
            <a:r>
              <a:rPr lang="pl-PL" dirty="0"/>
              <a:t>C </a:t>
            </a:r>
          </a:p>
        </p:txBody>
      </p:sp>
      <p:sp>
        <p:nvSpPr>
          <p:cNvPr id="17" name="pole tekstowe 16"/>
          <p:cNvSpPr txBox="1"/>
          <p:nvPr/>
        </p:nvSpPr>
        <p:spPr>
          <a:xfrm>
            <a:off x="5597143" y="2765048"/>
            <a:ext cx="31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Only</a:t>
            </a:r>
            <a:r>
              <a:rPr lang="pl-PL" dirty="0" smtClean="0"/>
              <a:t> one of </a:t>
            </a:r>
            <a:r>
              <a:rPr lang="pl-PL" dirty="0" err="1" smtClean="0"/>
              <a:t>them</a:t>
            </a:r>
            <a:r>
              <a:rPr lang="pl-PL" dirty="0" smtClean="0"/>
              <a:t> </a:t>
            </a:r>
            <a:r>
              <a:rPr lang="pl-PL" dirty="0" err="1" smtClean="0"/>
              <a:t>changes</a:t>
            </a:r>
            <a:r>
              <a:rPr lang="pl-PL" dirty="0" smtClean="0"/>
              <a:t> with </a:t>
            </a:r>
            <a:r>
              <a:rPr lang="pl-PL" dirty="0" err="1" smtClean="0"/>
              <a:t>temperature</a:t>
            </a:r>
            <a:endParaRPr lang="pl-PL" dirty="0"/>
          </a:p>
        </p:txBody>
      </p:sp>
      <p:cxnSp>
        <p:nvCxnSpPr>
          <p:cNvPr id="21" name="Łącznik prosty ze strzałką 20"/>
          <p:cNvCxnSpPr/>
          <p:nvPr/>
        </p:nvCxnSpPr>
        <p:spPr>
          <a:xfrm flipH="1" flipV="1">
            <a:off x="3347864" y="2420888"/>
            <a:ext cx="2273287" cy="6006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ole tekstowe 23"/>
          <p:cNvSpPr txBox="1"/>
          <p:nvPr/>
        </p:nvSpPr>
        <p:spPr>
          <a:xfrm>
            <a:off x="5501653" y="1906255"/>
            <a:ext cx="353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lifetime</a:t>
            </a:r>
            <a:r>
              <a:rPr lang="pl-PL" dirty="0" smtClean="0"/>
              <a:t> </a:t>
            </a:r>
            <a:r>
              <a:rPr lang="el-GR" dirty="0" smtClean="0"/>
              <a:t>τ</a:t>
            </a:r>
            <a:r>
              <a:rPr lang="pl-PL" baseline="-25000" dirty="0" smtClean="0"/>
              <a:t>o-Ps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volumes</a:t>
            </a:r>
            <a:endParaRPr lang="pl-PL" dirty="0"/>
          </a:p>
        </p:txBody>
      </p:sp>
      <p:cxnSp>
        <p:nvCxnSpPr>
          <p:cNvPr id="25" name="Łącznik prosty ze strzałką 24"/>
          <p:cNvCxnSpPr/>
          <p:nvPr/>
        </p:nvCxnSpPr>
        <p:spPr>
          <a:xfrm flipH="1">
            <a:off x="3779912" y="2134598"/>
            <a:ext cx="1728192" cy="142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ze strzałką 25"/>
          <p:cNvCxnSpPr/>
          <p:nvPr/>
        </p:nvCxnSpPr>
        <p:spPr>
          <a:xfrm flipH="1">
            <a:off x="3203848" y="2141240"/>
            <a:ext cx="2297806" cy="12877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pole tekstowe 27"/>
          <p:cNvSpPr txBox="1"/>
          <p:nvPr/>
        </p:nvSpPr>
        <p:spPr>
          <a:xfrm>
            <a:off x="5669520" y="5680881"/>
            <a:ext cx="31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intensities</a:t>
            </a:r>
            <a:r>
              <a:rPr lang="pl-PL" dirty="0" smtClean="0"/>
              <a:t> of </a:t>
            </a:r>
            <a:r>
              <a:rPr lang="pl-PL" dirty="0" err="1" smtClean="0"/>
              <a:t>both</a:t>
            </a:r>
            <a:r>
              <a:rPr lang="pl-PL" dirty="0" smtClean="0"/>
              <a:t> o-Ps </a:t>
            </a:r>
            <a:r>
              <a:rPr lang="pl-PL" dirty="0" err="1" smtClean="0"/>
              <a:t>components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more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less </a:t>
            </a:r>
            <a:r>
              <a:rPr lang="pl-PL" dirty="0" err="1" smtClean="0"/>
              <a:t>stable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684241" y="4653136"/>
            <a:ext cx="3102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 -150</a:t>
            </a:r>
            <a:r>
              <a:rPr lang="pl-PL" baseline="30000" dirty="0" smtClean="0"/>
              <a:t>o</a:t>
            </a:r>
            <a:r>
              <a:rPr lang="pl-PL" dirty="0" smtClean="0"/>
              <a:t>C the </a:t>
            </a:r>
            <a:r>
              <a:rPr lang="pl-PL" dirty="0" err="1" smtClean="0"/>
              <a:t>lifetimes</a:t>
            </a:r>
            <a:r>
              <a:rPr lang="pl-PL" dirty="0" smtClean="0"/>
              <a:t> and </a:t>
            </a:r>
            <a:r>
              <a:rPr lang="pl-PL" dirty="0" err="1" smtClean="0"/>
              <a:t>intensities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stable</a:t>
            </a:r>
            <a:r>
              <a:rPr lang="pl-PL" dirty="0" smtClean="0"/>
              <a:t> in </a:t>
            </a:r>
            <a:r>
              <a:rPr lang="pl-PL" dirty="0" err="1" smtClean="0"/>
              <a:t>time</a:t>
            </a:r>
            <a:endParaRPr lang="pl-PL" dirty="0"/>
          </a:p>
        </p:txBody>
      </p:sp>
      <p:cxnSp>
        <p:nvCxnSpPr>
          <p:cNvPr id="31" name="Łącznik prosty ze strzałką 30"/>
          <p:cNvCxnSpPr>
            <a:stCxn id="30" idx="1"/>
          </p:cNvCxnSpPr>
          <p:nvPr/>
        </p:nvCxnSpPr>
        <p:spPr>
          <a:xfrm flipH="1">
            <a:off x="1201949" y="4976302"/>
            <a:ext cx="4482292" cy="1027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/>
          <p:cNvCxnSpPr/>
          <p:nvPr/>
        </p:nvCxnSpPr>
        <p:spPr>
          <a:xfrm flipH="1" flipV="1">
            <a:off x="1115617" y="5229200"/>
            <a:ext cx="1944216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/>
          <p:nvPr/>
        </p:nvCxnSpPr>
        <p:spPr>
          <a:xfrm flipH="1" flipV="1">
            <a:off x="1115617" y="3897052"/>
            <a:ext cx="2579506" cy="15485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/>
          <p:nvPr/>
        </p:nvCxnSpPr>
        <p:spPr>
          <a:xfrm flipH="1" flipV="1">
            <a:off x="1115617" y="3212976"/>
            <a:ext cx="2579506" cy="22144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28" idx="1"/>
          </p:cNvCxnSpPr>
          <p:nvPr/>
        </p:nvCxnSpPr>
        <p:spPr>
          <a:xfrm flipH="1" flipV="1">
            <a:off x="4991667" y="4671331"/>
            <a:ext cx="677853" cy="14712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Łącznik prosty ze strzałką 45"/>
          <p:cNvCxnSpPr>
            <a:stCxn id="28" idx="1"/>
          </p:cNvCxnSpPr>
          <p:nvPr/>
        </p:nvCxnSpPr>
        <p:spPr>
          <a:xfrm flipH="1" flipV="1">
            <a:off x="4991668" y="5877272"/>
            <a:ext cx="677852" cy="265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69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  <p:bldP spid="28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361482" y="36650"/>
            <a:ext cx="72603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Distinguishability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components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ole tekstowe 16"/>
          <p:cNvSpPr txBox="1"/>
          <p:nvPr/>
        </p:nvSpPr>
        <p:spPr>
          <a:xfrm>
            <a:off x="808348" y="5299467"/>
            <a:ext cx="31023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At the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pl-PL" dirty="0" smtClean="0"/>
              <a:t> </a:t>
            </a:r>
            <a:r>
              <a:rPr lang="pl-PL" dirty="0" err="1" smtClean="0"/>
              <a:t>range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o-Ps </a:t>
            </a:r>
            <a:r>
              <a:rPr lang="pl-PL" dirty="0" err="1" smtClean="0"/>
              <a:t>lifetimes</a:t>
            </a:r>
            <a:r>
              <a:rPr lang="pl-PL" dirty="0" smtClean="0"/>
              <a:t> </a:t>
            </a:r>
            <a:r>
              <a:rPr lang="el-GR" dirty="0" smtClean="0"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pl-PL" baseline="-25000" dirty="0" smtClean="0">
                <a:solidFill>
                  <a:schemeClr val="tx2">
                    <a:lumMod val="75000"/>
                  </a:schemeClr>
                </a:solidFill>
              </a:rPr>
              <a:t>3_C20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smtClean="0"/>
              <a:t>and  </a:t>
            </a:r>
            <a:r>
              <a:rPr lang="el-GR" dirty="0" smtClean="0">
                <a:solidFill>
                  <a:schemeClr val="accent3">
                    <a:lumMod val="75000"/>
                  </a:schemeClr>
                </a:solidFill>
              </a:rPr>
              <a:t>τ</a:t>
            </a:r>
            <a:r>
              <a:rPr lang="pl-PL" baseline="-25000" dirty="0" smtClean="0">
                <a:solidFill>
                  <a:schemeClr val="accent3">
                    <a:lumMod val="75000"/>
                  </a:schemeClr>
                </a:solidFill>
              </a:rPr>
              <a:t>3_PSX</a:t>
            </a:r>
            <a:r>
              <a:rPr lang="pl-PL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almost</a:t>
            </a:r>
            <a:r>
              <a:rPr lang="pl-PL" dirty="0" smtClean="0"/>
              <a:t> </a:t>
            </a:r>
            <a:r>
              <a:rPr lang="pl-PL" dirty="0" err="1" smtClean="0"/>
              <a:t>identical</a:t>
            </a:r>
            <a:endParaRPr lang="pl-PL" dirty="0"/>
          </a:p>
        </p:txBody>
      </p:sp>
      <p:sp>
        <p:nvSpPr>
          <p:cNvPr id="24" name="pole tekstowe 23"/>
          <p:cNvSpPr txBox="1"/>
          <p:nvPr/>
        </p:nvSpPr>
        <p:spPr>
          <a:xfrm>
            <a:off x="5020515" y="1700808"/>
            <a:ext cx="3534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Blue – n-</a:t>
            </a:r>
            <a:r>
              <a:rPr lang="pl-PL" dirty="0" err="1" smtClean="0"/>
              <a:t>eicosane</a:t>
            </a:r>
            <a:endParaRPr lang="pl-PL" dirty="0" smtClean="0"/>
          </a:p>
          <a:p>
            <a:r>
              <a:rPr lang="pl-PL" dirty="0" smtClean="0"/>
              <a:t>Red, </a:t>
            </a:r>
            <a:r>
              <a:rPr lang="pl-PL" dirty="0" err="1" smtClean="0"/>
              <a:t>green</a:t>
            </a:r>
            <a:r>
              <a:rPr lang="pl-PL" dirty="0" smtClean="0"/>
              <a:t> - </a:t>
            </a:r>
            <a:r>
              <a:rPr lang="pl-PL" dirty="0" err="1" smtClean="0"/>
              <a:t>polysiloxane</a:t>
            </a:r>
            <a:endParaRPr lang="pl-PL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4352471" y="5319880"/>
            <a:ext cx="18757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Above</a:t>
            </a:r>
            <a:r>
              <a:rPr lang="pl-PL" dirty="0" smtClean="0"/>
              <a:t> 38</a:t>
            </a:r>
            <a:r>
              <a:rPr lang="pl-PL" baseline="30000" dirty="0" smtClean="0"/>
              <a:t>o</a:t>
            </a:r>
            <a:r>
              <a:rPr lang="pl-PL" dirty="0" smtClean="0"/>
              <a:t>C the </a:t>
            </a:r>
            <a:r>
              <a:rPr lang="pl-PL" dirty="0" err="1" smtClean="0"/>
              <a:t>lifetimes</a:t>
            </a:r>
            <a:r>
              <a:rPr lang="pl-PL" dirty="0" smtClean="0"/>
              <a:t> </a:t>
            </a:r>
            <a:r>
              <a:rPr lang="el-GR" dirty="0">
                <a:solidFill>
                  <a:schemeClr val="tx2">
                    <a:lumMod val="75000"/>
                  </a:schemeClr>
                </a:solidFill>
              </a:rPr>
              <a:t>τ</a:t>
            </a:r>
            <a:r>
              <a:rPr lang="pl-PL" baseline="-25000" dirty="0">
                <a:solidFill>
                  <a:schemeClr val="tx2">
                    <a:lumMod val="75000"/>
                  </a:schemeClr>
                </a:solidFill>
              </a:rPr>
              <a:t>3_C20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/>
              <a:t>and  </a:t>
            </a:r>
            <a:r>
              <a:rPr lang="el-GR" dirty="0" smtClean="0">
                <a:solidFill>
                  <a:srgbClr val="FF0000"/>
                </a:solidFill>
              </a:rPr>
              <a:t>τ</a:t>
            </a:r>
            <a:r>
              <a:rPr lang="pl-PL" baseline="-25000" dirty="0" smtClean="0">
                <a:solidFill>
                  <a:srgbClr val="FF0000"/>
                </a:solidFill>
              </a:rPr>
              <a:t>4_PSX</a:t>
            </a:r>
            <a:r>
              <a:rPr lang="pl-PL" dirty="0" smtClean="0">
                <a:solidFill>
                  <a:srgbClr val="FF0000"/>
                </a:solidFill>
              </a:rPr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quite</a:t>
            </a:r>
            <a:r>
              <a:rPr lang="pl-PL" dirty="0" smtClean="0"/>
              <a:t> </a:t>
            </a:r>
            <a:r>
              <a:rPr lang="pl-PL" dirty="0" err="1" smtClean="0"/>
              <a:t>similar</a:t>
            </a:r>
            <a:r>
              <a:rPr lang="pl-PL" dirty="0" smtClean="0"/>
              <a:t> </a:t>
            </a:r>
            <a:r>
              <a:rPr lang="pl-PL" dirty="0" err="1" smtClean="0"/>
              <a:t>too</a:t>
            </a:r>
            <a:endParaRPr lang="pl-PL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8" y="1314336"/>
            <a:ext cx="4822589" cy="345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Nawias klamrowy zamykający 1"/>
          <p:cNvSpPr/>
          <p:nvPr/>
        </p:nvSpPr>
        <p:spPr>
          <a:xfrm rot="5400000">
            <a:off x="2078106" y="3527394"/>
            <a:ext cx="432048" cy="29715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3" name="Nawias klamrowy zamykający 32"/>
          <p:cNvSpPr/>
          <p:nvPr/>
        </p:nvSpPr>
        <p:spPr>
          <a:xfrm rot="5400000">
            <a:off x="4468718" y="4686885"/>
            <a:ext cx="432048" cy="5953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498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  <p:bldP spid="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455621" y="36650"/>
            <a:ext cx="5072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About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microcapsules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483652" y="1187769"/>
            <a:ext cx="195258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properties</a:t>
            </a:r>
            <a:endParaRPr lang="pl-PL" sz="32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5" name="Prostokąt 14"/>
          <p:cNvSpPr/>
          <p:nvPr/>
        </p:nvSpPr>
        <p:spPr>
          <a:xfrm>
            <a:off x="470240" y="3136612"/>
            <a:ext cx="207960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application</a:t>
            </a:r>
            <a:endParaRPr lang="pl-PL" sz="32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6" name="Prostokąt 15"/>
          <p:cNvSpPr/>
          <p:nvPr/>
        </p:nvSpPr>
        <p:spPr>
          <a:xfrm>
            <a:off x="523039" y="5293149"/>
            <a:ext cx="225574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2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morphology</a:t>
            </a:r>
            <a:endParaRPr lang="pl-PL" sz="32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540845" y="1782401"/>
            <a:ext cx="8564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The </a:t>
            </a:r>
            <a:r>
              <a:rPr lang="pl-PL" dirty="0" err="1" smtClean="0"/>
              <a:t>shell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determines</a:t>
            </a:r>
            <a:r>
              <a:rPr lang="pl-PL" dirty="0" smtClean="0"/>
              <a:t>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</a:t>
            </a:r>
          </a:p>
          <a:p>
            <a:r>
              <a:rPr lang="pl-PL" dirty="0"/>
              <a:t>	</a:t>
            </a:r>
            <a:r>
              <a:rPr lang="pl-PL" dirty="0" smtClean="0"/>
              <a:t>(</a:t>
            </a:r>
            <a:r>
              <a:rPr lang="pl-PL" dirty="0" err="1" smtClean="0"/>
              <a:t>size</a:t>
            </a:r>
            <a:r>
              <a:rPr lang="pl-PL" dirty="0" smtClean="0"/>
              <a:t>, </a:t>
            </a:r>
            <a:r>
              <a:rPr lang="pl-PL" dirty="0" err="1" smtClean="0"/>
              <a:t>strength</a:t>
            </a:r>
            <a:r>
              <a:rPr lang="pl-PL" dirty="0" smtClean="0"/>
              <a:t>, </a:t>
            </a:r>
            <a:r>
              <a:rPr lang="pl-PL" dirty="0" err="1" smtClean="0"/>
              <a:t>toxicity</a:t>
            </a:r>
            <a:r>
              <a:rPr lang="pl-PL" dirty="0" smtClean="0"/>
              <a:t>, </a:t>
            </a:r>
            <a:r>
              <a:rPr lang="pl-PL" dirty="0" err="1" smtClean="0"/>
              <a:t>reactivity</a:t>
            </a:r>
            <a:r>
              <a:rPr lang="pl-PL" dirty="0" smtClean="0"/>
              <a:t>, …)</a:t>
            </a:r>
          </a:p>
          <a:p>
            <a:r>
              <a:rPr lang="pl-PL" dirty="0" smtClean="0"/>
              <a:t>The </a:t>
            </a:r>
            <a:r>
              <a:rPr lang="pl-PL" dirty="0" err="1" smtClean="0"/>
              <a:t>core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r>
              <a:rPr lang="pl-PL" dirty="0" smtClean="0"/>
              <a:t> </a:t>
            </a:r>
            <a:r>
              <a:rPr lang="pl-PL" dirty="0" err="1" smtClean="0"/>
              <a:t>determines</a:t>
            </a:r>
            <a:r>
              <a:rPr lang="pl-PL" dirty="0" smtClean="0"/>
              <a:t> </a:t>
            </a:r>
            <a:r>
              <a:rPr lang="pl-PL" dirty="0" err="1" smtClean="0"/>
              <a:t>thermal</a:t>
            </a:r>
            <a:r>
              <a:rPr lang="pl-PL" dirty="0" smtClean="0"/>
              <a:t> </a:t>
            </a:r>
            <a:r>
              <a:rPr lang="pl-PL" dirty="0" err="1" smtClean="0"/>
              <a:t>properties</a:t>
            </a:r>
            <a:r>
              <a:rPr lang="pl-PL" dirty="0" smtClean="0"/>
              <a:t> </a:t>
            </a:r>
          </a:p>
          <a:p>
            <a:r>
              <a:rPr lang="pl-PL" dirty="0"/>
              <a:t>	</a:t>
            </a:r>
            <a:r>
              <a:rPr lang="pl-PL" dirty="0" smtClean="0"/>
              <a:t>(</a:t>
            </a:r>
            <a:r>
              <a:rPr lang="pl-PL" dirty="0" err="1" smtClean="0"/>
              <a:t>operating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pl-PL" dirty="0" smtClean="0"/>
              <a:t>, </a:t>
            </a:r>
            <a:r>
              <a:rPr lang="pl-PL" dirty="0" err="1" smtClean="0"/>
              <a:t>capacity</a:t>
            </a:r>
            <a:r>
              <a:rPr lang="pl-PL" dirty="0" smtClean="0"/>
              <a:t> to </a:t>
            </a:r>
            <a:r>
              <a:rPr lang="pl-PL" dirty="0" err="1" smtClean="0"/>
              <a:t>accumulation</a:t>
            </a:r>
            <a:r>
              <a:rPr lang="pl-PL" dirty="0" smtClean="0"/>
              <a:t> and </a:t>
            </a:r>
            <a:r>
              <a:rPr lang="pl-PL" dirty="0" err="1" smtClean="0"/>
              <a:t>emission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, …)</a:t>
            </a:r>
            <a:endParaRPr lang="pl-PL" dirty="0"/>
          </a:p>
        </p:txBody>
      </p:sp>
      <p:pic>
        <p:nvPicPr>
          <p:cNvPr id="9218" name="Picture 2" descr="D:\publikacje\mikrokapsułkiŁÓDŹ\Morfolog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139" y="4739622"/>
            <a:ext cx="6084168" cy="1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3347864" y="6372800"/>
            <a:ext cx="5403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c</a:t>
            </a:r>
            <a:r>
              <a:rPr lang="pl-PL" dirty="0" err="1" smtClean="0"/>
              <a:t>ore-shell</a:t>
            </a:r>
            <a:r>
              <a:rPr lang="pl-PL" dirty="0" smtClean="0"/>
              <a:t>		         </a:t>
            </a:r>
            <a:r>
              <a:rPr lang="pl-PL" dirty="0" err="1" smtClean="0"/>
              <a:t>multicore</a:t>
            </a:r>
            <a:r>
              <a:rPr lang="pl-PL" dirty="0" smtClean="0"/>
              <a:t>		</a:t>
            </a:r>
            <a:r>
              <a:rPr lang="pl-PL" dirty="0" err="1" smtClean="0"/>
              <a:t>matrix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576386" y="3721387"/>
            <a:ext cx="8564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As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materials (PCM) for </a:t>
            </a:r>
            <a:r>
              <a:rPr lang="pl-PL" dirty="0" err="1" smtClean="0"/>
              <a:t>thermoregulation</a:t>
            </a:r>
            <a:r>
              <a:rPr lang="pl-PL" dirty="0" smtClean="0"/>
              <a:t>, </a:t>
            </a:r>
            <a:r>
              <a:rPr lang="pl-PL" dirty="0" err="1" smtClean="0"/>
              <a:t>thermal</a:t>
            </a:r>
            <a:r>
              <a:rPr lang="pl-PL" dirty="0" smtClean="0"/>
              <a:t> </a:t>
            </a:r>
            <a:r>
              <a:rPr lang="pl-PL" dirty="0" err="1" smtClean="0"/>
              <a:t>energy</a:t>
            </a:r>
            <a:r>
              <a:rPr lang="pl-PL" dirty="0" smtClean="0"/>
              <a:t> </a:t>
            </a:r>
            <a:r>
              <a:rPr lang="pl-PL" dirty="0" err="1" smtClean="0"/>
              <a:t>storage</a:t>
            </a:r>
            <a:r>
              <a:rPr lang="pl-PL" dirty="0" smtClean="0"/>
              <a:t> and </a:t>
            </a:r>
            <a:r>
              <a:rPr lang="pl-PL" dirty="0" err="1" smtClean="0"/>
              <a:t>cooling</a:t>
            </a:r>
            <a:r>
              <a:rPr lang="pl-PL" dirty="0" smtClean="0"/>
              <a:t> (</a:t>
            </a:r>
            <a:r>
              <a:rPr lang="pl-PL" dirty="0" err="1" smtClean="0"/>
              <a:t>building</a:t>
            </a:r>
            <a:r>
              <a:rPr lang="pl-PL" dirty="0" smtClean="0"/>
              <a:t> </a:t>
            </a:r>
            <a:r>
              <a:rPr lang="pl-PL" dirty="0" err="1" smtClean="0"/>
              <a:t>industry</a:t>
            </a:r>
            <a:r>
              <a:rPr lang="pl-PL" dirty="0" smtClean="0"/>
              <a:t>, </a:t>
            </a:r>
            <a:r>
              <a:rPr lang="pl-PL" dirty="0" err="1" smtClean="0"/>
              <a:t>textile</a:t>
            </a:r>
            <a:r>
              <a:rPr lang="pl-PL" dirty="0" smtClean="0"/>
              <a:t>, …)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235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87910" y="67271"/>
            <a:ext cx="62105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SEM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microcapsules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image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9" name="Obraz 8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" t="5389" r="8561" b="7134"/>
          <a:stretch/>
        </p:blipFill>
        <p:spPr>
          <a:xfrm rot="5400000">
            <a:off x="3537505" y="696957"/>
            <a:ext cx="4576445" cy="6238181"/>
          </a:xfrm>
          <a:prstGeom prst="rect">
            <a:avLst/>
          </a:prstGeom>
        </p:spPr>
      </p:pic>
      <p:sp>
        <p:nvSpPr>
          <p:cNvPr id="15" name="Prostokąt 1"/>
          <p:cNvSpPr>
            <a:spLocks noChangeArrowheads="1"/>
          </p:cNvSpPr>
          <p:nvPr/>
        </p:nvSpPr>
        <p:spPr bwMode="auto">
          <a:xfrm>
            <a:off x="2818171" y="6193025"/>
            <a:ext cx="63001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pl-PL" sz="1000" dirty="0">
                <a:latin typeface="Calibri" pitchFamily="34" charset="0"/>
              </a:rPr>
              <a:t>W</a:t>
            </a:r>
            <a:r>
              <a:rPr lang="pl-PL" sz="1000" dirty="0" smtClean="0">
                <a:latin typeface="Calibri" pitchFamily="34" charset="0"/>
              </a:rPr>
              <a:t>. </a:t>
            </a:r>
            <a:r>
              <a:rPr lang="pl-PL" sz="1000" dirty="0" err="1" smtClean="0">
                <a:latin typeface="Calibri" pitchFamily="34" charset="0"/>
              </a:rPr>
              <a:t>Fortuniak</a:t>
            </a:r>
            <a:r>
              <a:rPr lang="pl-PL" sz="1000" dirty="0" smtClean="0">
                <a:latin typeface="Calibri" pitchFamily="34" charset="0"/>
              </a:rPr>
              <a:t>, Center of </a:t>
            </a:r>
            <a:r>
              <a:rPr lang="pl-PL" sz="1000" dirty="0" err="1" smtClean="0">
                <a:latin typeface="Calibri" pitchFamily="34" charset="0"/>
              </a:rPr>
              <a:t>Molecular</a:t>
            </a:r>
            <a:r>
              <a:rPr lang="pl-PL" sz="1000" dirty="0" smtClean="0">
                <a:latin typeface="Calibri" pitchFamily="34" charset="0"/>
              </a:rPr>
              <a:t> and </a:t>
            </a:r>
            <a:r>
              <a:rPr lang="pl-PL" sz="1000" dirty="0" err="1" smtClean="0">
                <a:latin typeface="Calibri" pitchFamily="34" charset="0"/>
              </a:rPr>
              <a:t>Macromolecular</a:t>
            </a:r>
            <a:r>
              <a:rPr lang="pl-PL" sz="1000" dirty="0" smtClean="0">
                <a:latin typeface="Calibri" pitchFamily="34" charset="0"/>
              </a:rPr>
              <a:t> </a:t>
            </a:r>
            <a:r>
              <a:rPr lang="pl-PL" sz="1000" dirty="0" err="1" smtClean="0">
                <a:latin typeface="Calibri" pitchFamily="34" charset="0"/>
              </a:rPr>
              <a:t>Studies</a:t>
            </a:r>
            <a:r>
              <a:rPr lang="pl-PL" sz="1000" dirty="0" smtClean="0">
                <a:latin typeface="Calibri" pitchFamily="34" charset="0"/>
              </a:rPr>
              <a:t>, </a:t>
            </a:r>
            <a:r>
              <a:rPr lang="pl-PL" sz="1000" dirty="0" err="1" smtClean="0">
                <a:latin typeface="Calibri" pitchFamily="34" charset="0"/>
              </a:rPr>
              <a:t>Polish</a:t>
            </a:r>
            <a:r>
              <a:rPr lang="pl-PL" sz="1000" dirty="0" smtClean="0">
                <a:latin typeface="Calibri" pitchFamily="34" charset="0"/>
              </a:rPr>
              <a:t> </a:t>
            </a:r>
            <a:r>
              <a:rPr lang="pl-PL" sz="1000" dirty="0" err="1" smtClean="0">
                <a:latin typeface="Calibri" pitchFamily="34" charset="0"/>
              </a:rPr>
              <a:t>Academy</a:t>
            </a:r>
            <a:r>
              <a:rPr lang="pl-PL" sz="1000" dirty="0" smtClean="0">
                <a:latin typeface="Calibri" pitchFamily="34" charset="0"/>
              </a:rPr>
              <a:t> of Science, Łódź</a:t>
            </a:r>
            <a:endParaRPr lang="pl-PL" sz="1000" dirty="0">
              <a:latin typeface="Calibri" pitchFamily="34" charset="0"/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169078" y="2420888"/>
            <a:ext cx="26006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m</a:t>
            </a:r>
            <a:r>
              <a:rPr lang="pl-PL" dirty="0" err="1" smtClean="0"/>
              <a:t>ore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less </a:t>
            </a:r>
            <a:r>
              <a:rPr lang="pl-PL" dirty="0" err="1" smtClean="0"/>
              <a:t>similar</a:t>
            </a:r>
            <a:r>
              <a:rPr lang="pl-PL" dirty="0" smtClean="0"/>
              <a:t> in </a:t>
            </a:r>
            <a:r>
              <a:rPr lang="pl-PL" dirty="0" err="1" smtClean="0"/>
              <a:t>shape</a:t>
            </a:r>
            <a:r>
              <a:rPr lang="pl-PL" dirty="0" smtClean="0"/>
              <a:t> to a </a:t>
            </a:r>
            <a:r>
              <a:rPr lang="pl-PL" dirty="0" err="1" smtClean="0"/>
              <a:t>sphere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grain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pl-PL" dirty="0" smtClean="0"/>
              <a:t> (</a:t>
            </a:r>
            <a:r>
              <a:rPr lang="pl-PL" dirty="0" err="1" smtClean="0"/>
              <a:t>average</a:t>
            </a:r>
            <a:r>
              <a:rPr lang="pl-PL" dirty="0" smtClean="0"/>
              <a:t>)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about</a:t>
            </a:r>
            <a:r>
              <a:rPr lang="pl-PL" dirty="0" smtClean="0"/>
              <a:t> 11 </a:t>
            </a:r>
            <a:r>
              <a:rPr lang="el-GR" dirty="0" smtClean="0"/>
              <a:t>μ</a:t>
            </a:r>
            <a:r>
              <a:rPr lang="pl-PL" dirty="0" smtClean="0"/>
              <a:t>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4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55145" y="36650"/>
            <a:ext cx="6673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Micocapsules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PALS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results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" y="2211283"/>
            <a:ext cx="30099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442106" y="1860402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Stability</a:t>
            </a:r>
            <a:r>
              <a:rPr lang="pl-PL" dirty="0" smtClean="0"/>
              <a:t> in </a:t>
            </a:r>
            <a:r>
              <a:rPr lang="pl-PL" dirty="0" err="1" smtClean="0"/>
              <a:t>time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-150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3563888" y="2192054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No </a:t>
            </a:r>
            <a:r>
              <a:rPr lang="pl-PL" dirty="0" err="1" smtClean="0"/>
              <a:t>increase</a:t>
            </a:r>
            <a:r>
              <a:rPr lang="pl-PL" dirty="0" smtClean="0"/>
              <a:t> of </a:t>
            </a:r>
            <a:r>
              <a:rPr lang="pl-PL" dirty="0" err="1" smtClean="0"/>
              <a:t>intensity</a:t>
            </a:r>
            <a:r>
              <a:rPr lang="pl-PL" dirty="0" smtClean="0"/>
              <a:t> </a:t>
            </a:r>
            <a:r>
              <a:rPr lang="pl-PL" dirty="0" err="1" smtClean="0"/>
              <a:t>means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the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trapping</a:t>
            </a:r>
            <a:r>
              <a:rPr lang="pl-PL" dirty="0" smtClean="0"/>
              <a:t> </a:t>
            </a:r>
            <a:r>
              <a:rPr lang="pl-PL" dirty="0" err="1" smtClean="0"/>
              <a:t>present</a:t>
            </a:r>
            <a:r>
              <a:rPr lang="pl-PL" dirty="0" smtClean="0"/>
              <a:t> in the </a:t>
            </a:r>
            <a:r>
              <a:rPr lang="pl-PL" dirty="0" err="1" smtClean="0"/>
              <a:t>pure</a:t>
            </a:r>
            <a:r>
              <a:rPr lang="pl-PL" dirty="0" smtClean="0"/>
              <a:t> </a:t>
            </a:r>
            <a:r>
              <a:rPr lang="pl-PL" dirty="0" err="1" smtClean="0"/>
              <a:t>alkane</a:t>
            </a:r>
            <a:r>
              <a:rPr lang="pl-PL" dirty="0" smtClean="0"/>
              <a:t> </a:t>
            </a:r>
            <a:r>
              <a:rPr lang="pl-PL" dirty="0" err="1" smtClean="0"/>
              <a:t>does</a:t>
            </a:r>
            <a:r>
              <a:rPr lang="pl-PL" dirty="0" smtClean="0"/>
              <a:t> not </a:t>
            </a:r>
            <a:r>
              <a:rPr lang="pl-PL" dirty="0" err="1" smtClean="0"/>
              <a:t>appear</a:t>
            </a:r>
            <a:r>
              <a:rPr lang="pl-PL" dirty="0" smtClean="0"/>
              <a:t> </a:t>
            </a:r>
            <a:r>
              <a:rPr lang="pl-PL" dirty="0" err="1" smtClean="0"/>
              <a:t>when</a:t>
            </a:r>
            <a:r>
              <a:rPr lang="pl-PL" dirty="0" smtClean="0"/>
              <a:t> the n-</a:t>
            </a:r>
            <a:r>
              <a:rPr lang="pl-PL" dirty="0" err="1" smtClean="0"/>
              <a:t>ecosane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enclosed</a:t>
            </a:r>
            <a:r>
              <a:rPr lang="pl-PL" dirty="0" smtClean="0"/>
              <a:t> </a:t>
            </a:r>
            <a:r>
              <a:rPr lang="pl-PL" dirty="0" err="1" smtClean="0"/>
              <a:t>within</a:t>
            </a:r>
            <a:r>
              <a:rPr lang="pl-PL" dirty="0" smtClean="0"/>
              <a:t> the </a:t>
            </a:r>
            <a:r>
              <a:rPr lang="pl-PL" dirty="0" err="1" smtClean="0"/>
              <a:t>microcapsule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3567672" y="4149080"/>
            <a:ext cx="5396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There</a:t>
            </a:r>
            <a:r>
              <a:rPr lang="pl-PL" dirty="0" smtClean="0"/>
              <a:t> </a:t>
            </a:r>
            <a:r>
              <a:rPr lang="pl-PL" dirty="0" err="1" smtClean="0"/>
              <a:t>can</a:t>
            </a:r>
            <a:r>
              <a:rPr lang="pl-PL" dirty="0" smtClean="0"/>
              <a:t> be </a:t>
            </a:r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reasons</a:t>
            </a:r>
            <a:r>
              <a:rPr lang="pl-PL" dirty="0" smtClean="0"/>
              <a:t> of </a:t>
            </a:r>
            <a:r>
              <a:rPr lang="pl-PL" dirty="0" err="1" smtClean="0"/>
              <a:t>this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marL="342900" indent="-342900">
              <a:buAutoNum type="arabicParenR"/>
            </a:pPr>
            <a:r>
              <a:rPr lang="pl-PL" dirty="0" smtClean="0"/>
              <a:t>The </a:t>
            </a:r>
            <a:r>
              <a:rPr lang="pl-PL" dirty="0" err="1" smtClean="0"/>
              <a:t>impurities</a:t>
            </a:r>
            <a:r>
              <a:rPr lang="pl-PL" dirty="0" smtClean="0"/>
              <a:t> in the </a:t>
            </a:r>
            <a:r>
              <a:rPr lang="pl-PL" dirty="0" err="1" smtClean="0"/>
              <a:t>sample</a:t>
            </a:r>
            <a:r>
              <a:rPr lang="pl-PL" dirty="0" smtClean="0"/>
              <a:t> (</a:t>
            </a:r>
            <a:r>
              <a:rPr lang="pl-PL" dirty="0" err="1" smtClean="0"/>
              <a:t>its</a:t>
            </a:r>
            <a:r>
              <a:rPr lang="pl-PL" dirty="0" smtClean="0"/>
              <a:t> </a:t>
            </a:r>
            <a:r>
              <a:rPr lang="pl-PL" dirty="0" err="1" smtClean="0"/>
              <a:t>results</a:t>
            </a:r>
            <a:r>
              <a:rPr lang="pl-PL" dirty="0" smtClean="0"/>
              <a:t> in a </a:t>
            </a:r>
            <a:r>
              <a:rPr lang="pl-PL" dirty="0" err="1" smtClean="0"/>
              <a:t>reduction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total</a:t>
            </a:r>
            <a:r>
              <a:rPr lang="pl-PL" dirty="0" smtClean="0"/>
              <a:t> </a:t>
            </a:r>
            <a:r>
              <a:rPr lang="pl-PL" dirty="0" err="1" smtClean="0"/>
              <a:t>lack</a:t>
            </a:r>
            <a:r>
              <a:rPr lang="pl-PL" dirty="0" smtClean="0"/>
              <a:t> of </a:t>
            </a:r>
            <a:r>
              <a:rPr lang="pl-PL" dirty="0" err="1" smtClean="0"/>
              <a:t>effect</a:t>
            </a:r>
            <a:r>
              <a:rPr lang="pl-PL" dirty="0" smtClean="0"/>
              <a:t>)</a:t>
            </a:r>
          </a:p>
          <a:p>
            <a:endParaRPr lang="pl-PL" dirty="0" smtClean="0"/>
          </a:p>
          <a:p>
            <a:pPr marL="342900" indent="-342900">
              <a:buAutoNum type="arabicParenR" startAt="2"/>
            </a:pPr>
            <a:r>
              <a:rPr lang="pl-PL" dirty="0" smtClean="0"/>
              <a:t>The </a:t>
            </a:r>
            <a:r>
              <a:rPr lang="pl-PL" dirty="0" err="1" smtClean="0"/>
              <a:t>crystal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 smtClean="0"/>
              <a:t> of n-</a:t>
            </a:r>
            <a:r>
              <a:rPr lang="pl-PL" dirty="0" err="1" smtClean="0"/>
              <a:t>eicosane</a:t>
            </a:r>
            <a:r>
              <a:rPr lang="pl-PL" dirty="0" smtClean="0"/>
              <a:t> in </a:t>
            </a:r>
            <a:r>
              <a:rPr lang="pl-PL" dirty="0" err="1" smtClean="0"/>
              <a:t>microcapsule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</a:t>
            </a:r>
            <a:r>
              <a:rPr lang="pl-PL" dirty="0" err="1" smtClean="0"/>
              <a:t>than</a:t>
            </a:r>
            <a:r>
              <a:rPr lang="pl-PL" dirty="0" smtClean="0"/>
              <a:t> </a:t>
            </a:r>
            <a:r>
              <a:rPr lang="pl-PL" dirty="0" err="1" smtClean="0"/>
              <a:t>that</a:t>
            </a:r>
            <a:r>
              <a:rPr lang="pl-PL" dirty="0" smtClean="0"/>
              <a:t> of macroscopic </a:t>
            </a:r>
            <a:r>
              <a:rPr lang="pl-PL" dirty="0" err="1" smtClean="0"/>
              <a:t>sample</a:t>
            </a:r>
            <a:r>
              <a:rPr lang="pl-PL" dirty="0" smtClean="0"/>
              <a:t> </a:t>
            </a:r>
            <a:r>
              <a:rPr lang="pl-PL" dirty="0" err="1" smtClean="0"/>
              <a:t>size</a:t>
            </a:r>
            <a:r>
              <a:rPr lang="pl-PL" dirty="0" smtClean="0"/>
              <a:t> (the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pl-PL" dirty="0" err="1" smtClean="0"/>
              <a:t>traps</a:t>
            </a:r>
            <a:r>
              <a:rPr lang="pl-PL" dirty="0" smtClean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not </a:t>
            </a:r>
            <a:r>
              <a:rPr lang="pl-PL" dirty="0" err="1" smtClean="0"/>
              <a:t>created</a:t>
            </a:r>
            <a:r>
              <a:rPr lang="pl-PL" dirty="0" smtClean="0"/>
              <a:t>)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503548" y="1346684"/>
            <a:ext cx="4534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In </a:t>
            </a:r>
            <a:r>
              <a:rPr lang="pl-PL" dirty="0" err="1"/>
              <a:t>microcapsules</a:t>
            </a:r>
            <a:r>
              <a:rPr lang="pl-PL" dirty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see</a:t>
            </a:r>
            <a:r>
              <a:rPr lang="pl-PL" dirty="0" smtClean="0"/>
              <a:t> </a:t>
            </a:r>
            <a:r>
              <a:rPr lang="pl-PL" dirty="0" err="1" smtClean="0"/>
              <a:t>two</a:t>
            </a:r>
            <a:r>
              <a:rPr lang="pl-PL" dirty="0" smtClean="0"/>
              <a:t> o-Ps </a:t>
            </a:r>
            <a:r>
              <a:rPr lang="pl-PL" dirty="0" err="1" smtClean="0"/>
              <a:t>components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4683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7596336" y="1772816"/>
            <a:ext cx="216024" cy="4320480"/>
          </a:xfrm>
          <a:prstGeom prst="roundRect">
            <a:avLst/>
          </a:prstGeom>
          <a:solidFill>
            <a:schemeClr val="accent4">
              <a:alpha val="34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655145" y="36650"/>
            <a:ext cx="667304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Micocapsules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PALS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results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30891"/>
            <a:ext cx="5184576" cy="5237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769" y="1897166"/>
            <a:ext cx="31096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Two</a:t>
            </a:r>
            <a:r>
              <a:rPr lang="pl-PL" dirty="0" smtClean="0"/>
              <a:t> </a:t>
            </a:r>
            <a:r>
              <a:rPr lang="pl-PL" dirty="0" err="1" smtClean="0"/>
              <a:t>different</a:t>
            </a:r>
            <a:r>
              <a:rPr lang="pl-PL" dirty="0" smtClean="0"/>
              <a:t> o-Ps </a:t>
            </a:r>
            <a:r>
              <a:rPr lang="pl-PL" dirty="0" err="1" smtClean="0"/>
              <a:t>components</a:t>
            </a:r>
            <a:endParaRPr lang="pl-PL" dirty="0" smtClean="0"/>
          </a:p>
          <a:p>
            <a:r>
              <a:rPr lang="pl-PL" dirty="0" smtClean="0"/>
              <a:t>(</a:t>
            </a:r>
            <a:r>
              <a:rPr lang="el-GR" dirty="0" smtClean="0"/>
              <a:t>τ</a:t>
            </a:r>
            <a:r>
              <a:rPr lang="pl-PL" baseline="-25000" dirty="0" smtClean="0"/>
              <a:t>3_PSX</a:t>
            </a:r>
            <a:r>
              <a:rPr lang="pl-PL" dirty="0" smtClean="0"/>
              <a:t>/I</a:t>
            </a:r>
            <a:r>
              <a:rPr lang="pl-PL" baseline="-25000" dirty="0" smtClean="0"/>
              <a:t>3_PSX</a:t>
            </a:r>
            <a:r>
              <a:rPr lang="pl-PL" dirty="0" smtClean="0"/>
              <a:t> </a:t>
            </a:r>
            <a:r>
              <a:rPr lang="pl-PL" dirty="0" err="1" smtClean="0"/>
              <a:t>blue</a:t>
            </a:r>
            <a:r>
              <a:rPr lang="pl-PL" dirty="0" smtClean="0"/>
              <a:t> and </a:t>
            </a:r>
          </a:p>
          <a:p>
            <a:r>
              <a:rPr lang="pl-PL" dirty="0" smtClean="0"/>
              <a:t> </a:t>
            </a:r>
            <a:r>
              <a:rPr lang="el-GR" dirty="0" smtClean="0"/>
              <a:t>τ</a:t>
            </a:r>
            <a:r>
              <a:rPr lang="pl-PL" baseline="-25000" dirty="0" smtClean="0"/>
              <a:t>4_PSX</a:t>
            </a:r>
            <a:r>
              <a:rPr lang="pl-PL" dirty="0" smtClean="0"/>
              <a:t>/I</a:t>
            </a:r>
            <a:r>
              <a:rPr lang="pl-PL" baseline="-25000" dirty="0" smtClean="0"/>
              <a:t>4_PSX</a:t>
            </a:r>
            <a:r>
              <a:rPr lang="pl-PL" dirty="0" smtClean="0"/>
              <a:t> </a:t>
            </a:r>
            <a:r>
              <a:rPr lang="pl-PL" dirty="0" err="1" smtClean="0"/>
              <a:t>yellow</a:t>
            </a:r>
            <a:r>
              <a:rPr lang="pl-PL" dirty="0" smtClean="0"/>
              <a:t>) </a:t>
            </a:r>
            <a:endParaRPr lang="pl-PL" dirty="0"/>
          </a:p>
        </p:txBody>
      </p:sp>
      <p:cxnSp>
        <p:nvCxnSpPr>
          <p:cNvPr id="17" name="Łącznik prosty ze strzałką 16"/>
          <p:cNvCxnSpPr/>
          <p:nvPr/>
        </p:nvCxnSpPr>
        <p:spPr>
          <a:xfrm flipV="1">
            <a:off x="3059832" y="2996952"/>
            <a:ext cx="57606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ostokąt 14"/>
          <p:cNvSpPr/>
          <p:nvPr/>
        </p:nvSpPr>
        <p:spPr>
          <a:xfrm>
            <a:off x="262261" y="2996951"/>
            <a:ext cx="3595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Life</a:t>
            </a:r>
            <a:r>
              <a:rPr lang="en-US" dirty="0" smtClean="0"/>
              <a:t>times </a:t>
            </a:r>
            <a:r>
              <a:rPr lang="en-US" dirty="0"/>
              <a:t>vary smoothly with </a:t>
            </a:r>
            <a:r>
              <a:rPr lang="en-US" dirty="0" smtClean="0"/>
              <a:t>temperature</a:t>
            </a:r>
            <a:endParaRPr lang="pl-PL" dirty="0" smtClean="0"/>
          </a:p>
        </p:txBody>
      </p:sp>
      <p:cxnSp>
        <p:nvCxnSpPr>
          <p:cNvPr id="24" name="Łącznik prosty ze strzałką 23"/>
          <p:cNvCxnSpPr/>
          <p:nvPr/>
        </p:nvCxnSpPr>
        <p:spPr>
          <a:xfrm>
            <a:off x="3311860" y="4077072"/>
            <a:ext cx="4212468" cy="8070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rostokąt 25"/>
          <p:cNvSpPr/>
          <p:nvPr/>
        </p:nvSpPr>
        <p:spPr>
          <a:xfrm>
            <a:off x="304292" y="3789040"/>
            <a:ext cx="326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intensities change abruptly with temperature</a:t>
            </a:r>
            <a:r>
              <a:rPr lang="pl-PL" dirty="0"/>
              <a:t> </a:t>
            </a:r>
            <a:r>
              <a:rPr lang="pl-PL" dirty="0" err="1"/>
              <a:t>twice</a:t>
            </a:r>
            <a:r>
              <a:rPr lang="pl-PL" dirty="0"/>
              <a:t>:</a:t>
            </a:r>
          </a:p>
          <a:p>
            <a:r>
              <a:rPr lang="pl-PL" dirty="0" err="1" smtClean="0"/>
              <a:t>at</a:t>
            </a:r>
            <a:r>
              <a:rPr lang="pl-PL" dirty="0" smtClean="0"/>
              <a:t> 38</a:t>
            </a:r>
            <a:r>
              <a:rPr lang="pl-PL" baseline="30000" dirty="0" smtClean="0"/>
              <a:t>o</a:t>
            </a:r>
            <a:r>
              <a:rPr lang="pl-PL" dirty="0" smtClean="0"/>
              <a:t>C and 42</a:t>
            </a:r>
            <a:r>
              <a:rPr lang="pl-PL" baseline="30000" dirty="0" smtClean="0"/>
              <a:t>o</a:t>
            </a:r>
            <a:r>
              <a:rPr lang="pl-PL" dirty="0" smtClean="0"/>
              <a:t>C </a:t>
            </a:r>
            <a:endParaRPr lang="pl-PL" dirty="0"/>
          </a:p>
        </p:txBody>
      </p:sp>
      <p:sp>
        <p:nvSpPr>
          <p:cNvPr id="29" name="Prostokąt 28"/>
          <p:cNvSpPr/>
          <p:nvPr/>
        </p:nvSpPr>
        <p:spPr>
          <a:xfrm>
            <a:off x="324629" y="4884143"/>
            <a:ext cx="326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err="1" smtClean="0"/>
              <a:t>Between</a:t>
            </a:r>
            <a:r>
              <a:rPr lang="pl-PL" dirty="0" smtClean="0"/>
              <a:t> -30</a:t>
            </a:r>
            <a:r>
              <a:rPr lang="pl-PL" baseline="30000" dirty="0" smtClean="0"/>
              <a:t>o</a:t>
            </a:r>
            <a:r>
              <a:rPr lang="pl-PL" dirty="0" smtClean="0"/>
              <a:t>C and 10</a:t>
            </a:r>
            <a:r>
              <a:rPr lang="pl-PL" baseline="30000" dirty="0" smtClean="0"/>
              <a:t>o</a:t>
            </a:r>
            <a:r>
              <a:rPr lang="pl-PL" dirty="0" smtClean="0"/>
              <a:t>C the I</a:t>
            </a:r>
            <a:r>
              <a:rPr lang="pl-PL" baseline="-25000" dirty="0" smtClean="0"/>
              <a:t>3_PSX</a:t>
            </a:r>
            <a:r>
              <a:rPr lang="pl-PL" dirty="0" smtClean="0"/>
              <a:t> </a:t>
            </a:r>
            <a:r>
              <a:rPr lang="en-US" dirty="0"/>
              <a:t>increases and then falls significantly</a:t>
            </a:r>
            <a:endParaRPr lang="pl-PL" dirty="0"/>
          </a:p>
        </p:txBody>
      </p:sp>
      <p:cxnSp>
        <p:nvCxnSpPr>
          <p:cNvPr id="33" name="Łącznik prosty ze strzałką 32"/>
          <p:cNvCxnSpPr/>
          <p:nvPr/>
        </p:nvCxnSpPr>
        <p:spPr>
          <a:xfrm flipV="1">
            <a:off x="3131840" y="4941168"/>
            <a:ext cx="2286254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a 33"/>
          <p:cNvSpPr/>
          <p:nvPr/>
        </p:nvSpPr>
        <p:spPr>
          <a:xfrm>
            <a:off x="5148064" y="4149080"/>
            <a:ext cx="1008112" cy="151216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83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15" grpId="0"/>
      <p:bldP spid="26" grpId="0"/>
      <p:bldP spid="29" grpId="0"/>
      <p:bldP spid="3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028384" y="3212976"/>
            <a:ext cx="144016" cy="1368152"/>
          </a:xfrm>
          <a:prstGeom prst="rect">
            <a:avLst/>
          </a:prstGeom>
          <a:gradFill flip="none" rotWithShape="1">
            <a:gsLst>
              <a:gs pos="0">
                <a:srgbClr val="7030A0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082992" y="36650"/>
            <a:ext cx="396980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Phase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transition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7874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Prostokąt 25"/>
          <p:cNvSpPr/>
          <p:nvPr/>
        </p:nvSpPr>
        <p:spPr>
          <a:xfrm>
            <a:off x="361396" y="1608338"/>
            <a:ext cx="225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intensities change abruptly with temperature</a:t>
            </a:r>
            <a:r>
              <a:rPr lang="pl-PL" sz="1200" dirty="0"/>
              <a:t> </a:t>
            </a:r>
            <a:r>
              <a:rPr lang="pl-PL" sz="1200" dirty="0" err="1"/>
              <a:t>twice</a:t>
            </a:r>
            <a:r>
              <a:rPr lang="pl-PL" sz="1200" dirty="0"/>
              <a:t>:</a:t>
            </a:r>
          </a:p>
          <a:p>
            <a:r>
              <a:rPr lang="pl-PL" sz="1200" dirty="0" err="1" smtClean="0"/>
              <a:t>at</a:t>
            </a:r>
            <a:r>
              <a:rPr lang="pl-PL" sz="1200" dirty="0" smtClean="0"/>
              <a:t> 38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42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</a:t>
            </a:r>
            <a:endParaRPr lang="pl-PL" sz="1200" dirty="0"/>
          </a:p>
        </p:txBody>
      </p:sp>
      <p:sp>
        <p:nvSpPr>
          <p:cNvPr id="3" name="Prostokąt 2"/>
          <p:cNvSpPr/>
          <p:nvPr/>
        </p:nvSpPr>
        <p:spPr>
          <a:xfrm>
            <a:off x="679051" y="278092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err="1" smtClean="0"/>
              <a:t>Between</a:t>
            </a:r>
            <a:r>
              <a:rPr lang="pl-PL" dirty="0" smtClean="0"/>
              <a:t> </a:t>
            </a:r>
            <a:r>
              <a:rPr lang="pl-PL" dirty="0"/>
              <a:t>38</a:t>
            </a:r>
            <a:r>
              <a:rPr lang="pl-PL" baseline="30000" dirty="0"/>
              <a:t>o</a:t>
            </a:r>
            <a:r>
              <a:rPr lang="pl-PL" dirty="0"/>
              <a:t>C and 42</a:t>
            </a:r>
            <a:r>
              <a:rPr lang="pl-PL" baseline="30000" dirty="0"/>
              <a:t>o</a:t>
            </a:r>
            <a:r>
              <a:rPr lang="pl-PL" dirty="0"/>
              <a:t>C </a:t>
            </a:r>
            <a:r>
              <a:rPr lang="pl-PL" dirty="0" smtClean="0"/>
              <a:t>the </a:t>
            </a:r>
            <a:r>
              <a:rPr lang="pl-PL" dirty="0" err="1" smtClean="0"/>
              <a:t>intensity</a:t>
            </a:r>
            <a:r>
              <a:rPr lang="pl-PL" dirty="0" smtClean="0"/>
              <a:t> I</a:t>
            </a:r>
            <a:r>
              <a:rPr lang="pl-PL" baseline="-25000" dirty="0" smtClean="0"/>
              <a:t>4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constant</a:t>
            </a:r>
            <a:r>
              <a:rPr lang="pl-PL" dirty="0"/>
              <a:t>,</a:t>
            </a:r>
            <a:r>
              <a:rPr lang="pl-PL" dirty="0" smtClean="0"/>
              <a:t> </a:t>
            </a:r>
            <a:r>
              <a:rPr lang="pl-PL" dirty="0" err="1" smtClean="0"/>
              <a:t>thus</a:t>
            </a:r>
            <a:r>
              <a:rPr lang="pl-PL" dirty="0" smtClean="0"/>
              <a:t> we </a:t>
            </a:r>
            <a:r>
              <a:rPr lang="pl-PL" dirty="0" err="1" smtClean="0"/>
              <a:t>suppose</a:t>
            </a:r>
            <a:r>
              <a:rPr lang="pl-PL" dirty="0" smtClean="0"/>
              <a:t> the </a:t>
            </a:r>
            <a:r>
              <a:rPr lang="en-US" dirty="0" smtClean="0"/>
              <a:t>appearance </a:t>
            </a:r>
            <a:r>
              <a:rPr lang="en-US" dirty="0"/>
              <a:t>of </a:t>
            </a:r>
            <a:r>
              <a:rPr lang="pl-PL" dirty="0" smtClean="0"/>
              <a:t>the</a:t>
            </a:r>
            <a:r>
              <a:rPr lang="en-US" dirty="0" smtClean="0"/>
              <a:t> </a:t>
            </a:r>
            <a:r>
              <a:rPr lang="en-US" dirty="0" err="1" smtClean="0"/>
              <a:t>rota</a:t>
            </a:r>
            <a:r>
              <a:rPr lang="pl-PL" dirty="0" smtClean="0"/>
              <a:t>tor</a:t>
            </a:r>
            <a:r>
              <a:rPr lang="en-US" dirty="0" smtClean="0"/>
              <a:t> phase</a:t>
            </a:r>
            <a:r>
              <a:rPr lang="pl-PL" dirty="0" smtClean="0"/>
              <a:t>.</a:t>
            </a:r>
          </a:p>
          <a:p>
            <a:endParaRPr lang="pl-PL" dirty="0" smtClean="0"/>
          </a:p>
          <a:p>
            <a:r>
              <a:rPr lang="pl-PL" dirty="0" smtClean="0"/>
              <a:t>The melting point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en-US" dirty="0" smtClean="0"/>
              <a:t>shifted </a:t>
            </a:r>
            <a:r>
              <a:rPr lang="en-US" dirty="0"/>
              <a:t>by 4.5 K </a:t>
            </a:r>
            <a:r>
              <a:rPr lang="pl-PL" dirty="0" err="1" smtClean="0"/>
              <a:t>compared</a:t>
            </a:r>
            <a:r>
              <a:rPr lang="pl-PL" dirty="0" smtClean="0"/>
              <a:t> </a:t>
            </a:r>
            <a:r>
              <a:rPr lang="en-US" dirty="0" smtClean="0"/>
              <a:t>to </a:t>
            </a:r>
            <a:r>
              <a:rPr lang="en-US" dirty="0"/>
              <a:t>the pure </a:t>
            </a:r>
            <a:r>
              <a:rPr lang="en-US" dirty="0" smtClean="0"/>
              <a:t>alkane</a:t>
            </a:r>
            <a:r>
              <a:rPr lang="pl-PL" dirty="0" smtClean="0"/>
              <a:t>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665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5796135" y="2469089"/>
            <a:ext cx="13891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l-GR" dirty="0"/>
              <a:t>τ</a:t>
            </a:r>
            <a:r>
              <a:rPr lang="pl-PL" baseline="-25000" dirty="0"/>
              <a:t>3_PSX </a:t>
            </a:r>
            <a:r>
              <a:rPr lang="pl-PL" dirty="0"/>
              <a:t>&amp;</a:t>
            </a:r>
            <a:r>
              <a:rPr lang="pl-PL" dirty="0" smtClean="0"/>
              <a:t> </a:t>
            </a:r>
            <a:r>
              <a:rPr lang="el-GR" dirty="0"/>
              <a:t>τ</a:t>
            </a:r>
            <a:r>
              <a:rPr lang="pl-PL" baseline="-25000" dirty="0"/>
              <a:t>3_C20</a:t>
            </a:r>
            <a:endParaRPr lang="pl-PL" dirty="0"/>
          </a:p>
        </p:txBody>
      </p:sp>
      <p:sp>
        <p:nvSpPr>
          <p:cNvPr id="13" name="Prostokąt 12"/>
          <p:cNvSpPr/>
          <p:nvPr/>
        </p:nvSpPr>
        <p:spPr>
          <a:xfrm>
            <a:off x="7966281" y="1804234"/>
            <a:ext cx="931665" cy="646331"/>
          </a:xfrm>
          <a:prstGeom prst="rect">
            <a:avLst/>
          </a:prstGeom>
          <a:solidFill>
            <a:srgbClr val="FFFF66"/>
          </a:solidFill>
        </p:spPr>
        <p:txBody>
          <a:bodyPr wrap="none">
            <a:spAutoFit/>
          </a:bodyPr>
          <a:lstStyle/>
          <a:p>
            <a:r>
              <a:rPr lang="el-GR" dirty="0"/>
              <a:t>τ</a:t>
            </a:r>
            <a:r>
              <a:rPr lang="pl-PL" baseline="-25000" dirty="0"/>
              <a:t>4_PSX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&amp; </a:t>
            </a:r>
            <a:r>
              <a:rPr lang="el-GR" dirty="0"/>
              <a:t>τ</a:t>
            </a:r>
            <a:r>
              <a:rPr lang="pl-PL" baseline="-25000" dirty="0"/>
              <a:t>3_C20</a:t>
            </a:r>
            <a:r>
              <a:rPr lang="pl-PL" dirty="0"/>
              <a:t> </a:t>
            </a:r>
          </a:p>
        </p:txBody>
      </p:sp>
      <p:sp>
        <p:nvSpPr>
          <p:cNvPr id="4" name="Prostokąt 3"/>
          <p:cNvSpPr/>
          <p:nvPr/>
        </p:nvSpPr>
        <p:spPr>
          <a:xfrm>
            <a:off x="1747992" y="36650"/>
            <a:ext cx="46397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Size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of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free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volume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7874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769" y="189716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Two</a:t>
            </a:r>
            <a:r>
              <a:rPr lang="pl-PL" sz="1200" dirty="0" smtClean="0"/>
              <a:t> </a:t>
            </a:r>
            <a:r>
              <a:rPr lang="pl-PL" sz="1200" dirty="0" err="1" smtClean="0"/>
              <a:t>different</a:t>
            </a:r>
            <a:r>
              <a:rPr lang="pl-PL" sz="1200" dirty="0" smtClean="0"/>
              <a:t> o-Ps </a:t>
            </a:r>
            <a:r>
              <a:rPr lang="pl-PL" sz="1200" dirty="0" err="1" smtClean="0"/>
              <a:t>components</a:t>
            </a:r>
            <a:endParaRPr lang="pl-PL" sz="1200" dirty="0" smtClean="0"/>
          </a:p>
          <a:p>
            <a:r>
              <a:rPr lang="pl-PL" sz="1200" dirty="0" smtClean="0"/>
              <a:t>(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pl-PL" sz="1200" dirty="0" err="1" smtClean="0"/>
              <a:t>blue</a:t>
            </a:r>
            <a:r>
              <a:rPr lang="pl-PL" sz="1200" dirty="0" smtClean="0"/>
              <a:t> and </a:t>
            </a:r>
          </a:p>
          <a:p>
            <a:r>
              <a:rPr lang="pl-PL" sz="1200" dirty="0" smtClean="0"/>
              <a:t> 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 </a:t>
            </a:r>
            <a:r>
              <a:rPr lang="pl-PL" sz="1200" dirty="0" err="1" smtClean="0"/>
              <a:t>yellow</a:t>
            </a:r>
            <a:r>
              <a:rPr lang="pl-PL" sz="1200" dirty="0" smtClean="0"/>
              <a:t>)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77062" y="2996952"/>
            <a:ext cx="22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Life</a:t>
            </a:r>
            <a:r>
              <a:rPr lang="en-US" sz="1200" dirty="0" smtClean="0"/>
              <a:t>times </a:t>
            </a:r>
            <a:r>
              <a:rPr lang="en-US" sz="1200" dirty="0"/>
              <a:t>vary smoothly with </a:t>
            </a:r>
            <a:r>
              <a:rPr lang="en-US" sz="1200" dirty="0" smtClean="0"/>
              <a:t>temperature</a:t>
            </a:r>
            <a:endParaRPr lang="pl-PL" sz="1200" dirty="0" smtClean="0"/>
          </a:p>
        </p:txBody>
      </p:sp>
      <p:sp>
        <p:nvSpPr>
          <p:cNvPr id="26" name="Prostokąt 25"/>
          <p:cNvSpPr/>
          <p:nvPr/>
        </p:nvSpPr>
        <p:spPr>
          <a:xfrm>
            <a:off x="304292" y="3789040"/>
            <a:ext cx="225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intensities change abruptly with temperature</a:t>
            </a:r>
            <a:r>
              <a:rPr lang="pl-PL" sz="1200" dirty="0"/>
              <a:t> </a:t>
            </a:r>
            <a:r>
              <a:rPr lang="pl-PL" sz="1200" dirty="0" err="1"/>
              <a:t>twice</a:t>
            </a:r>
            <a:r>
              <a:rPr lang="pl-PL" sz="1200" dirty="0"/>
              <a:t>:</a:t>
            </a:r>
          </a:p>
          <a:p>
            <a:r>
              <a:rPr lang="pl-PL" sz="1200" dirty="0" err="1" smtClean="0"/>
              <a:t>at</a:t>
            </a:r>
            <a:r>
              <a:rPr lang="pl-PL" sz="1200" dirty="0" smtClean="0"/>
              <a:t> 38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42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324629" y="4884143"/>
            <a:ext cx="201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Between</a:t>
            </a:r>
            <a:r>
              <a:rPr lang="pl-PL" sz="1200" dirty="0" smtClean="0"/>
              <a:t> -30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10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the 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en-US" sz="1200" dirty="0"/>
              <a:t>increases and then falls significantly</a:t>
            </a:r>
            <a:endParaRPr lang="pl-PL" sz="1200" dirty="0"/>
          </a:p>
        </p:txBody>
      </p:sp>
      <p:sp>
        <p:nvSpPr>
          <p:cNvPr id="25" name="pole tekstowe 24"/>
          <p:cNvSpPr txBox="1"/>
          <p:nvPr/>
        </p:nvSpPr>
        <p:spPr>
          <a:xfrm>
            <a:off x="2339753" y="1498320"/>
            <a:ext cx="288031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 smtClean="0"/>
              <a:t>Below</a:t>
            </a:r>
            <a:r>
              <a:rPr lang="pl-PL" dirty="0" smtClean="0"/>
              <a:t> </a:t>
            </a:r>
            <a:r>
              <a:rPr lang="pl-PL" dirty="0"/>
              <a:t>38</a:t>
            </a:r>
            <a:r>
              <a:rPr lang="pl-PL" baseline="30000" dirty="0"/>
              <a:t>o</a:t>
            </a:r>
            <a:r>
              <a:rPr lang="pl-PL" dirty="0"/>
              <a:t>C </a:t>
            </a:r>
            <a:r>
              <a:rPr lang="pl-PL" dirty="0" smtClean="0"/>
              <a:t>the </a:t>
            </a:r>
            <a:r>
              <a:rPr lang="el-GR" dirty="0" smtClean="0"/>
              <a:t>τ</a:t>
            </a:r>
            <a:r>
              <a:rPr lang="pl-PL" baseline="-25000" dirty="0" smtClean="0"/>
              <a:t>3_PSX </a:t>
            </a:r>
            <a:r>
              <a:rPr lang="pl-PL" dirty="0" smtClean="0"/>
              <a:t>and </a:t>
            </a:r>
            <a:r>
              <a:rPr lang="el-GR" dirty="0"/>
              <a:t>τ</a:t>
            </a:r>
            <a:r>
              <a:rPr lang="pl-PL" baseline="-25000" dirty="0" smtClean="0"/>
              <a:t>3_C20</a:t>
            </a:r>
            <a:r>
              <a:rPr lang="pl-PL" dirty="0" smtClean="0"/>
              <a:t> </a:t>
            </a:r>
            <a:r>
              <a:rPr lang="pl-PL" dirty="0"/>
              <a:t> </a:t>
            </a:r>
            <a:r>
              <a:rPr lang="pl-PL" dirty="0" err="1" smtClean="0"/>
              <a:t>are</a:t>
            </a:r>
            <a:r>
              <a:rPr lang="pl-PL" dirty="0" smtClean="0"/>
              <a:t> </a:t>
            </a:r>
            <a:r>
              <a:rPr lang="pl-PL" dirty="0" err="1" smtClean="0"/>
              <a:t>visible</a:t>
            </a:r>
            <a:r>
              <a:rPr lang="pl-PL" dirty="0" smtClean="0"/>
              <a:t> as one component </a:t>
            </a:r>
            <a:r>
              <a:rPr lang="el-GR" dirty="0"/>
              <a:t>τ</a:t>
            </a:r>
            <a:r>
              <a:rPr lang="pl-PL" baseline="-25000" dirty="0" smtClean="0"/>
              <a:t>3</a:t>
            </a:r>
            <a:r>
              <a:rPr lang="pl-PL" dirty="0" smtClean="0"/>
              <a:t>; </a:t>
            </a:r>
            <a:r>
              <a:rPr lang="pl-PL" dirty="0" err="1" smtClean="0"/>
              <a:t>similarly</a:t>
            </a:r>
            <a:r>
              <a:rPr lang="pl-PL" dirty="0" smtClean="0"/>
              <a:t> </a:t>
            </a:r>
            <a:r>
              <a:rPr lang="pl-PL" dirty="0" err="1"/>
              <a:t>above</a:t>
            </a:r>
            <a:r>
              <a:rPr lang="pl-PL" dirty="0"/>
              <a:t> 42</a:t>
            </a:r>
            <a:r>
              <a:rPr lang="pl-PL" baseline="30000" dirty="0"/>
              <a:t>o</a:t>
            </a:r>
            <a:r>
              <a:rPr lang="pl-PL" dirty="0"/>
              <a:t>C  </a:t>
            </a:r>
            <a:r>
              <a:rPr lang="el-GR" dirty="0" smtClean="0"/>
              <a:t>τ</a:t>
            </a:r>
            <a:r>
              <a:rPr lang="pl-PL" baseline="-25000" dirty="0" smtClean="0"/>
              <a:t>4_PSX</a:t>
            </a:r>
            <a:r>
              <a:rPr lang="pl-PL" dirty="0"/>
              <a:t> </a:t>
            </a:r>
            <a:r>
              <a:rPr lang="pl-PL" dirty="0" smtClean="0"/>
              <a:t>and </a:t>
            </a:r>
            <a:r>
              <a:rPr lang="el-GR" dirty="0"/>
              <a:t>τ</a:t>
            </a:r>
            <a:r>
              <a:rPr lang="pl-PL" baseline="-25000" dirty="0"/>
              <a:t>3_C20</a:t>
            </a:r>
            <a:r>
              <a:rPr lang="pl-PL" dirty="0"/>
              <a:t> </a:t>
            </a:r>
            <a:r>
              <a:rPr lang="pl-PL" dirty="0" smtClean="0"/>
              <a:t>form </a:t>
            </a:r>
            <a:r>
              <a:rPr lang="pl-PL" dirty="0" err="1" smtClean="0"/>
              <a:t>ther</a:t>
            </a:r>
            <a:r>
              <a:rPr lang="pl-PL" dirty="0" smtClean="0"/>
              <a:t> component </a:t>
            </a:r>
            <a:r>
              <a:rPr lang="el-GR" dirty="0" smtClean="0"/>
              <a:t>τ</a:t>
            </a:r>
            <a:r>
              <a:rPr lang="pl-PL" baseline="-25000" dirty="0" smtClean="0"/>
              <a:t>4</a:t>
            </a:r>
            <a:r>
              <a:rPr lang="pl-PL" dirty="0" smtClean="0"/>
              <a:t>. </a:t>
            </a:r>
            <a:endParaRPr lang="en-US" dirty="0"/>
          </a:p>
          <a:p>
            <a:r>
              <a:rPr lang="pl-PL" dirty="0" smtClean="0"/>
              <a:t>T</a:t>
            </a:r>
            <a:r>
              <a:rPr lang="en-US" dirty="0" smtClean="0"/>
              <a:t>here </a:t>
            </a:r>
            <a:r>
              <a:rPr lang="en-US" dirty="0"/>
              <a:t>are two types of free </a:t>
            </a:r>
            <a:r>
              <a:rPr lang="en-US" dirty="0" smtClean="0"/>
              <a:t>volume</a:t>
            </a:r>
            <a:r>
              <a:rPr lang="pl-PL" dirty="0" smtClean="0"/>
              <a:t>.</a:t>
            </a:r>
            <a:endParaRPr lang="pl-PL" dirty="0"/>
          </a:p>
        </p:txBody>
      </p:sp>
      <p:sp>
        <p:nvSpPr>
          <p:cNvPr id="16" name="Prostokąt 15"/>
          <p:cNvSpPr/>
          <p:nvPr/>
        </p:nvSpPr>
        <p:spPr>
          <a:xfrm>
            <a:off x="239472" y="3645024"/>
            <a:ext cx="2168856" cy="2088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8" y="3968188"/>
            <a:ext cx="2619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16467" y="36450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-150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r>
              <a:rPr lang="pl-PL" dirty="0" smtClean="0">
                <a:sym typeface="Symbol"/>
              </a:rPr>
              <a:t>-10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3563888" y="364502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45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r>
              <a:rPr lang="pl-PL" dirty="0" smtClean="0">
                <a:sym typeface="Symbol"/>
              </a:rPr>
              <a:t>60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grpSp>
        <p:nvGrpSpPr>
          <p:cNvPr id="7174" name="Grupa 7173"/>
          <p:cNvGrpSpPr/>
          <p:nvPr/>
        </p:nvGrpSpPr>
        <p:grpSpPr>
          <a:xfrm>
            <a:off x="6228184" y="5182625"/>
            <a:ext cx="1872208" cy="1500855"/>
            <a:chOff x="6228184" y="5182625"/>
            <a:chExt cx="1872208" cy="1500855"/>
          </a:xfrm>
        </p:grpSpPr>
        <p:sp>
          <p:nvSpPr>
            <p:cNvPr id="21" name="Prostokąt 20"/>
            <p:cNvSpPr/>
            <p:nvPr/>
          </p:nvSpPr>
          <p:spPr>
            <a:xfrm>
              <a:off x="6228184" y="5182625"/>
              <a:ext cx="1872208" cy="1500855"/>
            </a:xfrm>
            <a:prstGeom prst="rect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3" name="Elipsa 22"/>
            <p:cNvSpPr/>
            <p:nvPr/>
          </p:nvSpPr>
          <p:spPr>
            <a:xfrm>
              <a:off x="6804248" y="5530474"/>
              <a:ext cx="936104" cy="93610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cxnSp>
          <p:nvCxnSpPr>
            <p:cNvPr id="28" name="Łącznik prosty ze strzałką 27"/>
            <p:cNvCxnSpPr>
              <a:endCxn id="23" idx="7"/>
            </p:cNvCxnSpPr>
            <p:nvPr/>
          </p:nvCxnSpPr>
          <p:spPr>
            <a:xfrm flipV="1">
              <a:off x="7272300" y="5667563"/>
              <a:ext cx="330963" cy="33096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pole tekstowe 30"/>
            <p:cNvSpPr txBox="1"/>
            <p:nvPr/>
          </p:nvSpPr>
          <p:spPr>
            <a:xfrm>
              <a:off x="7148181" y="5565273"/>
              <a:ext cx="309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R</a:t>
              </a:r>
              <a:endParaRPr lang="pl-PL" dirty="0"/>
            </a:p>
          </p:txBody>
        </p:sp>
        <p:sp>
          <p:nvSpPr>
            <p:cNvPr id="7168" name="Elipsa 7167"/>
            <p:cNvSpPr/>
            <p:nvPr/>
          </p:nvSpPr>
          <p:spPr>
            <a:xfrm>
              <a:off x="6876256" y="5933052"/>
              <a:ext cx="396044" cy="396044"/>
            </a:xfrm>
            <a:prstGeom prst="ellipse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sz="700" dirty="0"/>
            </a:p>
          </p:txBody>
        </p:sp>
        <p:sp>
          <p:nvSpPr>
            <p:cNvPr id="39" name="pole tekstowe 38"/>
            <p:cNvSpPr txBox="1"/>
            <p:nvPr/>
          </p:nvSpPr>
          <p:spPr>
            <a:xfrm>
              <a:off x="6888125" y="5964432"/>
              <a:ext cx="389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>
                  <a:solidFill>
                    <a:srgbClr val="FFFF00"/>
                  </a:solidFill>
                </a:rPr>
                <a:t>P</a:t>
              </a:r>
              <a:r>
                <a:rPr lang="pl-PL" dirty="0" smtClean="0">
                  <a:solidFill>
                    <a:srgbClr val="FFFF00"/>
                  </a:solidFill>
                </a:rPr>
                <a:t>s</a:t>
              </a:r>
              <a:endParaRPr lang="pl-PL" dirty="0">
                <a:solidFill>
                  <a:srgbClr val="FFFF00"/>
                </a:solidFill>
              </a:endParaRPr>
            </a:p>
          </p:txBody>
        </p:sp>
      </p:grpSp>
      <p:sp>
        <p:nvSpPr>
          <p:cNvPr id="7169" name="Strzałka w lewo 7168"/>
          <p:cNvSpPr/>
          <p:nvPr/>
        </p:nvSpPr>
        <p:spPr>
          <a:xfrm>
            <a:off x="5508104" y="5733256"/>
            <a:ext cx="576064" cy="199796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1" name="Strzałka w lewo 40"/>
          <p:cNvSpPr/>
          <p:nvPr/>
        </p:nvSpPr>
        <p:spPr>
          <a:xfrm rot="16200000">
            <a:off x="6154402" y="3718027"/>
            <a:ext cx="2721610" cy="154849"/>
          </a:xfrm>
          <a:prstGeom prst="left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03" y="4014356"/>
            <a:ext cx="2619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493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547664" y="67271"/>
            <a:ext cx="19271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Outline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1453977" y="2276872"/>
            <a:ext cx="57798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Samples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err="1" smtClean="0"/>
              <a:t>Selected</a:t>
            </a:r>
            <a:r>
              <a:rPr lang="pl-PL" dirty="0" smtClean="0"/>
              <a:t> </a:t>
            </a:r>
            <a:r>
              <a:rPr lang="pl-PL" dirty="0" err="1" smtClean="0"/>
              <a:t>physical</a:t>
            </a:r>
            <a:r>
              <a:rPr lang="pl-PL" dirty="0" smtClean="0"/>
              <a:t> </a:t>
            </a:r>
            <a:r>
              <a:rPr lang="pl-PL" dirty="0" err="1"/>
              <a:t>properties</a:t>
            </a:r>
            <a:r>
              <a:rPr lang="pl-PL" dirty="0"/>
              <a:t> </a:t>
            </a:r>
            <a:r>
              <a:rPr lang="pl-PL" dirty="0" smtClean="0"/>
              <a:t>of </a:t>
            </a:r>
            <a:r>
              <a:rPr lang="pl-PL" dirty="0" err="1" smtClean="0"/>
              <a:t>alkanes</a:t>
            </a:r>
            <a:endParaRPr lang="pl-PL" dirty="0" smtClean="0"/>
          </a:p>
          <a:p>
            <a:endParaRPr lang="pl-PL" dirty="0" smtClean="0"/>
          </a:p>
          <a:p>
            <a:r>
              <a:rPr lang="pl-PL" dirty="0" smtClean="0"/>
              <a:t>PALS </a:t>
            </a:r>
            <a:r>
              <a:rPr lang="pl-PL" dirty="0" err="1" smtClean="0"/>
              <a:t>measurements</a:t>
            </a:r>
            <a:r>
              <a:rPr lang="pl-PL" dirty="0" smtClean="0"/>
              <a:t> for </a:t>
            </a:r>
            <a:r>
              <a:rPr lang="pl-PL" dirty="0" err="1" smtClean="0"/>
              <a:t>alkane</a:t>
            </a:r>
            <a:r>
              <a:rPr lang="pl-PL" dirty="0" smtClean="0"/>
              <a:t>, </a:t>
            </a:r>
            <a:r>
              <a:rPr lang="pl-PL" dirty="0" err="1" smtClean="0"/>
              <a:t>polymer</a:t>
            </a:r>
            <a:r>
              <a:rPr lang="pl-PL" dirty="0" smtClean="0"/>
              <a:t> and </a:t>
            </a:r>
            <a:r>
              <a:rPr lang="pl-PL" dirty="0" err="1" smtClean="0"/>
              <a:t>microcapsules</a:t>
            </a:r>
            <a:endParaRPr lang="pl-PL" dirty="0" smtClean="0"/>
          </a:p>
          <a:p>
            <a:endParaRPr lang="pl-PL" dirty="0"/>
          </a:p>
          <a:p>
            <a:r>
              <a:rPr lang="pl-PL" dirty="0" err="1" smtClean="0"/>
              <a:t>Conclusions</a:t>
            </a:r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9305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60259" y="25637"/>
            <a:ext cx="6491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Mass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fraction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of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substrates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7874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769" y="189716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Two</a:t>
            </a:r>
            <a:r>
              <a:rPr lang="pl-PL" sz="1200" dirty="0" smtClean="0"/>
              <a:t> </a:t>
            </a:r>
            <a:r>
              <a:rPr lang="pl-PL" sz="1200" dirty="0" err="1" smtClean="0"/>
              <a:t>different</a:t>
            </a:r>
            <a:r>
              <a:rPr lang="pl-PL" sz="1200" dirty="0" smtClean="0"/>
              <a:t> o-Ps </a:t>
            </a:r>
            <a:r>
              <a:rPr lang="pl-PL" sz="1200" dirty="0" err="1" smtClean="0"/>
              <a:t>components</a:t>
            </a:r>
            <a:endParaRPr lang="pl-PL" sz="1200" dirty="0" smtClean="0"/>
          </a:p>
          <a:p>
            <a:r>
              <a:rPr lang="pl-PL" sz="1200" dirty="0" smtClean="0"/>
              <a:t>(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pl-PL" sz="1200" dirty="0" err="1" smtClean="0"/>
              <a:t>blue</a:t>
            </a:r>
            <a:r>
              <a:rPr lang="pl-PL" sz="1200" dirty="0" smtClean="0"/>
              <a:t> and </a:t>
            </a:r>
          </a:p>
          <a:p>
            <a:r>
              <a:rPr lang="pl-PL" sz="1200" dirty="0" smtClean="0"/>
              <a:t> 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 </a:t>
            </a:r>
            <a:r>
              <a:rPr lang="pl-PL" sz="1200" dirty="0" err="1" smtClean="0"/>
              <a:t>yellow</a:t>
            </a:r>
            <a:r>
              <a:rPr lang="pl-PL" sz="1200" dirty="0" smtClean="0"/>
              <a:t>)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77062" y="2996952"/>
            <a:ext cx="22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Life</a:t>
            </a:r>
            <a:r>
              <a:rPr lang="en-US" sz="1200" dirty="0" smtClean="0"/>
              <a:t>times </a:t>
            </a:r>
            <a:r>
              <a:rPr lang="en-US" sz="1200" dirty="0"/>
              <a:t>vary smoothly with </a:t>
            </a:r>
            <a:r>
              <a:rPr lang="en-US" sz="1200" dirty="0" smtClean="0"/>
              <a:t>temperature</a:t>
            </a:r>
            <a:endParaRPr lang="pl-PL" sz="1200" dirty="0" smtClean="0"/>
          </a:p>
        </p:txBody>
      </p:sp>
      <p:sp>
        <p:nvSpPr>
          <p:cNvPr id="26" name="Prostokąt 25"/>
          <p:cNvSpPr/>
          <p:nvPr/>
        </p:nvSpPr>
        <p:spPr>
          <a:xfrm>
            <a:off x="304292" y="3789040"/>
            <a:ext cx="225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intensities change abruptly with temperature</a:t>
            </a:r>
            <a:r>
              <a:rPr lang="pl-PL" sz="1200" dirty="0"/>
              <a:t> </a:t>
            </a:r>
            <a:r>
              <a:rPr lang="pl-PL" sz="1200" dirty="0" err="1"/>
              <a:t>twice</a:t>
            </a:r>
            <a:r>
              <a:rPr lang="pl-PL" sz="1200" dirty="0"/>
              <a:t>:</a:t>
            </a:r>
          </a:p>
          <a:p>
            <a:r>
              <a:rPr lang="pl-PL" sz="1200" dirty="0" err="1" smtClean="0"/>
              <a:t>at</a:t>
            </a:r>
            <a:r>
              <a:rPr lang="pl-PL" sz="1200" dirty="0" smtClean="0"/>
              <a:t> 38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42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324629" y="4884143"/>
            <a:ext cx="201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Between</a:t>
            </a:r>
            <a:r>
              <a:rPr lang="pl-PL" sz="1200" dirty="0" smtClean="0"/>
              <a:t> -30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10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the 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en-US" sz="1200" dirty="0"/>
              <a:t>increases and then falls significantly</a:t>
            </a:r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9472" y="1804234"/>
            <a:ext cx="2168856" cy="392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8" y="3968188"/>
            <a:ext cx="2619375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ole tekstowe 13"/>
          <p:cNvSpPr txBox="1"/>
          <p:nvPr/>
        </p:nvSpPr>
        <p:spPr>
          <a:xfrm>
            <a:off x="1016467" y="364502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-150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r>
              <a:rPr lang="pl-PL" dirty="0" smtClean="0">
                <a:sym typeface="Symbol"/>
              </a:rPr>
              <a:t>-10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3563888" y="3645024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45</a:t>
            </a:r>
            <a:r>
              <a:rPr lang="pl-PL" baseline="30000" dirty="0" smtClean="0"/>
              <a:t>o</a:t>
            </a:r>
            <a:r>
              <a:rPr lang="pl-PL" dirty="0" smtClean="0"/>
              <a:t>C</a:t>
            </a:r>
            <a:r>
              <a:rPr lang="pl-PL" dirty="0" smtClean="0">
                <a:sym typeface="Symbol"/>
              </a:rPr>
              <a:t>60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203" y="4014356"/>
            <a:ext cx="2619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trzałka w górę 2"/>
          <p:cNvSpPr/>
          <p:nvPr/>
        </p:nvSpPr>
        <p:spPr>
          <a:xfrm>
            <a:off x="1384927" y="2967989"/>
            <a:ext cx="599369" cy="64807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górę 36"/>
          <p:cNvSpPr/>
          <p:nvPr/>
        </p:nvSpPr>
        <p:spPr>
          <a:xfrm>
            <a:off x="3906586" y="2996952"/>
            <a:ext cx="599369" cy="64807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687947" y="1614919"/>
                <a:ext cx="2104872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47" y="1614919"/>
                <a:ext cx="2104872" cy="3786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/>
              <p:cNvSpPr txBox="1"/>
              <p:nvPr/>
            </p:nvSpPr>
            <p:spPr>
              <a:xfrm>
                <a:off x="3106326" y="2122070"/>
                <a:ext cx="2104872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0" name="pole tekstow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6" y="2122070"/>
                <a:ext cx="2104872" cy="378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/>
              <p:cNvSpPr txBox="1"/>
              <p:nvPr/>
            </p:nvSpPr>
            <p:spPr>
              <a:xfrm>
                <a:off x="3015454" y="1614919"/>
                <a:ext cx="1286506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2" name="pole tekstow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54" y="1614919"/>
                <a:ext cx="1286506" cy="37863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e tekstowe 42"/>
              <p:cNvSpPr txBox="1"/>
              <p:nvPr/>
            </p:nvSpPr>
            <p:spPr>
              <a:xfrm>
                <a:off x="764121" y="2122070"/>
                <a:ext cx="1286506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3" name="pole tekstow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1" y="2122070"/>
                <a:ext cx="1286506" cy="3786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395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60259" y="25637"/>
            <a:ext cx="6491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Mass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fraction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of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substrates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7874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769" y="189716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Two</a:t>
            </a:r>
            <a:r>
              <a:rPr lang="pl-PL" sz="1200" dirty="0" smtClean="0"/>
              <a:t> </a:t>
            </a:r>
            <a:r>
              <a:rPr lang="pl-PL" sz="1200" dirty="0" err="1" smtClean="0"/>
              <a:t>different</a:t>
            </a:r>
            <a:r>
              <a:rPr lang="pl-PL" sz="1200" dirty="0" smtClean="0"/>
              <a:t> o-Ps </a:t>
            </a:r>
            <a:r>
              <a:rPr lang="pl-PL" sz="1200" dirty="0" err="1" smtClean="0"/>
              <a:t>components</a:t>
            </a:r>
            <a:endParaRPr lang="pl-PL" sz="1200" dirty="0" smtClean="0"/>
          </a:p>
          <a:p>
            <a:r>
              <a:rPr lang="pl-PL" sz="1200" dirty="0" smtClean="0"/>
              <a:t>(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pl-PL" sz="1200" dirty="0" err="1" smtClean="0"/>
              <a:t>blue</a:t>
            </a:r>
            <a:r>
              <a:rPr lang="pl-PL" sz="1200" dirty="0" smtClean="0"/>
              <a:t> and </a:t>
            </a:r>
          </a:p>
          <a:p>
            <a:r>
              <a:rPr lang="pl-PL" sz="1200" dirty="0" smtClean="0"/>
              <a:t> 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 </a:t>
            </a:r>
            <a:r>
              <a:rPr lang="pl-PL" sz="1200" dirty="0" err="1" smtClean="0"/>
              <a:t>yellow</a:t>
            </a:r>
            <a:r>
              <a:rPr lang="pl-PL" sz="1200" dirty="0" smtClean="0"/>
              <a:t>)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29553" y="4014356"/>
            <a:ext cx="22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Life</a:t>
            </a:r>
            <a:r>
              <a:rPr lang="en-US" sz="1200" dirty="0" smtClean="0"/>
              <a:t>times </a:t>
            </a:r>
            <a:r>
              <a:rPr lang="en-US" sz="1200" dirty="0"/>
              <a:t>vary smoothly with </a:t>
            </a:r>
            <a:r>
              <a:rPr lang="en-US" sz="1200" dirty="0" smtClean="0"/>
              <a:t>temperature</a:t>
            </a:r>
            <a:endParaRPr lang="pl-PL" sz="1200" dirty="0" smtClean="0"/>
          </a:p>
        </p:txBody>
      </p:sp>
      <p:sp>
        <p:nvSpPr>
          <p:cNvPr id="26" name="Prostokąt 25"/>
          <p:cNvSpPr/>
          <p:nvPr/>
        </p:nvSpPr>
        <p:spPr>
          <a:xfrm>
            <a:off x="304292" y="3789040"/>
            <a:ext cx="225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intensities change abruptly with temperature</a:t>
            </a:r>
            <a:r>
              <a:rPr lang="pl-PL" sz="1200" dirty="0"/>
              <a:t> </a:t>
            </a:r>
            <a:r>
              <a:rPr lang="pl-PL" sz="1200" dirty="0" err="1"/>
              <a:t>twice</a:t>
            </a:r>
            <a:r>
              <a:rPr lang="pl-PL" sz="1200" dirty="0"/>
              <a:t>:</a:t>
            </a:r>
          </a:p>
          <a:p>
            <a:r>
              <a:rPr lang="pl-PL" sz="1200" dirty="0" err="1" smtClean="0"/>
              <a:t>at</a:t>
            </a:r>
            <a:r>
              <a:rPr lang="pl-PL" sz="1200" dirty="0" smtClean="0"/>
              <a:t> 38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42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324629" y="4884143"/>
            <a:ext cx="201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Between</a:t>
            </a:r>
            <a:r>
              <a:rPr lang="pl-PL" sz="1200" dirty="0" smtClean="0"/>
              <a:t> -30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10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the 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en-US" sz="1200" dirty="0"/>
              <a:t>increases and then falls significantly</a:t>
            </a:r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9472" y="1804234"/>
            <a:ext cx="2168856" cy="392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407374" y="4245188"/>
            <a:ext cx="694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Symbol"/>
              </a:rPr>
              <a:t>-53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3499901" y="4250705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>
                <a:sym typeface="Symbol"/>
              </a:rPr>
              <a:t>52</a:t>
            </a:r>
            <a:r>
              <a:rPr lang="pl-PL" baseline="30000" dirty="0" smtClean="0">
                <a:sym typeface="Symbol"/>
              </a:rPr>
              <a:t>o</a:t>
            </a:r>
            <a:r>
              <a:rPr lang="pl-PL" dirty="0" smtClean="0">
                <a:sym typeface="Symbol"/>
              </a:rPr>
              <a:t>C</a:t>
            </a:r>
            <a:endParaRPr lang="pl-PL" dirty="0"/>
          </a:p>
        </p:txBody>
      </p:sp>
      <p:sp>
        <p:nvSpPr>
          <p:cNvPr id="3" name="Strzałka w górę 2"/>
          <p:cNvSpPr/>
          <p:nvPr/>
        </p:nvSpPr>
        <p:spPr>
          <a:xfrm rot="10800000">
            <a:off x="1502426" y="4571839"/>
            <a:ext cx="599369" cy="64807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Strzałka w górę 36"/>
          <p:cNvSpPr/>
          <p:nvPr/>
        </p:nvSpPr>
        <p:spPr>
          <a:xfrm rot="10800000">
            <a:off x="3512160" y="4614520"/>
            <a:ext cx="599369" cy="64807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687947" y="1614919"/>
                <a:ext cx="2104872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947" y="1614919"/>
                <a:ext cx="2104872" cy="3786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pole tekstowe 39"/>
              <p:cNvSpPr txBox="1"/>
              <p:nvPr/>
            </p:nvSpPr>
            <p:spPr>
              <a:xfrm>
                <a:off x="3106326" y="2122070"/>
                <a:ext cx="2104872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20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0" name="pole tekstow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6326" y="2122070"/>
                <a:ext cx="2104872" cy="3786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/>
              <p:cNvSpPr txBox="1"/>
              <p:nvPr/>
            </p:nvSpPr>
            <p:spPr>
              <a:xfrm>
                <a:off x="3015454" y="1614919"/>
                <a:ext cx="1286506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3_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2" name="pole tekstow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5454" y="1614919"/>
                <a:ext cx="1286506" cy="3786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pole tekstowe 42"/>
              <p:cNvSpPr txBox="1"/>
              <p:nvPr/>
            </p:nvSpPr>
            <p:spPr>
              <a:xfrm>
                <a:off x="764121" y="2122070"/>
                <a:ext cx="1286506" cy="3786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pl-PL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pl-PL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pl-PL" b="0" i="1" smtClean="0">
                              <a:latin typeface="Cambria Math"/>
                            </a:rPr>
                            <m:t>4_</m:t>
                          </m:r>
                          <m:r>
                            <a:rPr lang="pl-PL" b="0" i="1" smtClean="0">
                              <a:latin typeface="Cambria Math"/>
                            </a:rPr>
                            <m:t>𝑃𝑆𝑋</m:t>
                          </m:r>
                        </m:sub>
                      </m:sSub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43" name="pole tekstowe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121" y="2122070"/>
                <a:ext cx="1286506" cy="37863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/>
              <p:cNvSpPr txBox="1"/>
              <p:nvPr/>
            </p:nvSpPr>
            <p:spPr>
              <a:xfrm>
                <a:off x="590307" y="2708920"/>
                <a:ext cx="4485750" cy="136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dirty="0" err="1" smtClean="0"/>
                  <a:t>Taking</a:t>
                </a:r>
                <a:r>
                  <a:rPr lang="pl-PL" dirty="0" smtClean="0"/>
                  <a:t> the I</a:t>
                </a:r>
                <a:r>
                  <a:rPr lang="pl-PL" baseline="-25000" dirty="0" smtClean="0"/>
                  <a:t>3</a:t>
                </a:r>
                <a:r>
                  <a:rPr lang="pl-PL" dirty="0" smtClean="0"/>
                  <a:t> and I</a:t>
                </a:r>
                <a:r>
                  <a:rPr lang="pl-PL" baseline="-25000" dirty="0" smtClean="0"/>
                  <a:t>4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values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microcapsules</a:t>
                </a:r>
                <a:r>
                  <a:rPr lang="pl-PL" dirty="0" smtClean="0"/>
                  <a:t> and </a:t>
                </a:r>
                <a:r>
                  <a:rPr lang="pl-PL" dirty="0" err="1" smtClean="0"/>
                  <a:t>assuming</a:t>
                </a:r>
                <a:r>
                  <a:rPr lang="pl-PL" dirty="0" smtClean="0"/>
                  <a:t> the ratio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3_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𝑃𝑆𝑋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l-PL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pl-PL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pl-PL" b="0" i="1" smtClean="0">
                                <a:latin typeface="Cambria Math"/>
                              </a:rPr>
                              <m:t>4_</m:t>
                            </m:r>
                            <m:r>
                              <a:rPr lang="pl-PL" b="0" i="1" smtClean="0">
                                <a:latin typeface="Cambria Math"/>
                              </a:rPr>
                              <m:t>𝑃𝑆𝑋</m:t>
                            </m:r>
                          </m:sub>
                        </m:sSub>
                      </m:den>
                    </m:f>
                  </m:oMath>
                </a14:m>
                <a:r>
                  <a:rPr lang="pl-PL" dirty="0" smtClean="0"/>
                  <a:t>  as found in PALS </a:t>
                </a:r>
                <a:r>
                  <a:rPr lang="pl-PL" dirty="0" err="1" smtClean="0"/>
                  <a:t>measurements</a:t>
                </a:r>
                <a:r>
                  <a:rPr lang="pl-PL" dirty="0" smtClean="0"/>
                  <a:t> for </a:t>
                </a:r>
                <a:r>
                  <a:rPr lang="pl-PL" dirty="0" err="1" smtClean="0"/>
                  <a:t>pure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polymer</a:t>
                </a:r>
                <a:r>
                  <a:rPr lang="pl-PL" dirty="0" smtClean="0"/>
                  <a:t> </a:t>
                </a:r>
                <a:r>
                  <a:rPr lang="pl-PL" dirty="0" err="1" smtClean="0"/>
                  <a:t>at</a:t>
                </a:r>
                <a:r>
                  <a:rPr lang="pl-PL" dirty="0"/>
                  <a:t> </a:t>
                </a:r>
                <a:r>
                  <a:rPr lang="pl-PL" dirty="0" err="1" smtClean="0"/>
                  <a:t>temperature</a:t>
                </a:r>
                <a:r>
                  <a:rPr lang="pl-PL" dirty="0" smtClean="0"/>
                  <a:t> we </a:t>
                </a:r>
                <a:r>
                  <a:rPr lang="pl-PL" dirty="0" err="1" smtClean="0"/>
                  <a:t>obtain</a:t>
                </a:r>
                <a:r>
                  <a:rPr lang="pl-PL" dirty="0" smtClean="0"/>
                  <a:t>:</a:t>
                </a:r>
                <a:endParaRPr lang="pl-PL" dirty="0"/>
              </a:p>
            </p:txBody>
          </p:sp>
        </mc:Choice>
        <mc:Fallback xmlns="">
          <p:sp>
            <p:nvSpPr>
              <p:cNvPr id="12" name="pole tekstow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07" y="2708920"/>
                <a:ext cx="4485750" cy="1369542"/>
              </a:xfrm>
              <a:prstGeom prst="rect">
                <a:avLst/>
              </a:prstGeom>
              <a:blipFill rotWithShape="1">
                <a:blip r:embed="rId8"/>
                <a:stretch>
                  <a:fillRect l="-1223" t="-2222" r="-1766" b="-6222"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pole tekstowe 12"/>
          <p:cNvSpPr txBox="1"/>
          <p:nvPr/>
        </p:nvSpPr>
        <p:spPr>
          <a:xfrm>
            <a:off x="605037" y="5380066"/>
            <a:ext cx="2338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  <a:r>
              <a:rPr lang="pl-PL" dirty="0" smtClean="0"/>
              <a:t>he PSX component </a:t>
            </a:r>
            <a:r>
              <a:rPr lang="pl-PL" dirty="0" err="1" smtClean="0"/>
              <a:t>is</a:t>
            </a:r>
            <a:r>
              <a:rPr lang="pl-PL" dirty="0" smtClean="0"/>
              <a:t>:</a:t>
            </a:r>
            <a:endParaRPr lang="pl-PL" dirty="0"/>
          </a:p>
        </p:txBody>
      </p:sp>
      <p:sp>
        <p:nvSpPr>
          <p:cNvPr id="21" name="pole tekstowe 20"/>
          <p:cNvSpPr txBox="1"/>
          <p:nvPr/>
        </p:nvSpPr>
        <p:spPr>
          <a:xfrm>
            <a:off x="1341603" y="5726614"/>
            <a:ext cx="344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38%</a:t>
            </a:r>
            <a:r>
              <a:rPr lang="pl-PL" dirty="0" smtClean="0"/>
              <a:t>±2%</a:t>
            </a:r>
            <a:r>
              <a:rPr lang="pl-PL" sz="4000" dirty="0" smtClean="0"/>
              <a:t>	42%</a:t>
            </a:r>
            <a:r>
              <a:rPr lang="pl-PL" dirty="0"/>
              <a:t>±2%</a:t>
            </a:r>
            <a:endParaRPr lang="pl-PL" sz="4000" dirty="0"/>
          </a:p>
        </p:txBody>
      </p:sp>
      <p:cxnSp>
        <p:nvCxnSpPr>
          <p:cNvPr id="24" name="Łącznik prostoliniowy 23"/>
          <p:cNvCxnSpPr/>
          <p:nvPr/>
        </p:nvCxnSpPr>
        <p:spPr>
          <a:xfrm flipV="1">
            <a:off x="6372200" y="3212976"/>
            <a:ext cx="0" cy="14015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 flipV="1">
            <a:off x="8532440" y="3218493"/>
            <a:ext cx="0" cy="14015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" name="Grupa 7174"/>
          <p:cNvGrpSpPr/>
          <p:nvPr/>
        </p:nvGrpSpPr>
        <p:grpSpPr>
          <a:xfrm>
            <a:off x="4839975" y="5040724"/>
            <a:ext cx="3928546" cy="1761463"/>
            <a:chOff x="5182483" y="5027215"/>
            <a:chExt cx="3928546" cy="1761463"/>
          </a:xfrm>
        </p:grpSpPr>
        <p:pic>
          <p:nvPicPr>
            <p:cNvPr id="38" name="Picture 2" descr="D:\publikacje\mikrokapsułkiŁÓDŹ\Morfologia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68"/>
            <a:stretch/>
          </p:blipFill>
          <p:spPr bwMode="auto">
            <a:xfrm>
              <a:off x="5182483" y="5588585"/>
              <a:ext cx="974450" cy="84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upa 27"/>
            <p:cNvGrpSpPr/>
            <p:nvPr/>
          </p:nvGrpSpPr>
          <p:grpSpPr>
            <a:xfrm>
              <a:off x="6804248" y="5027215"/>
              <a:ext cx="1761463" cy="1761463"/>
              <a:chOff x="7059009" y="4837967"/>
              <a:chExt cx="1980000" cy="1980000"/>
            </a:xfrm>
          </p:grpSpPr>
          <p:sp>
            <p:nvSpPr>
              <p:cNvPr id="27" name="Elipsa 26"/>
              <p:cNvSpPr/>
              <p:nvPr/>
            </p:nvSpPr>
            <p:spPr>
              <a:xfrm>
                <a:off x="7059009" y="4837967"/>
                <a:ext cx="1980000" cy="19800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7241946" y="4990367"/>
                <a:ext cx="1656000" cy="1656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7168" name="Łącznik prosty ze strzałką 7167"/>
            <p:cNvCxnSpPr>
              <a:endCxn id="39" idx="6"/>
            </p:cNvCxnSpPr>
            <p:nvPr/>
          </p:nvCxnSpPr>
          <p:spPr>
            <a:xfrm flipV="1">
              <a:off x="7703606" y="5899406"/>
              <a:ext cx="736612" cy="85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Strzałka w górę 43"/>
            <p:cNvSpPr/>
            <p:nvPr/>
          </p:nvSpPr>
          <p:spPr>
            <a:xfrm rot="5400000">
              <a:off x="6194434" y="5737897"/>
              <a:ext cx="400882" cy="648072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69" name="pole tekstowe 7168"/>
            <p:cNvSpPr txBox="1"/>
            <p:nvPr/>
          </p:nvSpPr>
          <p:spPr>
            <a:xfrm>
              <a:off x="7613217" y="558858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4,8</a:t>
              </a:r>
              <a:r>
                <a:rPr lang="el-GR" dirty="0" smtClean="0"/>
                <a:t>μ</a:t>
              </a:r>
              <a:r>
                <a:rPr lang="pl-PL" dirty="0" smtClean="0"/>
                <a:t>m</a:t>
              </a:r>
              <a:endParaRPr lang="pl-PL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8323634" y="507792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0,7</a:t>
              </a:r>
              <a:r>
                <a:rPr lang="el-GR" dirty="0" smtClean="0"/>
                <a:t>μ</a:t>
              </a:r>
              <a:r>
                <a:rPr lang="pl-PL" dirty="0" smtClean="0"/>
                <a:t>m</a:t>
              </a:r>
              <a:endParaRPr lang="pl-PL" dirty="0"/>
            </a:p>
          </p:txBody>
        </p:sp>
        <p:cxnSp>
          <p:nvCxnSpPr>
            <p:cNvPr id="50" name="Łącznik prosty ze strzałką 49"/>
            <p:cNvCxnSpPr/>
            <p:nvPr/>
          </p:nvCxnSpPr>
          <p:spPr>
            <a:xfrm flipV="1">
              <a:off x="7941087" y="5369833"/>
              <a:ext cx="261650" cy="218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 rot="10800000" flipV="1">
              <a:off x="8290227" y="5060863"/>
              <a:ext cx="261650" cy="218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0379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7" grpId="0" animBg="1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60259" y="25637"/>
            <a:ext cx="64913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Mass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fraction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of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substrates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677874" cy="3715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273769" y="1897166"/>
            <a:ext cx="213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dirty="0" err="1" smtClean="0"/>
              <a:t>Two</a:t>
            </a:r>
            <a:r>
              <a:rPr lang="pl-PL" sz="1200" dirty="0" smtClean="0"/>
              <a:t> </a:t>
            </a:r>
            <a:r>
              <a:rPr lang="pl-PL" sz="1200" dirty="0" err="1" smtClean="0"/>
              <a:t>different</a:t>
            </a:r>
            <a:r>
              <a:rPr lang="pl-PL" sz="1200" dirty="0" smtClean="0"/>
              <a:t> o-Ps </a:t>
            </a:r>
            <a:r>
              <a:rPr lang="pl-PL" sz="1200" dirty="0" err="1" smtClean="0"/>
              <a:t>components</a:t>
            </a:r>
            <a:endParaRPr lang="pl-PL" sz="1200" dirty="0" smtClean="0"/>
          </a:p>
          <a:p>
            <a:r>
              <a:rPr lang="pl-PL" sz="1200" dirty="0" smtClean="0"/>
              <a:t>(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pl-PL" sz="1200" dirty="0" err="1" smtClean="0"/>
              <a:t>blue</a:t>
            </a:r>
            <a:r>
              <a:rPr lang="pl-PL" sz="1200" dirty="0" smtClean="0"/>
              <a:t> and </a:t>
            </a:r>
          </a:p>
          <a:p>
            <a:r>
              <a:rPr lang="pl-PL" sz="1200" dirty="0" smtClean="0"/>
              <a:t> </a:t>
            </a:r>
            <a:r>
              <a:rPr lang="el-GR" sz="1200" dirty="0" smtClean="0"/>
              <a:t>τ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/I</a:t>
            </a:r>
            <a:r>
              <a:rPr lang="pl-PL" sz="1200" baseline="-25000" dirty="0" smtClean="0"/>
              <a:t>4_PSX</a:t>
            </a:r>
            <a:r>
              <a:rPr lang="pl-PL" sz="1200" dirty="0" smtClean="0"/>
              <a:t> </a:t>
            </a:r>
            <a:r>
              <a:rPr lang="pl-PL" sz="1200" dirty="0" err="1" smtClean="0"/>
              <a:t>yellow</a:t>
            </a:r>
            <a:r>
              <a:rPr lang="pl-PL" sz="1200" dirty="0" smtClean="0"/>
              <a:t>) </a:t>
            </a:r>
            <a:endParaRPr lang="pl-PL" sz="1200" dirty="0"/>
          </a:p>
        </p:txBody>
      </p:sp>
      <p:sp>
        <p:nvSpPr>
          <p:cNvPr id="15" name="Prostokąt 14"/>
          <p:cNvSpPr/>
          <p:nvPr/>
        </p:nvSpPr>
        <p:spPr>
          <a:xfrm>
            <a:off x="229553" y="4014356"/>
            <a:ext cx="2224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smtClean="0"/>
              <a:t>Life</a:t>
            </a:r>
            <a:r>
              <a:rPr lang="en-US" sz="1200" dirty="0" smtClean="0"/>
              <a:t>times </a:t>
            </a:r>
            <a:r>
              <a:rPr lang="en-US" sz="1200" dirty="0"/>
              <a:t>vary smoothly with </a:t>
            </a:r>
            <a:r>
              <a:rPr lang="en-US" sz="1200" dirty="0" smtClean="0"/>
              <a:t>temperature</a:t>
            </a:r>
            <a:endParaRPr lang="pl-PL" sz="1200" dirty="0" smtClean="0"/>
          </a:p>
        </p:txBody>
      </p:sp>
      <p:sp>
        <p:nvSpPr>
          <p:cNvPr id="26" name="Prostokąt 25"/>
          <p:cNvSpPr/>
          <p:nvPr/>
        </p:nvSpPr>
        <p:spPr>
          <a:xfrm>
            <a:off x="304292" y="3789040"/>
            <a:ext cx="22514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The intensities change abruptly with temperature</a:t>
            </a:r>
            <a:r>
              <a:rPr lang="pl-PL" sz="1200" dirty="0"/>
              <a:t> </a:t>
            </a:r>
            <a:r>
              <a:rPr lang="pl-PL" sz="1200" dirty="0" err="1"/>
              <a:t>twice</a:t>
            </a:r>
            <a:r>
              <a:rPr lang="pl-PL" sz="1200" dirty="0"/>
              <a:t>:</a:t>
            </a:r>
          </a:p>
          <a:p>
            <a:r>
              <a:rPr lang="pl-PL" sz="1200" dirty="0" err="1" smtClean="0"/>
              <a:t>at</a:t>
            </a:r>
            <a:r>
              <a:rPr lang="pl-PL" sz="1200" dirty="0" smtClean="0"/>
              <a:t> 38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42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</a:t>
            </a:r>
            <a:endParaRPr lang="pl-PL" sz="1200" dirty="0"/>
          </a:p>
        </p:txBody>
      </p:sp>
      <p:sp>
        <p:nvSpPr>
          <p:cNvPr id="29" name="Prostokąt 28"/>
          <p:cNvSpPr/>
          <p:nvPr/>
        </p:nvSpPr>
        <p:spPr>
          <a:xfrm>
            <a:off x="324629" y="4884143"/>
            <a:ext cx="20151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 err="1" smtClean="0"/>
              <a:t>Between</a:t>
            </a:r>
            <a:r>
              <a:rPr lang="pl-PL" sz="1200" dirty="0" smtClean="0"/>
              <a:t> -30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and 10</a:t>
            </a:r>
            <a:r>
              <a:rPr lang="pl-PL" sz="1200" baseline="30000" dirty="0" smtClean="0"/>
              <a:t>o</a:t>
            </a:r>
            <a:r>
              <a:rPr lang="pl-PL" sz="1200" dirty="0" smtClean="0"/>
              <a:t>C the I</a:t>
            </a:r>
            <a:r>
              <a:rPr lang="pl-PL" sz="1200" baseline="-25000" dirty="0" smtClean="0"/>
              <a:t>3_PSX</a:t>
            </a:r>
            <a:r>
              <a:rPr lang="pl-PL" sz="1200" dirty="0" smtClean="0"/>
              <a:t> </a:t>
            </a:r>
            <a:r>
              <a:rPr lang="en-US" sz="1200" dirty="0"/>
              <a:t>increases and then falls significantly</a:t>
            </a:r>
            <a:endParaRPr lang="pl-PL" sz="1200" dirty="0"/>
          </a:p>
        </p:txBody>
      </p:sp>
      <p:sp>
        <p:nvSpPr>
          <p:cNvPr id="16" name="Prostokąt 15"/>
          <p:cNvSpPr/>
          <p:nvPr/>
        </p:nvSpPr>
        <p:spPr>
          <a:xfrm>
            <a:off x="239472" y="1804234"/>
            <a:ext cx="2168856" cy="3929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605037" y="5380066"/>
            <a:ext cx="3697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t</a:t>
            </a:r>
            <a:r>
              <a:rPr lang="pl-PL" dirty="0" smtClean="0"/>
              <a:t>he component of PSX was </a:t>
            </a:r>
            <a:r>
              <a:rPr lang="pl-PL" dirty="0" err="1" smtClean="0"/>
              <a:t>evaluated</a:t>
            </a:r>
            <a:r>
              <a:rPr lang="pl-PL" dirty="0"/>
              <a:t>:</a:t>
            </a:r>
          </a:p>
        </p:txBody>
      </p:sp>
      <p:sp>
        <p:nvSpPr>
          <p:cNvPr id="21" name="pole tekstowe 20"/>
          <p:cNvSpPr txBox="1"/>
          <p:nvPr/>
        </p:nvSpPr>
        <p:spPr>
          <a:xfrm>
            <a:off x="1341603" y="5726614"/>
            <a:ext cx="34467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dirty="0" smtClean="0"/>
              <a:t>38%</a:t>
            </a:r>
            <a:r>
              <a:rPr lang="pl-PL" dirty="0" smtClean="0"/>
              <a:t>±2%</a:t>
            </a:r>
            <a:r>
              <a:rPr lang="pl-PL" sz="4000" dirty="0" smtClean="0"/>
              <a:t>	42%</a:t>
            </a:r>
            <a:r>
              <a:rPr lang="pl-PL" dirty="0"/>
              <a:t>±2%</a:t>
            </a:r>
            <a:endParaRPr lang="pl-PL" sz="4000" dirty="0"/>
          </a:p>
        </p:txBody>
      </p:sp>
      <p:cxnSp>
        <p:nvCxnSpPr>
          <p:cNvPr id="24" name="Łącznik prostoliniowy 23"/>
          <p:cNvCxnSpPr/>
          <p:nvPr/>
        </p:nvCxnSpPr>
        <p:spPr>
          <a:xfrm flipV="1">
            <a:off x="6372200" y="3212976"/>
            <a:ext cx="0" cy="14015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oliniowy 35"/>
          <p:cNvCxnSpPr/>
          <p:nvPr/>
        </p:nvCxnSpPr>
        <p:spPr>
          <a:xfrm flipV="1">
            <a:off x="8532440" y="3218493"/>
            <a:ext cx="0" cy="14015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75" name="Grupa 7174"/>
          <p:cNvGrpSpPr/>
          <p:nvPr/>
        </p:nvGrpSpPr>
        <p:grpSpPr>
          <a:xfrm>
            <a:off x="4839975" y="5040724"/>
            <a:ext cx="3928546" cy="1761463"/>
            <a:chOff x="5182483" y="5027215"/>
            <a:chExt cx="3928546" cy="1761463"/>
          </a:xfrm>
        </p:grpSpPr>
        <p:pic>
          <p:nvPicPr>
            <p:cNvPr id="38" name="Picture 2" descr="D:\publikacje\mikrokapsułkiŁÓDŹ\Morfologia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968"/>
            <a:stretch/>
          </p:blipFill>
          <p:spPr bwMode="auto">
            <a:xfrm>
              <a:off x="5182483" y="5588585"/>
              <a:ext cx="974450" cy="845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8" name="Grupa 27"/>
            <p:cNvGrpSpPr/>
            <p:nvPr/>
          </p:nvGrpSpPr>
          <p:grpSpPr>
            <a:xfrm>
              <a:off x="6804248" y="5027215"/>
              <a:ext cx="1761463" cy="1761463"/>
              <a:chOff x="7059009" y="4837967"/>
              <a:chExt cx="1980000" cy="1980000"/>
            </a:xfrm>
          </p:grpSpPr>
          <p:sp>
            <p:nvSpPr>
              <p:cNvPr id="27" name="Elipsa 26"/>
              <p:cNvSpPr/>
              <p:nvPr/>
            </p:nvSpPr>
            <p:spPr>
              <a:xfrm>
                <a:off x="7059009" y="4837967"/>
                <a:ext cx="1980000" cy="1980000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  <p:sp>
            <p:nvSpPr>
              <p:cNvPr id="39" name="Elipsa 38"/>
              <p:cNvSpPr/>
              <p:nvPr/>
            </p:nvSpPr>
            <p:spPr>
              <a:xfrm>
                <a:off x="7241946" y="4990367"/>
                <a:ext cx="1656000" cy="1656000"/>
              </a:xfrm>
              <a:prstGeom prst="ellipse">
                <a:avLst/>
              </a:prstGeom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/>
              </a:p>
            </p:txBody>
          </p:sp>
        </p:grpSp>
        <p:cxnSp>
          <p:nvCxnSpPr>
            <p:cNvPr id="7168" name="Łącznik prosty ze strzałką 7167"/>
            <p:cNvCxnSpPr>
              <a:endCxn id="39" idx="6"/>
            </p:cNvCxnSpPr>
            <p:nvPr/>
          </p:nvCxnSpPr>
          <p:spPr>
            <a:xfrm flipV="1">
              <a:off x="7703606" y="5899406"/>
              <a:ext cx="736612" cy="854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Strzałka w górę 43"/>
            <p:cNvSpPr/>
            <p:nvPr/>
          </p:nvSpPr>
          <p:spPr>
            <a:xfrm rot="5400000">
              <a:off x="6194434" y="5737897"/>
              <a:ext cx="400882" cy="648072"/>
            </a:xfrm>
            <a:prstGeom prst="upArrow">
              <a:avLst/>
            </a:prstGeom>
            <a:solidFill>
              <a:schemeClr val="accent4">
                <a:lumMod val="75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169" name="pole tekstowe 7168"/>
            <p:cNvSpPr txBox="1"/>
            <p:nvPr/>
          </p:nvSpPr>
          <p:spPr>
            <a:xfrm>
              <a:off x="7613217" y="5588585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4,8</a:t>
              </a:r>
              <a:r>
                <a:rPr lang="el-GR" dirty="0" smtClean="0"/>
                <a:t>μ</a:t>
              </a:r>
              <a:r>
                <a:rPr lang="pl-PL" dirty="0" smtClean="0"/>
                <a:t>m</a:t>
              </a:r>
              <a:endParaRPr lang="pl-PL" dirty="0"/>
            </a:p>
          </p:txBody>
        </p:sp>
        <p:sp>
          <p:nvSpPr>
            <p:cNvPr id="48" name="pole tekstowe 47"/>
            <p:cNvSpPr txBox="1"/>
            <p:nvPr/>
          </p:nvSpPr>
          <p:spPr>
            <a:xfrm>
              <a:off x="8323634" y="5077927"/>
              <a:ext cx="7873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dirty="0" smtClean="0"/>
                <a:t>0,7</a:t>
              </a:r>
              <a:r>
                <a:rPr lang="el-GR" dirty="0" smtClean="0"/>
                <a:t>μ</a:t>
              </a:r>
              <a:r>
                <a:rPr lang="pl-PL" dirty="0" smtClean="0"/>
                <a:t>m</a:t>
              </a:r>
              <a:endParaRPr lang="pl-PL" dirty="0"/>
            </a:p>
          </p:txBody>
        </p:sp>
        <p:cxnSp>
          <p:nvCxnSpPr>
            <p:cNvPr id="50" name="Łącznik prosty ze strzałką 49"/>
            <p:cNvCxnSpPr/>
            <p:nvPr/>
          </p:nvCxnSpPr>
          <p:spPr>
            <a:xfrm flipV="1">
              <a:off x="7941087" y="5369833"/>
              <a:ext cx="261650" cy="218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Łącznik prosty ze strzałką 52"/>
            <p:cNvCxnSpPr/>
            <p:nvPr/>
          </p:nvCxnSpPr>
          <p:spPr>
            <a:xfrm rot="10800000" flipV="1">
              <a:off x="8290227" y="5060863"/>
              <a:ext cx="261650" cy="2187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Strzałka w górę 44"/>
          <p:cNvSpPr/>
          <p:nvPr/>
        </p:nvSpPr>
        <p:spPr>
          <a:xfrm rot="18156045">
            <a:off x="5019631" y="3199350"/>
            <a:ext cx="400882" cy="3006642"/>
          </a:xfrm>
          <a:prstGeom prst="up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22"/>
          <p:cNvSpPr/>
          <p:nvPr/>
        </p:nvSpPr>
        <p:spPr>
          <a:xfrm>
            <a:off x="2199684" y="3419708"/>
            <a:ext cx="2967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err="1"/>
              <a:t>relatively</a:t>
            </a:r>
            <a:r>
              <a:rPr lang="pl-PL" dirty="0"/>
              <a:t> </a:t>
            </a:r>
            <a:r>
              <a:rPr lang="pl-PL" dirty="0" err="1"/>
              <a:t>large</a:t>
            </a:r>
            <a:r>
              <a:rPr lang="pl-PL" dirty="0"/>
              <a:t> </a:t>
            </a:r>
            <a:r>
              <a:rPr lang="pl-PL" dirty="0" err="1"/>
              <a:t>shell</a:t>
            </a:r>
            <a:r>
              <a:rPr lang="pl-PL" dirty="0"/>
              <a:t> </a:t>
            </a:r>
            <a:r>
              <a:rPr lang="pl-PL" dirty="0" err="1"/>
              <a:t>thickness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6" y="1346684"/>
            <a:ext cx="1882642" cy="1992953"/>
          </a:xfrm>
          <a:prstGeom prst="rect">
            <a:avLst/>
          </a:prstGeom>
        </p:spPr>
      </p:pic>
      <p:sp>
        <p:nvSpPr>
          <p:cNvPr id="12" name="pole tekstowe 11"/>
          <p:cNvSpPr txBox="1"/>
          <p:nvPr/>
        </p:nvSpPr>
        <p:spPr>
          <a:xfrm>
            <a:off x="2293058" y="2420888"/>
            <a:ext cx="2639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 smtClean="0"/>
              <a:t>Another</a:t>
            </a:r>
            <a:r>
              <a:rPr lang="pl-PL" sz="1400" dirty="0" smtClean="0"/>
              <a:t> </a:t>
            </a:r>
            <a:r>
              <a:rPr lang="pl-PL" sz="1400" dirty="0" err="1" smtClean="0"/>
              <a:t>microcapsule</a:t>
            </a:r>
            <a:r>
              <a:rPr lang="pl-PL" sz="1400" dirty="0" smtClean="0"/>
              <a:t> for </a:t>
            </a:r>
            <a:r>
              <a:rPr lang="pl-PL" sz="1400" dirty="0" err="1" smtClean="0"/>
              <a:t>textile</a:t>
            </a:r>
            <a:r>
              <a:rPr lang="pl-PL" sz="1400" dirty="0" smtClean="0"/>
              <a:t> </a:t>
            </a:r>
            <a:r>
              <a:rPr lang="pl-PL" sz="1400" dirty="0" err="1" smtClean="0"/>
              <a:t>industry</a:t>
            </a:r>
            <a:r>
              <a:rPr lang="pl-PL" sz="1400" dirty="0" smtClean="0"/>
              <a:t> with n-</a:t>
            </a:r>
            <a:r>
              <a:rPr lang="pl-PL" sz="1400" dirty="0" err="1" smtClean="0"/>
              <a:t>eicosane</a:t>
            </a:r>
            <a:r>
              <a:rPr lang="pl-PL" sz="1400" dirty="0" smtClean="0"/>
              <a:t> </a:t>
            </a:r>
            <a:r>
              <a:rPr lang="pl-PL" sz="1400" dirty="0" err="1" smtClean="0"/>
              <a:t>filling</a:t>
            </a:r>
            <a:r>
              <a:rPr lang="pl-PL" sz="1400" dirty="0" smtClean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86872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762515" y="36650"/>
            <a:ext cx="64583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Micocapsules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SEM image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2290" name="Picture 2" descr="D:\pomiary\micronal\SEM_Bozena\BLUB000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84" y="1692604"/>
            <a:ext cx="4843773" cy="512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D:\pomiary\micronal\SEM_Bozena\BLUB0009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268760"/>
            <a:ext cx="5062351" cy="535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4292" y="13466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/>
              <a:t>A </a:t>
            </a:r>
            <a:r>
              <a:rPr lang="pl-PL" dirty="0" err="1" smtClean="0"/>
              <a:t>check</a:t>
            </a:r>
            <a:r>
              <a:rPr lang="pl-PL" dirty="0" smtClean="0"/>
              <a:t> by SEM </a:t>
            </a:r>
            <a:r>
              <a:rPr lang="en-US" dirty="0" smtClean="0"/>
              <a:t>microscope</a:t>
            </a:r>
            <a:r>
              <a:rPr lang="pl-PL" dirty="0" smtClean="0"/>
              <a:t>: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9215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979712" y="80628"/>
            <a:ext cx="308610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Conclusions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29712" y="1499075"/>
            <a:ext cx="83884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PALS technique can be successfully used to </a:t>
            </a:r>
            <a:r>
              <a:rPr lang="en-US" dirty="0" smtClean="0"/>
              <a:t>study</a:t>
            </a:r>
            <a:r>
              <a:rPr lang="pl-PL" dirty="0" smtClean="0"/>
              <a:t> the</a:t>
            </a:r>
            <a:r>
              <a:rPr lang="en-US" dirty="0" smtClean="0"/>
              <a:t> </a:t>
            </a:r>
            <a:r>
              <a:rPr lang="en-US" dirty="0"/>
              <a:t>phase change </a:t>
            </a:r>
            <a:r>
              <a:rPr lang="en-US" dirty="0" smtClean="0"/>
              <a:t>material</a:t>
            </a:r>
            <a:r>
              <a:rPr lang="pl-PL" dirty="0" smtClean="0"/>
              <a:t>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e</a:t>
            </a:r>
            <a:r>
              <a:rPr lang="pl-PL" dirty="0" smtClean="0"/>
              <a:t>.</a:t>
            </a:r>
            <a:r>
              <a:rPr lang="en-US" dirty="0" smtClean="0"/>
              <a:t>g</a:t>
            </a:r>
            <a:r>
              <a:rPr lang="en-US" dirty="0"/>
              <a:t>. </a:t>
            </a:r>
            <a:r>
              <a:rPr lang="pl-PL" dirty="0" smtClean="0"/>
              <a:t>m</a:t>
            </a:r>
            <a:r>
              <a:rPr lang="en-US" dirty="0" err="1" smtClean="0"/>
              <a:t>icrocapsul</a:t>
            </a:r>
            <a:r>
              <a:rPr lang="pl-PL" dirty="0" smtClean="0"/>
              <a:t>es</a:t>
            </a:r>
            <a:r>
              <a:rPr lang="en-US" dirty="0" smtClean="0"/>
              <a:t>). </a:t>
            </a:r>
            <a:r>
              <a:rPr lang="en-US" dirty="0"/>
              <a:t/>
            </a:r>
            <a:br>
              <a:rPr lang="en-US" dirty="0"/>
            </a:br>
            <a:endParaRPr lang="pl-PL" dirty="0" smtClean="0"/>
          </a:p>
          <a:p>
            <a:r>
              <a:rPr lang="pl-PL" dirty="0" err="1" smtClean="0"/>
              <a:t>Similarity</a:t>
            </a:r>
            <a:r>
              <a:rPr lang="pl-PL" dirty="0" smtClean="0"/>
              <a:t> of the</a:t>
            </a:r>
            <a:r>
              <a:rPr lang="en-US" dirty="0" smtClean="0"/>
              <a:t> </a:t>
            </a:r>
            <a:r>
              <a:rPr lang="en-US" dirty="0"/>
              <a:t>PALS results obtained for the microcapsules to </a:t>
            </a:r>
            <a:r>
              <a:rPr lang="pl-PL" dirty="0" smtClean="0"/>
              <a:t>the </a:t>
            </a:r>
            <a:r>
              <a:rPr lang="en-US" dirty="0" smtClean="0"/>
              <a:t>results </a:t>
            </a:r>
            <a:r>
              <a:rPr lang="en-US" dirty="0"/>
              <a:t>obtained for materials </a:t>
            </a:r>
            <a:r>
              <a:rPr lang="pl-PL" dirty="0" err="1" smtClean="0"/>
              <a:t>composing</a:t>
            </a:r>
            <a:r>
              <a:rPr lang="en-US" dirty="0" smtClean="0"/>
              <a:t> </a:t>
            </a:r>
            <a:r>
              <a:rPr lang="en-US" dirty="0"/>
              <a:t>them (alkane and polymer</a:t>
            </a:r>
            <a:r>
              <a:rPr lang="en-US" dirty="0" smtClean="0"/>
              <a:t>)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</a:t>
            </a:r>
            <a:r>
              <a:rPr lang="pl-PL" dirty="0" err="1" smtClean="0"/>
              <a:t>observed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pl-PL" dirty="0" smtClean="0"/>
          </a:p>
          <a:p>
            <a:r>
              <a:rPr lang="en-US" dirty="0" smtClean="0"/>
              <a:t>It </a:t>
            </a:r>
            <a:r>
              <a:rPr lang="en-US" dirty="0"/>
              <a:t>should be noted that, in the microcapsules, in contrast to the pure alkane: </a:t>
            </a:r>
            <a:br>
              <a:rPr lang="en-US" dirty="0"/>
            </a:br>
            <a:r>
              <a:rPr lang="pl-PL" dirty="0" smtClean="0"/>
              <a:t>- no </a:t>
            </a:r>
            <a:r>
              <a:rPr lang="pl-PL" dirty="0" err="1" smtClean="0"/>
              <a:t>electron</a:t>
            </a:r>
            <a:r>
              <a:rPr lang="pl-PL" dirty="0" smtClean="0"/>
              <a:t> </a:t>
            </a:r>
            <a:r>
              <a:rPr lang="en-US" dirty="0" smtClean="0"/>
              <a:t>trapping </a:t>
            </a:r>
            <a:r>
              <a:rPr lang="pl-PL" dirty="0" err="1" smtClean="0"/>
              <a:t>effect</a:t>
            </a:r>
            <a:r>
              <a:rPr lang="pl-PL" dirty="0" smtClean="0"/>
              <a:t> </a:t>
            </a:r>
            <a:r>
              <a:rPr lang="pl-PL" dirty="0" err="1" smtClean="0"/>
              <a:t>at</a:t>
            </a:r>
            <a:r>
              <a:rPr lang="pl-PL" dirty="0" smtClean="0"/>
              <a:t> </a:t>
            </a:r>
            <a:r>
              <a:rPr lang="pl-PL" dirty="0" err="1" smtClean="0"/>
              <a:t>low</a:t>
            </a:r>
            <a:r>
              <a:rPr lang="pl-PL" dirty="0" smtClean="0"/>
              <a:t> </a:t>
            </a:r>
            <a:r>
              <a:rPr lang="pl-PL" dirty="0" err="1" smtClean="0"/>
              <a:t>temperature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- m</a:t>
            </a:r>
            <a:r>
              <a:rPr lang="en-US" dirty="0" err="1" smtClean="0"/>
              <a:t>elting</a:t>
            </a:r>
            <a:r>
              <a:rPr lang="en-US" dirty="0" smtClean="0"/>
              <a:t> </a:t>
            </a:r>
            <a:r>
              <a:rPr lang="en-US" dirty="0"/>
              <a:t>point is preceded </a:t>
            </a:r>
            <a:r>
              <a:rPr lang="en-US" dirty="0" smtClean="0"/>
              <a:t>by </a:t>
            </a:r>
            <a:r>
              <a:rPr lang="en-US" dirty="0"/>
              <a:t>the </a:t>
            </a:r>
            <a:r>
              <a:rPr lang="en-US" dirty="0" smtClean="0"/>
              <a:t>rotational phase</a:t>
            </a:r>
            <a:r>
              <a:rPr lang="pl-PL" dirty="0"/>
              <a:t> in the </a:t>
            </a:r>
            <a:r>
              <a:rPr lang="pl-PL" dirty="0" err="1"/>
              <a:t>range</a:t>
            </a:r>
            <a:r>
              <a:rPr lang="pl-PL" dirty="0"/>
              <a:t> of 4 K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- m</a:t>
            </a:r>
            <a:r>
              <a:rPr lang="en-US" dirty="0" err="1" smtClean="0"/>
              <a:t>elting</a:t>
            </a:r>
            <a:r>
              <a:rPr lang="en-US" dirty="0" smtClean="0"/>
              <a:t> </a:t>
            </a:r>
            <a:r>
              <a:rPr lang="en-US" dirty="0"/>
              <a:t>point is shifted to a higher temperature </a:t>
            </a:r>
            <a:r>
              <a:rPr lang="pl-PL" dirty="0" smtClean="0"/>
              <a:t>by</a:t>
            </a:r>
            <a:r>
              <a:rPr lang="en-US" dirty="0" smtClean="0"/>
              <a:t> </a:t>
            </a:r>
            <a:r>
              <a:rPr lang="en-US" dirty="0"/>
              <a:t>4.5 K.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Bas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en-US" dirty="0"/>
              <a:t>on the </a:t>
            </a:r>
            <a:r>
              <a:rPr lang="en-US" dirty="0" smtClean="0"/>
              <a:t>PALS</a:t>
            </a:r>
            <a:r>
              <a:rPr lang="en-US" dirty="0"/>
              <a:t> </a:t>
            </a:r>
            <a:r>
              <a:rPr lang="en-US" dirty="0" smtClean="0"/>
              <a:t>results</a:t>
            </a:r>
            <a:r>
              <a:rPr lang="pl-PL" dirty="0" smtClean="0"/>
              <a:t>, we</a:t>
            </a:r>
            <a:r>
              <a:rPr lang="en-US" dirty="0" smtClean="0"/>
              <a:t> </a:t>
            </a:r>
            <a:r>
              <a:rPr lang="en-US" dirty="0"/>
              <a:t>can: </a:t>
            </a:r>
            <a:br>
              <a:rPr lang="en-US" dirty="0"/>
            </a:br>
            <a:r>
              <a:rPr lang="pl-PL" dirty="0" smtClean="0"/>
              <a:t>- </a:t>
            </a:r>
            <a:r>
              <a:rPr lang="en-US" dirty="0" smtClean="0"/>
              <a:t>estimate </a:t>
            </a:r>
            <a:r>
              <a:rPr lang="en-US" dirty="0"/>
              <a:t>the </a:t>
            </a:r>
            <a:r>
              <a:rPr lang="en-US" dirty="0" smtClean="0"/>
              <a:t>percentage</a:t>
            </a:r>
            <a:r>
              <a:rPr lang="pl-PL" dirty="0" smtClean="0"/>
              <a:t> </a:t>
            </a:r>
            <a:r>
              <a:rPr lang="pl-PL" dirty="0" err="1" smtClean="0"/>
              <a:t>content</a:t>
            </a:r>
            <a:r>
              <a:rPr lang="en-US" dirty="0" smtClean="0"/>
              <a:t> </a:t>
            </a:r>
            <a:r>
              <a:rPr lang="en-US" dirty="0"/>
              <a:t>of components building </a:t>
            </a:r>
            <a:r>
              <a:rPr lang="pl-PL" dirty="0" smtClean="0"/>
              <a:t> the </a:t>
            </a:r>
            <a:r>
              <a:rPr lang="en-US" dirty="0" smtClean="0"/>
              <a:t>microcapsules </a:t>
            </a:r>
            <a:r>
              <a:rPr lang="pl-PL" dirty="0" smtClean="0"/>
              <a:t>(</a:t>
            </a:r>
            <a:r>
              <a:rPr lang="pl-PL" dirty="0" err="1" smtClean="0"/>
              <a:t>here</a:t>
            </a:r>
            <a:r>
              <a:rPr lang="pl-PL" dirty="0" smtClean="0"/>
              <a:t> ~40% </a:t>
            </a:r>
            <a:r>
              <a:rPr lang="pl-PL" dirty="0" err="1" smtClean="0"/>
              <a:t>belongs</a:t>
            </a:r>
            <a:r>
              <a:rPr lang="pl-PL" dirty="0" smtClean="0"/>
              <a:t> to the </a:t>
            </a:r>
            <a:r>
              <a:rPr lang="pl-PL" dirty="0" err="1" smtClean="0"/>
              <a:t>polymer</a:t>
            </a:r>
            <a:r>
              <a:rPr lang="pl-PL" dirty="0" smtClean="0"/>
              <a:t>)</a:t>
            </a:r>
            <a:r>
              <a:rPr lang="en-US" dirty="0" smtClean="0"/>
              <a:t>; </a:t>
            </a:r>
            <a:r>
              <a:rPr lang="en-US" dirty="0"/>
              <a:t/>
            </a:r>
            <a:br>
              <a:rPr lang="en-US" dirty="0"/>
            </a:br>
            <a:r>
              <a:rPr lang="pl-PL" dirty="0" smtClean="0"/>
              <a:t>- </a:t>
            </a:r>
            <a:r>
              <a:rPr lang="pl-PL" dirty="0" err="1" smtClean="0"/>
              <a:t>notice</a:t>
            </a:r>
            <a:r>
              <a:rPr lang="en-US" dirty="0"/>
              <a:t> the morphology of the </a:t>
            </a:r>
            <a:r>
              <a:rPr lang="en-US" dirty="0" smtClean="0"/>
              <a:t>microcapsules</a:t>
            </a:r>
            <a:r>
              <a:rPr lang="pl-PL" dirty="0" smtClean="0"/>
              <a:t> </a:t>
            </a:r>
            <a:r>
              <a:rPr lang="en-US" dirty="0" smtClean="0"/>
              <a:t>differ</a:t>
            </a:r>
            <a:r>
              <a:rPr lang="pl-PL" dirty="0" err="1" smtClean="0"/>
              <a:t>ing</a:t>
            </a:r>
            <a:r>
              <a:rPr lang="en-US" dirty="0" smtClean="0"/>
              <a:t> </a:t>
            </a:r>
            <a:r>
              <a:rPr lang="pl-PL" dirty="0" smtClean="0"/>
              <a:t>from </a:t>
            </a:r>
            <a:r>
              <a:rPr lang="en-US" dirty="0" smtClean="0"/>
              <a:t>that </a:t>
            </a:r>
            <a:r>
              <a:rPr lang="en-US" dirty="0"/>
              <a:t>declared by the </a:t>
            </a:r>
            <a:r>
              <a:rPr lang="en-US" dirty="0" smtClean="0"/>
              <a:t>manufacturer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2250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88621" y="3064317"/>
            <a:ext cx="691266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Thank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for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your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attention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1637940" y="0"/>
            <a:ext cx="419498" cy="41949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682334" y="33265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1480363" y="278414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Elipsa 14"/>
          <p:cNvSpPr/>
          <p:nvPr/>
        </p:nvSpPr>
        <p:spPr>
          <a:xfrm>
            <a:off x="137246" y="842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Elipsa 15"/>
          <p:cNvSpPr/>
          <p:nvPr/>
        </p:nvSpPr>
        <p:spPr>
          <a:xfrm>
            <a:off x="-28156" y="1844824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Elipsa 16"/>
          <p:cNvSpPr/>
          <p:nvPr/>
        </p:nvSpPr>
        <p:spPr>
          <a:xfrm>
            <a:off x="2267744" y="0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0" y="3140968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Elipsa 22"/>
          <p:cNvSpPr/>
          <p:nvPr/>
        </p:nvSpPr>
        <p:spPr>
          <a:xfrm>
            <a:off x="8025945" y="39330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Elipsa 23"/>
          <p:cNvSpPr/>
          <p:nvPr/>
        </p:nvSpPr>
        <p:spPr>
          <a:xfrm>
            <a:off x="8782029" y="447071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Elipsa 24"/>
          <p:cNvSpPr/>
          <p:nvPr/>
        </p:nvSpPr>
        <p:spPr>
          <a:xfrm>
            <a:off x="8630634" y="3329702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Elipsa 25"/>
          <p:cNvSpPr/>
          <p:nvPr/>
        </p:nvSpPr>
        <p:spPr>
          <a:xfrm>
            <a:off x="8407116" y="401600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Elipsa 26"/>
          <p:cNvSpPr/>
          <p:nvPr/>
        </p:nvSpPr>
        <p:spPr>
          <a:xfrm>
            <a:off x="8701346" y="129200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Elipsa 27"/>
          <p:cNvSpPr/>
          <p:nvPr/>
        </p:nvSpPr>
        <p:spPr>
          <a:xfrm>
            <a:off x="8827360" y="169875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Elipsa 28"/>
          <p:cNvSpPr/>
          <p:nvPr/>
        </p:nvSpPr>
        <p:spPr>
          <a:xfrm>
            <a:off x="8530001" y="141802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1" name="Picture 35" descr="phpThum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902" y="79307"/>
            <a:ext cx="1982788" cy="81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333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42668" y="67271"/>
            <a:ext cx="213712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Samples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ole tekstowe 1"/>
          <p:cNvSpPr txBox="1"/>
          <p:nvPr/>
        </p:nvSpPr>
        <p:spPr>
          <a:xfrm>
            <a:off x="716933" y="4239281"/>
            <a:ext cx="1341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Alkane</a:t>
            </a:r>
            <a:r>
              <a:rPr lang="pl-PL" dirty="0" smtClean="0"/>
              <a:t> </a:t>
            </a:r>
          </a:p>
          <a:p>
            <a:r>
              <a:rPr lang="pl-PL" dirty="0" smtClean="0"/>
              <a:t>(n-</a:t>
            </a:r>
            <a:r>
              <a:rPr lang="pl-PL" dirty="0" err="1" smtClean="0"/>
              <a:t>eicosane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3120104" y="4232868"/>
            <a:ext cx="1480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Polymer</a:t>
            </a:r>
            <a:r>
              <a:rPr lang="pl-PL" dirty="0" smtClean="0"/>
              <a:t> </a:t>
            </a:r>
          </a:p>
          <a:p>
            <a:r>
              <a:rPr lang="pl-PL" dirty="0" smtClean="0"/>
              <a:t>(</a:t>
            </a:r>
            <a:r>
              <a:rPr lang="pl-PL" dirty="0" err="1" smtClean="0"/>
              <a:t>polysiloxane</a:t>
            </a:r>
            <a:r>
              <a:rPr lang="pl-PL" dirty="0" smtClean="0"/>
              <a:t>)</a:t>
            </a:r>
            <a:endParaRPr lang="pl-PL" dirty="0"/>
          </a:p>
        </p:txBody>
      </p:sp>
      <p:sp>
        <p:nvSpPr>
          <p:cNvPr id="16" name="pole tekstowe 15"/>
          <p:cNvSpPr txBox="1"/>
          <p:nvPr/>
        </p:nvSpPr>
        <p:spPr>
          <a:xfrm>
            <a:off x="6792512" y="4371367"/>
            <a:ext cx="156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Microcapsules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12" name="Strzałka w dół 11"/>
          <p:cNvSpPr/>
          <p:nvPr/>
        </p:nvSpPr>
        <p:spPr>
          <a:xfrm rot="16200000">
            <a:off x="5612926" y="3583925"/>
            <a:ext cx="414956" cy="1944216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Krzyż 12"/>
          <p:cNvSpPr/>
          <p:nvPr/>
        </p:nvSpPr>
        <p:spPr>
          <a:xfrm>
            <a:off x="2328016" y="4304632"/>
            <a:ext cx="486964" cy="486964"/>
          </a:xfrm>
          <a:prstGeom prst="plus">
            <a:avLst>
              <a:gd name="adj" fmla="val 33775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5064319" y="3840722"/>
            <a:ext cx="1288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 err="1"/>
              <a:t>c</a:t>
            </a:r>
            <a:r>
              <a:rPr lang="pl-PL" dirty="0" err="1" smtClean="0"/>
              <a:t>hemical</a:t>
            </a:r>
            <a:r>
              <a:rPr lang="pl-PL" dirty="0" smtClean="0"/>
              <a:t> </a:t>
            </a:r>
          </a:p>
          <a:p>
            <a:pPr algn="ctr"/>
            <a:r>
              <a:rPr lang="pl-PL" dirty="0" err="1" smtClean="0"/>
              <a:t>preparation</a:t>
            </a:r>
            <a:endParaRPr lang="pl-PL" dirty="0"/>
          </a:p>
        </p:txBody>
      </p:sp>
      <p:pic>
        <p:nvPicPr>
          <p:cNvPr id="24" name="Picture 69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32" t="10974" r="82195" b="8039"/>
          <a:stretch/>
        </p:blipFill>
        <p:spPr bwMode="auto">
          <a:xfrm>
            <a:off x="609306" y="2683313"/>
            <a:ext cx="1395058" cy="1445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D:\publikacje\mikrokapsułkiŁÓDŹ\Morfologi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968"/>
          <a:stretch/>
        </p:blipFill>
        <p:spPr bwMode="auto">
          <a:xfrm>
            <a:off x="6720504" y="2547896"/>
            <a:ext cx="1948901" cy="1691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899592" y="1412776"/>
            <a:ext cx="2999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PCM – </a:t>
            </a:r>
            <a:r>
              <a:rPr lang="pl-PL" dirty="0" err="1" smtClean="0"/>
              <a:t>Phase</a:t>
            </a:r>
            <a:r>
              <a:rPr lang="pl-PL" dirty="0" smtClean="0"/>
              <a:t> </a:t>
            </a:r>
            <a:r>
              <a:rPr lang="pl-PL" dirty="0" err="1" smtClean="0"/>
              <a:t>Change</a:t>
            </a:r>
            <a:r>
              <a:rPr lang="pl-PL" dirty="0" smtClean="0"/>
              <a:t> </a:t>
            </a:r>
            <a:r>
              <a:rPr lang="pl-PL" dirty="0" err="1" smtClean="0"/>
              <a:t>Material</a:t>
            </a:r>
            <a:endParaRPr lang="pl-PL" dirty="0"/>
          </a:p>
        </p:txBody>
      </p:sp>
      <p:sp>
        <p:nvSpPr>
          <p:cNvPr id="14" name="Prostokąt 13"/>
          <p:cNvSpPr/>
          <p:nvPr/>
        </p:nvSpPr>
        <p:spPr>
          <a:xfrm>
            <a:off x="1691680" y="5911135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pl-PL" dirty="0" smtClean="0"/>
              <a:t>The </a:t>
            </a:r>
            <a:r>
              <a:rPr lang="pl-PL" dirty="0" err="1" smtClean="0"/>
              <a:t>investigations</a:t>
            </a:r>
            <a:r>
              <a:rPr lang="en-US" dirty="0" smtClean="0"/>
              <a:t> </a:t>
            </a:r>
            <a:r>
              <a:rPr lang="en-US" dirty="0"/>
              <a:t>were carried out on </a:t>
            </a:r>
            <a:r>
              <a:rPr lang="en-US" dirty="0" smtClean="0"/>
              <a:t>three </a:t>
            </a:r>
            <a:r>
              <a:rPr lang="pl-PL" dirty="0" smtClean="0"/>
              <a:t>materials</a:t>
            </a:r>
            <a:endParaRPr lang="en-US" dirty="0">
              <a:effectLst/>
            </a:endParaRPr>
          </a:p>
        </p:txBody>
      </p:sp>
      <p:cxnSp>
        <p:nvCxnSpPr>
          <p:cNvPr id="23" name="Łącznik prosty ze strzałką 22"/>
          <p:cNvCxnSpPr/>
          <p:nvPr/>
        </p:nvCxnSpPr>
        <p:spPr>
          <a:xfrm flipH="1" flipV="1">
            <a:off x="1763688" y="5301208"/>
            <a:ext cx="2791220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ze strzałką 26"/>
          <p:cNvCxnSpPr/>
          <p:nvPr/>
        </p:nvCxnSpPr>
        <p:spPr>
          <a:xfrm flipH="1" flipV="1">
            <a:off x="3860275" y="5085184"/>
            <a:ext cx="694633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/>
          <p:cNvCxnSpPr/>
          <p:nvPr/>
        </p:nvCxnSpPr>
        <p:spPr>
          <a:xfrm flipV="1">
            <a:off x="4554908" y="4885612"/>
            <a:ext cx="2753396" cy="12076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pomiary\micronal\SEM_Bozena\DSC_772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25" t="37818" r="41042" b="32715"/>
          <a:stretch/>
        </p:blipFill>
        <p:spPr bwMode="auto">
          <a:xfrm>
            <a:off x="3120104" y="2714170"/>
            <a:ext cx="1445890" cy="1369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38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070781" y="36650"/>
            <a:ext cx="7841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n-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alkanes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general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information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ole tekstowe 2"/>
          <p:cNvSpPr txBox="1">
            <a:spLocks noChangeArrowheads="1"/>
          </p:cNvSpPr>
          <p:nvPr/>
        </p:nvSpPr>
        <p:spPr bwMode="auto">
          <a:xfrm>
            <a:off x="10233" y="3012325"/>
            <a:ext cx="249449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dirty="0" err="1">
                <a:latin typeface="+mn-lt"/>
              </a:rPr>
              <a:t>molecular</a:t>
            </a:r>
            <a:r>
              <a:rPr lang="pl-PL" dirty="0">
                <a:latin typeface="+mn-lt"/>
              </a:rPr>
              <a:t> </a:t>
            </a:r>
            <a:r>
              <a:rPr lang="pl-PL" dirty="0" err="1">
                <a:latin typeface="+mn-lt"/>
              </a:rPr>
              <a:t>formula</a:t>
            </a:r>
            <a:endParaRPr lang="pl-PL" dirty="0">
              <a:latin typeface="+mn-lt"/>
            </a:endParaRPr>
          </a:p>
        </p:txBody>
      </p:sp>
      <p:sp>
        <p:nvSpPr>
          <p:cNvPr id="25" name="pole tekstowe 24"/>
          <p:cNvSpPr txBox="1"/>
          <p:nvPr/>
        </p:nvSpPr>
        <p:spPr>
          <a:xfrm>
            <a:off x="715837" y="3110349"/>
            <a:ext cx="30861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l-PL" sz="6600" b="1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pl-PL" sz="6600" b="1" baseline="-2500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n</a:t>
            </a:r>
            <a:r>
              <a:rPr lang="pl-PL" sz="6600" b="1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pl-PL" sz="6600" b="1" baseline="-25000" dirty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2n+2</a:t>
            </a:r>
            <a:endParaRPr lang="pl-PL" sz="6600" b="1" dirty="0">
              <a:ln w="90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6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9220">
            <a:off x="893502" y="2357688"/>
            <a:ext cx="3450548" cy="5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rostokąt 26"/>
          <p:cNvSpPr/>
          <p:nvPr/>
        </p:nvSpPr>
        <p:spPr>
          <a:xfrm>
            <a:off x="579494" y="1242190"/>
            <a:ext cx="833305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/>
              <a:t> </a:t>
            </a:r>
            <a:r>
              <a:rPr lang="pl-PL" sz="2000" dirty="0" smtClean="0"/>
              <a:t>n-</a:t>
            </a:r>
            <a:r>
              <a:rPr lang="pl-PL" sz="2000" dirty="0" err="1" smtClean="0"/>
              <a:t>alkanes</a:t>
            </a:r>
            <a:r>
              <a:rPr lang="pl-PL" sz="2000" dirty="0" smtClean="0"/>
              <a:t>  (</a:t>
            </a:r>
            <a:r>
              <a:rPr lang="pl-PL" sz="2000" dirty="0" err="1"/>
              <a:t>paraffins</a:t>
            </a:r>
            <a:r>
              <a:rPr lang="pl-PL" sz="2000" dirty="0"/>
              <a:t>)– </a:t>
            </a:r>
            <a:r>
              <a:rPr lang="en-US" sz="2000" dirty="0"/>
              <a:t>s</a:t>
            </a:r>
            <a:r>
              <a:rPr lang="pl-PL" sz="2000" dirty="0" err="1"/>
              <a:t>aturated</a:t>
            </a:r>
            <a:r>
              <a:rPr lang="pl-PL" sz="2000" dirty="0"/>
              <a:t> </a:t>
            </a:r>
            <a:r>
              <a:rPr lang="en-US" sz="2000" dirty="0"/>
              <a:t>hydrocarbon </a:t>
            </a:r>
            <a:r>
              <a:rPr lang="en-US" sz="2000" dirty="0" smtClean="0"/>
              <a:t>chains</a:t>
            </a:r>
            <a:r>
              <a:rPr lang="pl-PL" sz="2000" dirty="0" smtClean="0"/>
              <a:t> in </a:t>
            </a:r>
            <a:r>
              <a:rPr lang="pl-PL" sz="2000" dirty="0" err="1" smtClean="0"/>
              <a:t>linear</a:t>
            </a:r>
            <a:r>
              <a:rPr lang="pl-PL" sz="2000" dirty="0" smtClean="0"/>
              <a:t> form</a:t>
            </a:r>
            <a:r>
              <a:rPr lang="en-US" sz="2000" dirty="0" smtClean="0"/>
              <a:t> </a:t>
            </a:r>
            <a:endParaRPr lang="pl-PL" sz="2000" dirty="0"/>
          </a:p>
        </p:txBody>
      </p:sp>
      <p:sp>
        <p:nvSpPr>
          <p:cNvPr id="28" name="pole tekstowe 27"/>
          <p:cNvSpPr txBox="1"/>
          <p:nvPr/>
        </p:nvSpPr>
        <p:spPr>
          <a:xfrm>
            <a:off x="836490" y="1735610"/>
            <a:ext cx="360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H</a:t>
            </a:r>
          </a:p>
          <a:p>
            <a:r>
              <a:rPr lang="pl-PL" dirty="0" smtClean="0"/>
              <a:t> C</a:t>
            </a:r>
            <a:endParaRPr lang="pl-PL" dirty="0"/>
          </a:p>
        </p:txBody>
      </p:sp>
      <p:sp>
        <p:nvSpPr>
          <p:cNvPr id="29" name="Prostokąt 1"/>
          <p:cNvSpPr>
            <a:spLocks noChangeArrowheads="1"/>
          </p:cNvSpPr>
          <p:nvPr/>
        </p:nvSpPr>
        <p:spPr bwMode="auto">
          <a:xfrm>
            <a:off x="4408488" y="6014841"/>
            <a:ext cx="473551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l-PL" sz="1000" dirty="0">
                <a:latin typeface="Calibri" pitchFamily="34" charset="0"/>
              </a:rPr>
              <a:t>R.R.  Nelson, W. </a:t>
            </a:r>
            <a:r>
              <a:rPr lang="pl-PL" sz="1000" dirty="0" err="1">
                <a:latin typeface="Calibri" pitchFamily="34" charset="0"/>
              </a:rPr>
              <a:t>Webb</a:t>
            </a:r>
            <a:r>
              <a:rPr lang="pl-PL" sz="1000" dirty="0">
                <a:latin typeface="Calibri" pitchFamily="34" charset="0"/>
              </a:rPr>
              <a:t>,  J.A. </a:t>
            </a:r>
            <a:r>
              <a:rPr lang="pl-PL" sz="1000" dirty="0" err="1">
                <a:latin typeface="Calibri" pitchFamily="34" charset="0"/>
              </a:rPr>
              <a:t>Dixon</a:t>
            </a:r>
            <a:r>
              <a:rPr lang="pl-PL" sz="1000" dirty="0">
                <a:latin typeface="Calibri" pitchFamily="34" charset="0"/>
              </a:rPr>
              <a:t>,  J. Chem. </a:t>
            </a:r>
            <a:r>
              <a:rPr lang="pl-PL" sz="1000" dirty="0" err="1">
                <a:latin typeface="Calibri" pitchFamily="34" charset="0"/>
              </a:rPr>
              <a:t>Phys</a:t>
            </a:r>
            <a:r>
              <a:rPr lang="pl-PL" sz="1000" dirty="0">
                <a:latin typeface="Calibri" pitchFamily="34" charset="0"/>
              </a:rPr>
              <a:t>. 33, no. 6 (1960).</a:t>
            </a:r>
          </a:p>
          <a:p>
            <a:r>
              <a:rPr lang="en-US" sz="1000" dirty="0">
                <a:latin typeface="Calibri" pitchFamily="34" charset="0"/>
              </a:rPr>
              <a:t>M. </a:t>
            </a:r>
            <a:r>
              <a:rPr lang="en-US" sz="1000" dirty="0" err="1">
                <a:latin typeface="Calibri" pitchFamily="34" charset="0"/>
              </a:rPr>
              <a:t>Marconcelli</a:t>
            </a:r>
            <a:r>
              <a:rPr lang="en-US" sz="1000" dirty="0">
                <a:latin typeface="Calibri" pitchFamily="34" charset="0"/>
              </a:rPr>
              <a:t>, S. P. Qi, H. L. Strauss, R.G. Snyder, J. Am. Chem. Soc. 104, 6237 (1982); </a:t>
            </a:r>
            <a:endParaRPr lang="pl-PL" sz="1000" dirty="0">
              <a:latin typeface="Calibri" pitchFamily="34" charset="0"/>
            </a:endParaRPr>
          </a:p>
          <a:p>
            <a:r>
              <a:rPr lang="en-US" sz="1000" dirty="0">
                <a:latin typeface="Calibri" pitchFamily="34" charset="0"/>
              </a:rPr>
              <a:t>M. </a:t>
            </a:r>
            <a:r>
              <a:rPr lang="en-US" sz="1000" dirty="0" err="1">
                <a:latin typeface="Calibri" pitchFamily="34" charset="0"/>
              </a:rPr>
              <a:t>Marconcelli</a:t>
            </a:r>
            <a:r>
              <a:rPr lang="en-US" sz="1000" dirty="0">
                <a:latin typeface="Calibri" pitchFamily="34" charset="0"/>
              </a:rPr>
              <a:t>, H. L. Strauss, R.G. Snyder, J. Chem. </a:t>
            </a:r>
            <a:r>
              <a:rPr lang="de-DE" sz="1000" dirty="0">
                <a:latin typeface="Calibri" pitchFamily="34" charset="0"/>
              </a:rPr>
              <a:t>Phys. 82, 2811 (1985)</a:t>
            </a:r>
            <a:endParaRPr lang="pl-PL" sz="1000" dirty="0">
              <a:latin typeface="Calibri" pitchFamily="34" charset="0"/>
            </a:endParaRPr>
          </a:p>
          <a:p>
            <a:r>
              <a:rPr lang="en-US" sz="1000" dirty="0">
                <a:latin typeface="Calibri" pitchFamily="34" charset="0"/>
              </a:rPr>
              <a:t>F. Guillaume, J. </a:t>
            </a:r>
            <a:r>
              <a:rPr lang="pl-PL" sz="1000" dirty="0">
                <a:latin typeface="Calibri" pitchFamily="34" charset="0"/>
              </a:rPr>
              <a:t> </a:t>
            </a:r>
            <a:r>
              <a:rPr lang="en-US" sz="1000" dirty="0" err="1">
                <a:latin typeface="Calibri" pitchFamily="34" charset="0"/>
              </a:rPr>
              <a:t>Doucet</a:t>
            </a:r>
            <a:r>
              <a:rPr lang="en-US" sz="1000" dirty="0">
                <a:latin typeface="Calibri" pitchFamily="34" charset="0"/>
              </a:rPr>
              <a:t>, C. </a:t>
            </a:r>
            <a:r>
              <a:rPr lang="pl-PL" sz="1000" dirty="0">
                <a:latin typeface="Calibri" pitchFamily="34" charset="0"/>
              </a:rPr>
              <a:t> </a:t>
            </a:r>
            <a:r>
              <a:rPr lang="en-US" sz="1000" dirty="0" err="1">
                <a:latin typeface="Calibri" pitchFamily="34" charset="0"/>
              </a:rPr>
              <a:t>Sourisseau</a:t>
            </a:r>
            <a:r>
              <a:rPr lang="en-US" sz="1000" dirty="0">
                <a:latin typeface="Calibri" pitchFamily="34" charset="0"/>
              </a:rPr>
              <a:t>, </a:t>
            </a:r>
            <a:r>
              <a:rPr lang="pl-PL" sz="1000" dirty="0">
                <a:latin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</a:rPr>
              <a:t>A.</a:t>
            </a:r>
            <a:r>
              <a:rPr lang="pl-PL" sz="1000" dirty="0">
                <a:latin typeface="Calibri" pitchFamily="34" charset="0"/>
              </a:rPr>
              <a:t> </a:t>
            </a:r>
            <a:r>
              <a:rPr lang="en-US" sz="1000" dirty="0">
                <a:latin typeface="Calibri" pitchFamily="34" charset="0"/>
              </a:rPr>
              <a:t>J.</a:t>
            </a:r>
            <a:r>
              <a:rPr lang="pl-PL" sz="1000" dirty="0">
                <a:latin typeface="Calibri" pitchFamily="34" charset="0"/>
              </a:rPr>
              <a:t> </a:t>
            </a:r>
            <a:r>
              <a:rPr lang="en-US" sz="1000" dirty="0" err="1">
                <a:latin typeface="Calibri" pitchFamily="34" charset="0"/>
              </a:rPr>
              <a:t>Dianoux</a:t>
            </a:r>
            <a:r>
              <a:rPr lang="en-US" sz="1000" dirty="0">
                <a:latin typeface="Calibri" pitchFamily="34" charset="0"/>
              </a:rPr>
              <a:t>, J. Chem. Phys. 91, 2555, (1989)</a:t>
            </a:r>
            <a:endParaRPr lang="pl-PL" sz="1000" dirty="0">
              <a:latin typeface="Calibri" pitchFamily="34" charset="0"/>
            </a:endParaRPr>
          </a:p>
          <a:p>
            <a:r>
              <a:rPr lang="pl-PL" sz="1000" dirty="0">
                <a:latin typeface="Calibri" pitchFamily="34" charset="0"/>
              </a:rPr>
              <a:t>T. Goworek, R. Zaleski, J. </a:t>
            </a:r>
            <a:r>
              <a:rPr lang="pl-PL" sz="1000" dirty="0" err="1">
                <a:latin typeface="Calibri" pitchFamily="34" charset="0"/>
              </a:rPr>
              <a:t>Wawryszczuk</a:t>
            </a:r>
            <a:r>
              <a:rPr lang="pl-PL" sz="1000" dirty="0">
                <a:latin typeface="Calibri" pitchFamily="34" charset="0"/>
              </a:rPr>
              <a:t>, Chem. </a:t>
            </a:r>
            <a:r>
              <a:rPr lang="pl-PL" sz="1000" dirty="0" err="1">
                <a:latin typeface="Calibri" pitchFamily="34" charset="0"/>
              </a:rPr>
              <a:t>Phys</a:t>
            </a:r>
            <a:r>
              <a:rPr lang="pl-PL" sz="1000" dirty="0">
                <a:latin typeface="Calibri" pitchFamily="34" charset="0"/>
              </a:rPr>
              <a:t>. </a:t>
            </a:r>
            <a:r>
              <a:rPr lang="pl-PL" sz="1000" dirty="0" err="1">
                <a:latin typeface="Calibri" pitchFamily="34" charset="0"/>
              </a:rPr>
              <a:t>Letters</a:t>
            </a:r>
            <a:r>
              <a:rPr lang="pl-PL" sz="1000" dirty="0">
                <a:latin typeface="Calibri" pitchFamily="34" charset="0"/>
              </a:rPr>
              <a:t>  394, 90 (2004)</a:t>
            </a:r>
          </a:p>
        </p:txBody>
      </p:sp>
      <p:grpSp>
        <p:nvGrpSpPr>
          <p:cNvPr id="30" name="Grupa 29"/>
          <p:cNvGrpSpPr/>
          <p:nvPr/>
        </p:nvGrpSpPr>
        <p:grpSpPr>
          <a:xfrm>
            <a:off x="4117332" y="1594014"/>
            <a:ext cx="5001031" cy="4359468"/>
            <a:chOff x="226130" y="964600"/>
            <a:chExt cx="5209965" cy="4541599"/>
          </a:xfrm>
        </p:grpSpPr>
        <p:pic>
          <p:nvPicPr>
            <p:cNvPr id="3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130" y="964600"/>
              <a:ext cx="5209965" cy="4473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pole tekstowe 31"/>
            <p:cNvSpPr txBox="1"/>
            <p:nvPr/>
          </p:nvSpPr>
          <p:spPr>
            <a:xfrm rot="16200000">
              <a:off x="-392502" y="3046741"/>
              <a:ext cx="1524585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TEMPERATURE, K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pole tekstowe 32"/>
            <p:cNvSpPr txBox="1"/>
            <p:nvPr/>
          </p:nvSpPr>
          <p:spPr>
            <a:xfrm>
              <a:off x="1893021" y="5229200"/>
              <a:ext cx="23762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CHAIN LENGTH (n)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pole tekstowe 33"/>
            <p:cNvSpPr txBox="1"/>
            <p:nvPr/>
          </p:nvSpPr>
          <p:spPr>
            <a:xfrm>
              <a:off x="1232372" y="1980864"/>
              <a:ext cx="1003808" cy="276999"/>
            </a:xfrm>
            <a:prstGeom prst="rect">
              <a:avLst/>
            </a:prstGeom>
            <a:solidFill>
              <a:srgbClr val="FFFFB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 smtClean="0">
                  <a:latin typeface="Arial" pitchFamily="34" charset="0"/>
                  <a:cs typeface="Arial" pitchFamily="34" charset="0"/>
                </a:rPr>
                <a:t>liquid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pole tekstowe 34"/>
            <p:cNvSpPr txBox="1"/>
            <p:nvPr/>
          </p:nvSpPr>
          <p:spPr>
            <a:xfrm>
              <a:off x="3625431" y="2824918"/>
              <a:ext cx="1350295" cy="480953"/>
            </a:xfrm>
            <a:prstGeom prst="rect">
              <a:avLst/>
            </a:prstGeom>
            <a:solidFill>
              <a:srgbClr val="FFBD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>
                  <a:latin typeface="Arial" pitchFamily="34" charset="0"/>
                  <a:cs typeface="Arial" pitchFamily="34" charset="0"/>
                </a:rPr>
                <a:t>r</a:t>
              </a:r>
              <a:r>
                <a:rPr lang="pl-PL" sz="1200" dirty="0" err="1" smtClean="0">
                  <a:latin typeface="Arial" pitchFamily="34" charset="0"/>
                  <a:cs typeface="Arial" pitchFamily="34" charset="0"/>
                </a:rPr>
                <a:t>otational</a:t>
              </a:r>
              <a:endParaRPr lang="pl-PL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200" dirty="0" err="1" smtClean="0">
                  <a:latin typeface="Arial" pitchFamily="34" charset="0"/>
                  <a:cs typeface="Arial" pitchFamily="34" charset="0"/>
                </a:rPr>
                <a:t>phases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pole tekstowe 35"/>
            <p:cNvSpPr txBox="1"/>
            <p:nvPr/>
          </p:nvSpPr>
          <p:spPr>
            <a:xfrm>
              <a:off x="2266797" y="3807489"/>
              <a:ext cx="1584176" cy="276999"/>
            </a:xfrm>
            <a:prstGeom prst="rect">
              <a:avLst/>
            </a:prstGeom>
            <a:solidFill>
              <a:srgbClr val="FFBDDE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1200" dirty="0" err="1" smtClean="0">
                  <a:latin typeface="Arial" pitchFamily="34" charset="0"/>
                  <a:cs typeface="Arial" pitchFamily="34" charset="0"/>
                </a:rPr>
                <a:t>rigid</a:t>
              </a:r>
              <a:r>
                <a:rPr lang="pl-PL" sz="1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pl-PL" sz="1200" dirty="0" err="1" smtClean="0">
                  <a:latin typeface="Arial" pitchFamily="34" charset="0"/>
                  <a:cs typeface="Arial" pitchFamily="34" charset="0"/>
                </a:rPr>
                <a:t>phase</a:t>
              </a:r>
              <a:endParaRPr lang="pl-PL" sz="1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7" name="Prostokąt 2"/>
          <p:cNvSpPr>
            <a:spLocks noChangeArrowheads="1"/>
          </p:cNvSpPr>
          <p:nvPr/>
        </p:nvSpPr>
        <p:spPr bwMode="auto">
          <a:xfrm>
            <a:off x="556320" y="4590268"/>
            <a:ext cx="3831857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b="1" dirty="0"/>
              <a:t>Alkanes phase diagram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pl-PL" dirty="0" smtClean="0"/>
              <a:t>(t</a:t>
            </a:r>
            <a:r>
              <a:rPr lang="en-US" dirty="0" err="1" smtClean="0"/>
              <a:t>emperature</a:t>
            </a:r>
            <a:r>
              <a:rPr lang="pl-PL" dirty="0" smtClean="0"/>
              <a:t>, </a:t>
            </a:r>
            <a:r>
              <a:rPr lang="pl-PL" dirty="0" err="1" smtClean="0"/>
              <a:t>carbon</a:t>
            </a:r>
            <a:r>
              <a:rPr lang="pl-PL" dirty="0" smtClean="0"/>
              <a:t> </a:t>
            </a:r>
            <a:r>
              <a:rPr lang="pl-PL" dirty="0" err="1" smtClean="0"/>
              <a:t>chain</a:t>
            </a:r>
            <a:r>
              <a:rPr lang="pl-PL" dirty="0" smtClean="0"/>
              <a:t> </a:t>
            </a:r>
            <a:r>
              <a:rPr lang="pl-PL" dirty="0" err="1" smtClean="0"/>
              <a:t>length</a:t>
            </a:r>
            <a:r>
              <a:rPr lang="pl-PL" dirty="0" smtClean="0"/>
              <a:t>)</a:t>
            </a:r>
          </a:p>
          <a:p>
            <a:endParaRPr lang="pl-PL" dirty="0">
              <a:latin typeface="Calibri" pitchFamily="34" charset="0"/>
            </a:endParaRPr>
          </a:p>
          <a:p>
            <a:r>
              <a:rPr lang="en-US" dirty="0"/>
              <a:t>NOTE:</a:t>
            </a:r>
            <a:br>
              <a:rPr lang="en-US" dirty="0"/>
            </a:br>
            <a:r>
              <a:rPr lang="pl-PL" dirty="0" err="1"/>
              <a:t>O</a:t>
            </a:r>
            <a:r>
              <a:rPr lang="pl-PL" dirty="0" err="1" smtClean="0"/>
              <a:t>dd-numbered</a:t>
            </a:r>
            <a:r>
              <a:rPr lang="pl-PL" dirty="0" smtClean="0"/>
              <a:t> a</a:t>
            </a:r>
            <a:r>
              <a:rPr lang="en-US" dirty="0" err="1" smtClean="0"/>
              <a:t>lkanes</a:t>
            </a:r>
            <a:r>
              <a:rPr lang="en-US" dirty="0" smtClean="0"/>
              <a:t> </a:t>
            </a:r>
            <a:r>
              <a:rPr lang="en-US" dirty="0"/>
              <a:t>with </a:t>
            </a:r>
            <a:r>
              <a:rPr lang="en-US" dirty="0" smtClean="0"/>
              <a:t>n</a:t>
            </a:r>
            <a:r>
              <a:rPr lang="en-US" dirty="0" smtClean="0">
                <a:latin typeface="Times New Roman"/>
                <a:cs typeface="Times New Roman"/>
              </a:rPr>
              <a:t>≤</a:t>
            </a:r>
            <a:r>
              <a:rPr lang="en-US" dirty="0" smtClean="0"/>
              <a:t>9 </a:t>
            </a:r>
            <a:r>
              <a:rPr lang="en-US" dirty="0"/>
              <a:t>and </a:t>
            </a:r>
            <a:r>
              <a:rPr lang="en-US" dirty="0" smtClean="0"/>
              <a:t>even</a:t>
            </a:r>
            <a:r>
              <a:rPr lang="pl-PL" dirty="0" smtClean="0"/>
              <a:t>-</a:t>
            </a:r>
            <a:r>
              <a:rPr lang="pl-PL" dirty="0" err="1" smtClean="0"/>
              <a:t>numbered</a:t>
            </a:r>
            <a:r>
              <a:rPr lang="pl-PL" dirty="0" smtClean="0"/>
              <a:t> with</a:t>
            </a:r>
            <a:r>
              <a:rPr lang="en-US" dirty="0" smtClean="0"/>
              <a:t> n</a:t>
            </a:r>
            <a:r>
              <a:rPr lang="en-US" dirty="0" smtClean="0">
                <a:latin typeface="Times New Roman"/>
                <a:cs typeface="Times New Roman"/>
              </a:rPr>
              <a:t>≤</a:t>
            </a:r>
            <a:r>
              <a:rPr lang="en-US" dirty="0" smtClean="0"/>
              <a:t>22 </a:t>
            </a:r>
            <a:r>
              <a:rPr lang="en-US" dirty="0"/>
              <a:t>do not show the existence of a </a:t>
            </a:r>
            <a:r>
              <a:rPr lang="en-US" dirty="0" err="1" smtClean="0"/>
              <a:t>rota</a:t>
            </a:r>
            <a:r>
              <a:rPr lang="pl-PL" dirty="0" smtClean="0"/>
              <a:t>tor </a:t>
            </a:r>
            <a:r>
              <a:rPr lang="pl-PL" dirty="0" err="1" smtClean="0"/>
              <a:t>phases</a:t>
            </a:r>
            <a:r>
              <a:rPr lang="en-US" dirty="0" smtClean="0"/>
              <a:t>.</a:t>
            </a:r>
            <a:endParaRPr lang="pl-PL" dirty="0">
              <a:latin typeface="Calibri" pitchFamily="34" charset="0"/>
            </a:endParaRPr>
          </a:p>
        </p:txBody>
      </p:sp>
      <p:cxnSp>
        <p:nvCxnSpPr>
          <p:cNvPr id="17" name="Łącznik prostoliniowy 16"/>
          <p:cNvCxnSpPr/>
          <p:nvPr/>
        </p:nvCxnSpPr>
        <p:spPr>
          <a:xfrm>
            <a:off x="7380312" y="1914258"/>
            <a:ext cx="0" cy="2810886"/>
          </a:xfrm>
          <a:prstGeom prst="line">
            <a:avLst/>
          </a:prstGeom>
          <a:ln w="57150">
            <a:prstDash val="dash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pole tekstowe 39"/>
          <p:cNvSpPr txBox="1"/>
          <p:nvPr/>
        </p:nvSpPr>
        <p:spPr>
          <a:xfrm>
            <a:off x="6755135" y="4673144"/>
            <a:ext cx="1800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sz="3600" b="1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C</a:t>
            </a:r>
            <a:r>
              <a:rPr lang="pl-PL" sz="3600" b="1" baseline="-25000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20</a:t>
            </a:r>
            <a:r>
              <a:rPr lang="pl-PL" sz="3600" b="1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H</a:t>
            </a:r>
            <a:r>
              <a:rPr lang="pl-PL" sz="3600" b="1" baseline="-25000" dirty="0" smtClean="0">
                <a:ln w="90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alibri" pitchFamily="34" charset="0"/>
                <a:cs typeface="Calibri" pitchFamily="34" charset="0"/>
              </a:rPr>
              <a:t>42</a:t>
            </a:r>
            <a:endParaRPr lang="pl-PL" sz="3600" b="1" dirty="0">
              <a:ln w="90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asek ukośny 13"/>
          <p:cNvSpPr/>
          <p:nvPr/>
        </p:nvSpPr>
        <p:spPr>
          <a:xfrm>
            <a:off x="251520" y="969947"/>
            <a:ext cx="2993823" cy="2846668"/>
          </a:xfrm>
          <a:prstGeom prst="diagStripe">
            <a:avLst>
              <a:gd name="adj" fmla="val 24095"/>
            </a:avLst>
          </a:prstGeom>
          <a:gradFill flip="none" rotWithShape="1">
            <a:gsLst>
              <a:gs pos="0">
                <a:srgbClr val="FFBDDE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043530" y="36650"/>
            <a:ext cx="78962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n-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alkanes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general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information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5507471" y="4244089"/>
            <a:ext cx="3072435" cy="230432"/>
          </a:xfrm>
          <a:prstGeom prst="rect">
            <a:avLst/>
          </a:prstGeom>
          <a:gradFill flip="none" rotWithShape="1">
            <a:gsLst>
              <a:gs pos="70000">
                <a:srgbClr val="FF0000">
                  <a:alpha val="7700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2535159" y="4237545"/>
            <a:ext cx="2887739" cy="364202"/>
          </a:xfrm>
          <a:prstGeom prst="rect">
            <a:avLst/>
          </a:prstGeom>
          <a:gradFill flip="none" rotWithShape="1">
            <a:gsLst>
              <a:gs pos="29000">
                <a:srgbClr val="0033CC">
                  <a:alpha val="5800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17" name="Line 844"/>
          <p:cNvSpPr>
            <a:spLocks noChangeShapeType="1"/>
          </p:cNvSpPr>
          <p:nvPr/>
        </p:nvSpPr>
        <p:spPr bwMode="auto">
          <a:xfrm>
            <a:off x="5517549" y="4474747"/>
            <a:ext cx="30226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1" name="Line 1037"/>
          <p:cNvSpPr>
            <a:spLocks noChangeShapeType="1"/>
          </p:cNvSpPr>
          <p:nvPr/>
        </p:nvSpPr>
        <p:spPr bwMode="auto">
          <a:xfrm>
            <a:off x="2558449" y="4233447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3" name="Line 1038"/>
          <p:cNvSpPr>
            <a:spLocks noChangeShapeType="1"/>
          </p:cNvSpPr>
          <p:nvPr/>
        </p:nvSpPr>
        <p:spPr bwMode="auto">
          <a:xfrm>
            <a:off x="2545749" y="4601747"/>
            <a:ext cx="26289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24" name="Text Box 1039"/>
          <p:cNvSpPr txBox="1">
            <a:spLocks noChangeArrowheads="1"/>
          </p:cNvSpPr>
          <p:nvPr/>
        </p:nvSpPr>
        <p:spPr bwMode="auto">
          <a:xfrm>
            <a:off x="2507703" y="1357706"/>
            <a:ext cx="636542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+mn-lt"/>
              </a:rPr>
              <a:t>The number of carbon atoms in the chain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          odd </a:t>
            </a:r>
            <a:r>
              <a:rPr lang="pl-PL" sz="2000" dirty="0" smtClean="0">
                <a:latin typeface="+mn-lt"/>
              </a:rPr>
              <a:t>                                                                          </a:t>
            </a:r>
            <a:r>
              <a:rPr lang="en-US" sz="2000" dirty="0" smtClean="0">
                <a:latin typeface="+mn-lt"/>
              </a:rPr>
              <a:t>even</a:t>
            </a:r>
            <a:endParaRPr lang="pl-PL" sz="2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5" name="Text Box 1042"/>
          <p:cNvSpPr txBox="1">
            <a:spLocks noChangeArrowheads="1"/>
          </p:cNvSpPr>
          <p:nvPr/>
        </p:nvSpPr>
        <p:spPr bwMode="auto">
          <a:xfrm>
            <a:off x="4425349" y="3418445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>
                <a:latin typeface="+mn-lt"/>
              </a:rPr>
              <a:t>distance of layers </a:t>
            </a:r>
            <a:r>
              <a:rPr lang="en-US" dirty="0" err="1" smtClean="0">
                <a:latin typeface="+mn-lt"/>
              </a:rPr>
              <a:t>molecul</a:t>
            </a:r>
            <a:r>
              <a:rPr lang="pl-PL" dirty="0" smtClean="0">
                <a:latin typeface="+mn-lt"/>
              </a:rPr>
              <a:t>ar</a:t>
            </a:r>
            <a:endParaRPr lang="pl-PL" dirty="0">
              <a:latin typeface="+mn-lt"/>
            </a:endParaRPr>
          </a:p>
        </p:txBody>
      </p:sp>
      <p:graphicFrame>
        <p:nvGraphicFramePr>
          <p:cNvPr id="26" name="Object 10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1763584"/>
              </p:ext>
            </p:extLst>
          </p:nvPr>
        </p:nvGraphicFramePr>
        <p:xfrm>
          <a:off x="5555649" y="4246147"/>
          <a:ext cx="1238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" name="Równanie" r:id="rId4" imgW="825500" imgH="203200" progId="Equation.3">
                  <p:embed/>
                </p:oleObj>
              </mc:Choice>
              <mc:Fallback>
                <p:oleObj name="Równanie" r:id="rId4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5649" y="4246147"/>
                        <a:ext cx="12382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0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8500592"/>
              </p:ext>
            </p:extLst>
          </p:nvPr>
        </p:nvGraphicFramePr>
        <p:xfrm>
          <a:off x="4209449" y="4322347"/>
          <a:ext cx="123825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3" name="Równanie" r:id="rId6" imgW="825500" imgH="203200" progId="Equation.3">
                  <p:embed/>
                </p:oleObj>
              </mc:Choice>
              <mc:Fallback>
                <p:oleObj name="Równanie" r:id="rId6" imgW="8255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9449" y="4322347"/>
                        <a:ext cx="123825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077529" y="2929046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435573" y="2927923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768109" y="2921573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7103588" y="2940623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7452894" y="2927923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782968" y="2954582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076450" y="2954581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387389" y="2981017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690913" y="2961967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991698" y="2981017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pole tekstowe 37"/>
          <p:cNvSpPr txBox="1"/>
          <p:nvPr/>
        </p:nvSpPr>
        <p:spPr>
          <a:xfrm>
            <a:off x="320260" y="1319021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Rigid</a:t>
            </a:r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" name="Picture 41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05" y="1931868"/>
            <a:ext cx="1730477" cy="15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 Box 1039"/>
          <p:cNvSpPr txBox="1">
            <a:spLocks noChangeArrowheads="1"/>
          </p:cNvSpPr>
          <p:nvPr/>
        </p:nvSpPr>
        <p:spPr bwMode="auto">
          <a:xfrm>
            <a:off x="467726" y="3600591"/>
            <a:ext cx="14202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l-PL" sz="1600" dirty="0" err="1" smtClean="0">
                <a:latin typeface="+mn-lt"/>
              </a:rPr>
              <a:t>orthorombic</a:t>
            </a:r>
            <a:r>
              <a:rPr lang="pl-PL" sz="1600" dirty="0" smtClean="0">
                <a:latin typeface="+mn-lt"/>
              </a:rPr>
              <a:t>,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 dirty="0" err="1">
                <a:latin typeface="+mn-lt"/>
              </a:rPr>
              <a:t>m</a:t>
            </a:r>
            <a:r>
              <a:rPr lang="pl-PL" sz="1600" dirty="0" err="1" smtClean="0">
                <a:latin typeface="+mn-lt"/>
              </a:rPr>
              <a:t>onoclinic</a:t>
            </a:r>
            <a:r>
              <a:rPr lang="pl-PL" sz="1600" dirty="0" smtClean="0">
                <a:latin typeface="+mn-lt"/>
              </a:rPr>
              <a:t>,</a:t>
            </a:r>
          </a:p>
          <a:p>
            <a:pPr algn="ctr" eaLnBrk="1" hangingPunct="1">
              <a:spcBef>
                <a:spcPct val="50000"/>
              </a:spcBef>
            </a:pPr>
            <a:r>
              <a:rPr lang="pl-PL" sz="1600" dirty="0" err="1" smtClean="0">
                <a:latin typeface="+mn-lt"/>
              </a:rPr>
              <a:t>triclinic</a:t>
            </a:r>
            <a:endParaRPr lang="pl-PL" sz="1600" dirty="0">
              <a:latin typeface="+mn-lt"/>
            </a:endParaRPr>
          </a:p>
        </p:txBody>
      </p:sp>
      <p:sp>
        <p:nvSpPr>
          <p:cNvPr id="43" name="Strzałka w górę 42"/>
          <p:cNvSpPr/>
          <p:nvPr/>
        </p:nvSpPr>
        <p:spPr>
          <a:xfrm>
            <a:off x="1105835" y="3245637"/>
            <a:ext cx="144016" cy="417006"/>
          </a:xfrm>
          <a:prstGeom prst="up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9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5804080" y="5363265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162124" y="5362142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494660" y="5355792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6830139" y="5374842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8" descr="http://upload.wikimedia.org/wikipedia/commons/3/3e/Octadecane-3D-balls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2290">
            <a:off x="7179445" y="5362142"/>
            <a:ext cx="2330504" cy="380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844594" y="5423347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138076" y="5423346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449015" y="5449782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2752539" y="5430732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7" descr="http://upload.wikimedia.org/wikipedia/commons/b/b7/Heptadecane-3D-balls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3053324" y="5449782"/>
            <a:ext cx="2218309" cy="4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/>
          <p:cNvSpPr/>
          <p:nvPr/>
        </p:nvSpPr>
        <p:spPr>
          <a:xfrm>
            <a:off x="7327376" y="4233447"/>
            <a:ext cx="941464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2" name="Prostokąt 51"/>
          <p:cNvSpPr/>
          <p:nvPr/>
        </p:nvSpPr>
        <p:spPr>
          <a:xfrm>
            <a:off x="5408494" y="711375"/>
            <a:ext cx="368325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Lamellar</a:t>
            </a:r>
            <a:r>
              <a:rPr lang="pl-PL" sz="36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36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structure</a:t>
            </a:r>
            <a:endParaRPr lang="pl-PL" sz="36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19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asek ukośny 141"/>
          <p:cNvSpPr/>
          <p:nvPr/>
        </p:nvSpPr>
        <p:spPr>
          <a:xfrm>
            <a:off x="1505091" y="4583305"/>
            <a:ext cx="2993823" cy="2551393"/>
          </a:xfrm>
          <a:prstGeom prst="diagStripe">
            <a:avLst>
              <a:gd name="adj" fmla="val 24095"/>
            </a:avLst>
          </a:prstGeom>
          <a:gradFill flip="none"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43" name="pole tekstowe 142"/>
          <p:cNvSpPr txBox="1"/>
          <p:nvPr/>
        </p:nvSpPr>
        <p:spPr>
          <a:xfrm>
            <a:off x="1863549" y="4734694"/>
            <a:ext cx="11464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liquid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4" name="Picture 4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553" y="5330061"/>
            <a:ext cx="1730477" cy="1522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5" name="Strzałka w górę 144"/>
          <p:cNvSpPr/>
          <p:nvPr/>
        </p:nvSpPr>
        <p:spPr>
          <a:xfrm flipV="1">
            <a:off x="2384158" y="5193008"/>
            <a:ext cx="144016" cy="472276"/>
          </a:xfrm>
          <a:prstGeom prst="up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183791" y="36650"/>
            <a:ext cx="761573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-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alkanes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general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information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asek ukośny 13"/>
          <p:cNvSpPr/>
          <p:nvPr/>
        </p:nvSpPr>
        <p:spPr>
          <a:xfrm>
            <a:off x="322295" y="1147430"/>
            <a:ext cx="2993823" cy="2846668"/>
          </a:xfrm>
          <a:prstGeom prst="diagStripe">
            <a:avLst>
              <a:gd name="adj" fmla="val 24095"/>
            </a:avLst>
          </a:prstGeom>
          <a:gradFill flip="none" rotWithShape="1">
            <a:gsLst>
              <a:gs pos="0">
                <a:srgbClr val="00CC66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sp>
        <p:nvSpPr>
          <p:cNvPr id="15" name="Wycinek koła 14"/>
          <p:cNvSpPr/>
          <p:nvPr/>
        </p:nvSpPr>
        <p:spPr>
          <a:xfrm rot="12781723">
            <a:off x="3805457" y="2537752"/>
            <a:ext cx="368300" cy="354013"/>
          </a:xfrm>
          <a:prstGeom prst="pie">
            <a:avLst>
              <a:gd name="adj1" fmla="val 554482"/>
              <a:gd name="adj2" fmla="val 65469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6" name="Wycinek koła 15"/>
          <p:cNvSpPr/>
          <p:nvPr/>
        </p:nvSpPr>
        <p:spPr>
          <a:xfrm rot="8351195">
            <a:off x="5929532" y="2825090"/>
            <a:ext cx="368300" cy="354012"/>
          </a:xfrm>
          <a:prstGeom prst="pie">
            <a:avLst>
              <a:gd name="adj1" fmla="val 21348015"/>
              <a:gd name="adj2" fmla="val 5669272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17" name="Wycinek koła 16"/>
          <p:cNvSpPr/>
          <p:nvPr/>
        </p:nvSpPr>
        <p:spPr>
          <a:xfrm rot="6838012">
            <a:off x="5784276" y="3424371"/>
            <a:ext cx="368300" cy="354012"/>
          </a:xfrm>
          <a:prstGeom prst="pie">
            <a:avLst>
              <a:gd name="adj1" fmla="val 343133"/>
              <a:gd name="adj2" fmla="val 65469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1" name="Wycinek koła 20"/>
          <p:cNvSpPr/>
          <p:nvPr/>
        </p:nvSpPr>
        <p:spPr>
          <a:xfrm rot="18362911">
            <a:off x="5658070" y="3649002"/>
            <a:ext cx="369887" cy="354013"/>
          </a:xfrm>
          <a:prstGeom prst="pie">
            <a:avLst>
              <a:gd name="adj1" fmla="val 21418886"/>
              <a:gd name="adj2" fmla="val 65469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3" name="Wycinek koła 22"/>
          <p:cNvSpPr/>
          <p:nvPr/>
        </p:nvSpPr>
        <p:spPr>
          <a:xfrm rot="17765279">
            <a:off x="4661120" y="4134777"/>
            <a:ext cx="368300" cy="355600"/>
          </a:xfrm>
          <a:prstGeom prst="pie">
            <a:avLst>
              <a:gd name="adj1" fmla="val 1562006"/>
              <a:gd name="adj2" fmla="val 6546995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schemeClr val="tx1"/>
              </a:solidFill>
            </a:endParaRPr>
          </a:p>
        </p:txBody>
      </p:sp>
      <p:sp>
        <p:nvSpPr>
          <p:cNvPr id="24" name="Dowolny kształt 23"/>
          <p:cNvSpPr/>
          <p:nvPr/>
        </p:nvSpPr>
        <p:spPr>
          <a:xfrm>
            <a:off x="5829520" y="3471202"/>
            <a:ext cx="150812" cy="527050"/>
          </a:xfrm>
          <a:custGeom>
            <a:avLst/>
            <a:gdLst>
              <a:gd name="connsiteX0" fmla="*/ 5610 w 151465"/>
              <a:gd name="connsiteY0" fmla="*/ 0 h 527323"/>
              <a:gd name="connsiteX1" fmla="*/ 151465 w 151465"/>
              <a:gd name="connsiteY1" fmla="*/ 140246 h 527323"/>
              <a:gd name="connsiteX2" fmla="*/ 0 w 151465"/>
              <a:gd name="connsiteY2" fmla="*/ 347809 h 527323"/>
              <a:gd name="connsiteX3" fmla="*/ 140245 w 151465"/>
              <a:gd name="connsiteY3" fmla="*/ 527323 h 527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465" h="527323">
                <a:moveTo>
                  <a:pt x="5610" y="0"/>
                </a:moveTo>
                <a:lnTo>
                  <a:pt x="151465" y="140246"/>
                </a:lnTo>
                <a:lnTo>
                  <a:pt x="0" y="347809"/>
                </a:lnTo>
                <a:lnTo>
                  <a:pt x="140245" y="527323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5" name="Dowolny kształt 24"/>
          <p:cNvSpPr/>
          <p:nvPr/>
        </p:nvSpPr>
        <p:spPr>
          <a:xfrm>
            <a:off x="5823170" y="2853665"/>
            <a:ext cx="296862" cy="280987"/>
          </a:xfrm>
          <a:custGeom>
            <a:avLst/>
            <a:gdLst>
              <a:gd name="connsiteX0" fmla="*/ 0 w 297320"/>
              <a:gd name="connsiteY0" fmla="*/ 140245 h 280490"/>
              <a:gd name="connsiteX1" fmla="*/ 157075 w 297320"/>
              <a:gd name="connsiteY1" fmla="*/ 280490 h 280490"/>
              <a:gd name="connsiteX2" fmla="*/ 297320 w 297320"/>
              <a:gd name="connsiteY2" fmla="*/ 151465 h 280490"/>
              <a:gd name="connsiteX3" fmla="*/ 168295 w 297320"/>
              <a:gd name="connsiteY3" fmla="*/ 0 h 28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320" h="280490">
                <a:moveTo>
                  <a:pt x="0" y="140245"/>
                </a:moveTo>
                <a:lnTo>
                  <a:pt x="157075" y="280490"/>
                </a:lnTo>
                <a:lnTo>
                  <a:pt x="297320" y="151465"/>
                </a:lnTo>
                <a:lnTo>
                  <a:pt x="168295" y="0"/>
                </a:ln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6307357" y="2425040"/>
            <a:ext cx="2178050" cy="203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 dirty="0" err="1">
                <a:latin typeface="Calibri" pitchFamily="34" charset="0"/>
              </a:rPr>
              <a:t>all</a:t>
            </a:r>
            <a:r>
              <a:rPr lang="pl-PL" dirty="0">
                <a:latin typeface="Calibri" pitchFamily="34" charset="0"/>
              </a:rPr>
              <a:t>-trans</a:t>
            </a:r>
          </a:p>
          <a:p>
            <a:pPr eaLnBrk="1" hangingPunct="1"/>
            <a:endParaRPr lang="pl-PL" dirty="0">
              <a:latin typeface="Calibri" pitchFamily="34" charset="0"/>
            </a:endParaRPr>
          </a:p>
          <a:p>
            <a:pPr eaLnBrk="1" hangingPunct="1"/>
            <a:r>
              <a:rPr lang="pl-PL" dirty="0">
                <a:latin typeface="Calibri" pitchFamily="34" charset="0"/>
              </a:rPr>
              <a:t>end-</a:t>
            </a:r>
            <a:r>
              <a:rPr lang="pl-PL" dirty="0" err="1">
                <a:latin typeface="Calibri" pitchFamily="34" charset="0"/>
              </a:rPr>
              <a:t>gauche</a:t>
            </a:r>
            <a:endParaRPr lang="pl-PL" dirty="0">
              <a:latin typeface="Calibri" pitchFamily="34" charset="0"/>
            </a:endParaRPr>
          </a:p>
          <a:p>
            <a:pPr eaLnBrk="1" hangingPunct="1"/>
            <a:endParaRPr lang="pl-PL" dirty="0">
              <a:latin typeface="Calibri" pitchFamily="34" charset="0"/>
            </a:endParaRPr>
          </a:p>
          <a:p>
            <a:pPr eaLnBrk="1" hangingPunct="1"/>
            <a:r>
              <a:rPr lang="pl-PL" dirty="0" err="1">
                <a:latin typeface="Calibri" pitchFamily="34" charset="0"/>
              </a:rPr>
              <a:t>double-gauche</a:t>
            </a:r>
            <a:endParaRPr lang="pl-PL" dirty="0">
              <a:latin typeface="Calibri" pitchFamily="34" charset="0"/>
            </a:endParaRPr>
          </a:p>
          <a:p>
            <a:pPr eaLnBrk="1" hangingPunct="1"/>
            <a:endParaRPr lang="pl-PL" dirty="0">
              <a:latin typeface="Calibri" pitchFamily="34" charset="0"/>
            </a:endParaRPr>
          </a:p>
          <a:p>
            <a:pPr eaLnBrk="1" hangingPunct="1"/>
            <a:r>
              <a:rPr lang="pl-PL" dirty="0" err="1">
                <a:latin typeface="Calibri" pitchFamily="34" charset="0"/>
              </a:rPr>
              <a:t>kink</a:t>
            </a:r>
            <a:endParaRPr lang="pl-PL" dirty="0">
              <a:latin typeface="Calibri" pitchFamily="34" charset="0"/>
            </a:endParaRPr>
          </a:p>
        </p:txBody>
      </p:sp>
      <p:grpSp>
        <p:nvGrpSpPr>
          <p:cNvPr id="27" name="Group 297"/>
          <p:cNvGrpSpPr>
            <a:grpSpLocks/>
          </p:cNvGrpSpPr>
          <p:nvPr/>
        </p:nvGrpSpPr>
        <p:grpSpPr bwMode="auto">
          <a:xfrm>
            <a:off x="3832445" y="2520290"/>
            <a:ext cx="2474912" cy="244475"/>
            <a:chOff x="594" y="3564"/>
            <a:chExt cx="1983" cy="197"/>
          </a:xfrm>
        </p:grpSpPr>
        <p:sp>
          <p:nvSpPr>
            <p:cNvPr id="28" name="Freeform 298"/>
            <p:cNvSpPr>
              <a:spLocks/>
            </p:cNvSpPr>
            <p:nvPr/>
          </p:nvSpPr>
          <p:spPr bwMode="auto">
            <a:xfrm>
              <a:off x="964" y="3612"/>
              <a:ext cx="224" cy="120"/>
            </a:xfrm>
            <a:custGeom>
              <a:avLst/>
              <a:gdLst>
                <a:gd name="T0" fmla="*/ 0 w 224"/>
                <a:gd name="T1" fmla="*/ 120 h 120"/>
                <a:gd name="T2" fmla="*/ 116 w 224"/>
                <a:gd name="T3" fmla="*/ 0 h 120"/>
                <a:gd name="T4" fmla="*/ 224 w 224"/>
                <a:gd name="T5" fmla="*/ 112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4" h="120">
                  <a:moveTo>
                    <a:pt x="0" y="120"/>
                  </a:moveTo>
                  <a:lnTo>
                    <a:pt x="116" y="0"/>
                  </a:lnTo>
                  <a:lnTo>
                    <a:pt x="224" y="112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29" name="Freeform 299"/>
            <p:cNvSpPr>
              <a:spLocks/>
            </p:cNvSpPr>
            <p:nvPr/>
          </p:nvSpPr>
          <p:spPr bwMode="auto">
            <a:xfrm>
              <a:off x="1188" y="3604"/>
              <a:ext cx="216" cy="120"/>
            </a:xfrm>
            <a:custGeom>
              <a:avLst/>
              <a:gdLst>
                <a:gd name="T0" fmla="*/ 0 w 216"/>
                <a:gd name="T1" fmla="*/ 120 h 120"/>
                <a:gd name="T2" fmla="*/ 108 w 216"/>
                <a:gd name="T3" fmla="*/ 0 h 120"/>
                <a:gd name="T4" fmla="*/ 216 w 216"/>
                <a:gd name="T5" fmla="*/ 104 h 12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" h="120">
                  <a:moveTo>
                    <a:pt x="0" y="120"/>
                  </a:moveTo>
                  <a:lnTo>
                    <a:pt x="108" y="0"/>
                  </a:lnTo>
                  <a:lnTo>
                    <a:pt x="216" y="104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0" name="Oval 300"/>
            <p:cNvSpPr>
              <a:spLocks noChangeArrowheads="1"/>
            </p:cNvSpPr>
            <p:nvPr/>
          </p:nvSpPr>
          <p:spPr bwMode="auto">
            <a:xfrm rot="-5400000">
              <a:off x="1268" y="3587"/>
              <a:ext cx="57" cy="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1" name="Oval 301"/>
            <p:cNvSpPr>
              <a:spLocks noChangeArrowheads="1"/>
            </p:cNvSpPr>
            <p:nvPr/>
          </p:nvSpPr>
          <p:spPr bwMode="auto">
            <a:xfrm rot="-5400000">
              <a:off x="1162" y="3696"/>
              <a:ext cx="56" cy="5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2" name="Freeform 302"/>
            <p:cNvSpPr>
              <a:spLocks/>
            </p:cNvSpPr>
            <p:nvPr/>
          </p:nvSpPr>
          <p:spPr bwMode="auto">
            <a:xfrm>
              <a:off x="620" y="3612"/>
              <a:ext cx="340" cy="116"/>
            </a:xfrm>
            <a:custGeom>
              <a:avLst/>
              <a:gdLst>
                <a:gd name="T0" fmla="*/ 340 w 340"/>
                <a:gd name="T1" fmla="*/ 112 h 116"/>
                <a:gd name="T2" fmla="*/ 220 w 340"/>
                <a:gd name="T3" fmla="*/ 0 h 116"/>
                <a:gd name="T4" fmla="*/ 104 w 340"/>
                <a:gd name="T5" fmla="*/ 116 h 116"/>
                <a:gd name="T6" fmla="*/ 0 w 340"/>
                <a:gd name="T7" fmla="*/ 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0" h="116">
                  <a:moveTo>
                    <a:pt x="340" y="112"/>
                  </a:moveTo>
                  <a:lnTo>
                    <a:pt x="220" y="0"/>
                  </a:lnTo>
                  <a:lnTo>
                    <a:pt x="104" y="116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33" name="Oval 303"/>
            <p:cNvSpPr>
              <a:spLocks noChangeArrowheads="1"/>
            </p:cNvSpPr>
            <p:nvPr/>
          </p:nvSpPr>
          <p:spPr bwMode="auto">
            <a:xfrm rot="-5400000">
              <a:off x="932" y="3705"/>
              <a:ext cx="57" cy="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4" name="Oval 304"/>
            <p:cNvSpPr>
              <a:spLocks noChangeArrowheads="1"/>
            </p:cNvSpPr>
            <p:nvPr/>
          </p:nvSpPr>
          <p:spPr bwMode="auto">
            <a:xfrm rot="-5400000">
              <a:off x="1047" y="3579"/>
              <a:ext cx="57" cy="5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5" name="Oval 305"/>
            <p:cNvSpPr>
              <a:spLocks noChangeArrowheads="1"/>
            </p:cNvSpPr>
            <p:nvPr/>
          </p:nvSpPr>
          <p:spPr bwMode="auto">
            <a:xfrm rot="-5400000">
              <a:off x="701" y="3695"/>
              <a:ext cx="57" cy="5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6" name="Oval 306"/>
            <p:cNvSpPr>
              <a:spLocks noChangeArrowheads="1"/>
            </p:cNvSpPr>
            <p:nvPr/>
          </p:nvSpPr>
          <p:spPr bwMode="auto">
            <a:xfrm rot="-5400000">
              <a:off x="593" y="3587"/>
              <a:ext cx="57" cy="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37" name="Oval 307"/>
            <p:cNvSpPr>
              <a:spLocks noChangeArrowheads="1"/>
            </p:cNvSpPr>
            <p:nvPr/>
          </p:nvSpPr>
          <p:spPr bwMode="auto">
            <a:xfrm rot="-5400000">
              <a:off x="811" y="3590"/>
              <a:ext cx="57" cy="56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grpSp>
          <p:nvGrpSpPr>
            <p:cNvPr id="38" name="Group 308"/>
            <p:cNvGrpSpPr>
              <a:grpSpLocks/>
            </p:cNvGrpSpPr>
            <p:nvPr/>
          </p:nvGrpSpPr>
          <p:grpSpPr bwMode="auto">
            <a:xfrm rot="-5400000">
              <a:off x="1892" y="3061"/>
              <a:ext cx="182" cy="1188"/>
              <a:chOff x="928" y="936"/>
              <a:chExt cx="444" cy="2884"/>
            </a:xfrm>
          </p:grpSpPr>
          <p:sp>
            <p:nvSpPr>
              <p:cNvPr id="39" name="Freeform 309"/>
              <p:cNvSpPr>
                <a:spLocks/>
              </p:cNvSpPr>
              <p:nvPr/>
            </p:nvSpPr>
            <p:spPr bwMode="auto">
              <a:xfrm>
                <a:off x="1008" y="996"/>
                <a:ext cx="272" cy="2752"/>
              </a:xfrm>
              <a:custGeom>
                <a:avLst/>
                <a:gdLst>
                  <a:gd name="T0" fmla="*/ 1 w 504"/>
                  <a:gd name="T1" fmla="*/ 0 h 2752"/>
                  <a:gd name="T2" fmla="*/ 1 w 504"/>
                  <a:gd name="T3" fmla="*/ 276 h 2752"/>
                  <a:gd name="T4" fmla="*/ 1 w 504"/>
                  <a:gd name="T5" fmla="*/ 546 h 2752"/>
                  <a:gd name="T6" fmla="*/ 1 w 504"/>
                  <a:gd name="T7" fmla="*/ 816 h 2752"/>
                  <a:gd name="T8" fmla="*/ 1 w 504"/>
                  <a:gd name="T9" fmla="*/ 1074 h 2752"/>
                  <a:gd name="T10" fmla="*/ 1 w 504"/>
                  <a:gd name="T11" fmla="*/ 1337 h 2752"/>
                  <a:gd name="T12" fmla="*/ 1 w 504"/>
                  <a:gd name="T13" fmla="*/ 1621 h 2752"/>
                  <a:gd name="T14" fmla="*/ 1 w 504"/>
                  <a:gd name="T15" fmla="*/ 1902 h 2752"/>
                  <a:gd name="T16" fmla="*/ 1 w 504"/>
                  <a:gd name="T17" fmla="*/ 2183 h 2752"/>
                  <a:gd name="T18" fmla="*/ 1 w 504"/>
                  <a:gd name="T19" fmla="*/ 2464 h 2752"/>
                  <a:gd name="T20" fmla="*/ 0 w 504"/>
                  <a:gd name="T21" fmla="*/ 2752 h 2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04" h="2752">
                    <a:moveTo>
                      <a:pt x="18" y="0"/>
                    </a:moveTo>
                    <a:lnTo>
                      <a:pt x="496" y="276"/>
                    </a:lnTo>
                    <a:lnTo>
                      <a:pt x="28" y="546"/>
                    </a:lnTo>
                    <a:lnTo>
                      <a:pt x="495" y="816"/>
                    </a:lnTo>
                    <a:lnTo>
                      <a:pt x="48" y="1074"/>
                    </a:lnTo>
                    <a:lnTo>
                      <a:pt x="504" y="1337"/>
                    </a:lnTo>
                    <a:lnTo>
                      <a:pt x="12" y="1621"/>
                    </a:lnTo>
                    <a:lnTo>
                      <a:pt x="498" y="1902"/>
                    </a:lnTo>
                    <a:lnTo>
                      <a:pt x="12" y="2183"/>
                    </a:lnTo>
                    <a:lnTo>
                      <a:pt x="498" y="2464"/>
                    </a:lnTo>
                    <a:lnTo>
                      <a:pt x="0" y="2752"/>
                    </a:lnTo>
                  </a:path>
                </a:pathLst>
              </a:cu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40" name="Oval 310"/>
              <p:cNvSpPr>
                <a:spLocks noChangeArrowheads="1"/>
              </p:cNvSpPr>
              <p:nvPr/>
            </p:nvSpPr>
            <p:spPr bwMode="auto">
              <a:xfrm>
                <a:off x="942" y="936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1" name="Oval 311"/>
              <p:cNvSpPr>
                <a:spLocks noChangeArrowheads="1"/>
              </p:cNvSpPr>
              <p:nvPr/>
            </p:nvSpPr>
            <p:spPr bwMode="auto">
              <a:xfrm>
                <a:off x="958" y="1474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2" name="Oval 312"/>
              <p:cNvSpPr>
                <a:spLocks noChangeArrowheads="1"/>
              </p:cNvSpPr>
              <p:nvPr/>
            </p:nvSpPr>
            <p:spPr bwMode="auto">
              <a:xfrm>
                <a:off x="968" y="1988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3" name="Oval 313"/>
              <p:cNvSpPr>
                <a:spLocks noChangeArrowheads="1"/>
              </p:cNvSpPr>
              <p:nvPr/>
            </p:nvSpPr>
            <p:spPr bwMode="auto">
              <a:xfrm>
                <a:off x="936" y="2544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4" name="Oval 314"/>
              <p:cNvSpPr>
                <a:spLocks noChangeArrowheads="1"/>
              </p:cNvSpPr>
              <p:nvPr/>
            </p:nvSpPr>
            <p:spPr bwMode="auto">
              <a:xfrm>
                <a:off x="946" y="3106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5" name="Oval 315"/>
              <p:cNvSpPr>
                <a:spLocks noChangeArrowheads="1"/>
              </p:cNvSpPr>
              <p:nvPr/>
            </p:nvSpPr>
            <p:spPr bwMode="auto">
              <a:xfrm>
                <a:off x="1224" y="1212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6" name="Oval 316"/>
              <p:cNvSpPr>
                <a:spLocks noChangeArrowheads="1"/>
              </p:cNvSpPr>
              <p:nvPr/>
            </p:nvSpPr>
            <p:spPr bwMode="auto">
              <a:xfrm>
                <a:off x="1216" y="1744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7" name="Oval 317"/>
              <p:cNvSpPr>
                <a:spLocks noChangeArrowheads="1"/>
              </p:cNvSpPr>
              <p:nvPr/>
            </p:nvSpPr>
            <p:spPr bwMode="auto">
              <a:xfrm>
                <a:off x="1220" y="2276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8" name="Oval 318"/>
              <p:cNvSpPr>
                <a:spLocks noChangeArrowheads="1"/>
              </p:cNvSpPr>
              <p:nvPr/>
            </p:nvSpPr>
            <p:spPr bwMode="auto">
              <a:xfrm>
                <a:off x="1224" y="3396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49" name="Oval 319"/>
              <p:cNvSpPr>
                <a:spLocks noChangeArrowheads="1"/>
              </p:cNvSpPr>
              <p:nvPr/>
            </p:nvSpPr>
            <p:spPr bwMode="auto">
              <a:xfrm>
                <a:off x="1234" y="2842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50" name="Oval 320"/>
              <p:cNvSpPr>
                <a:spLocks noChangeArrowheads="1"/>
              </p:cNvSpPr>
              <p:nvPr/>
            </p:nvSpPr>
            <p:spPr bwMode="auto">
              <a:xfrm>
                <a:off x="928" y="3682"/>
                <a:ext cx="138" cy="138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tx1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</p:grpSp>
      </p:grpSp>
      <p:sp>
        <p:nvSpPr>
          <p:cNvPr id="51" name="Freeform 298"/>
          <p:cNvSpPr>
            <a:spLocks/>
          </p:cNvSpPr>
          <p:nvPr/>
        </p:nvSpPr>
        <p:spPr bwMode="auto">
          <a:xfrm rot="10800000">
            <a:off x="5543770" y="2991777"/>
            <a:ext cx="279400" cy="150813"/>
          </a:xfrm>
          <a:custGeom>
            <a:avLst/>
            <a:gdLst>
              <a:gd name="T0" fmla="*/ 0 w 224"/>
              <a:gd name="T1" fmla="*/ 2147483647 h 120"/>
              <a:gd name="T2" fmla="*/ 2147483647 w 224"/>
              <a:gd name="T3" fmla="*/ 0 h 120"/>
              <a:gd name="T4" fmla="*/ 2147483647 w 224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20">
                <a:moveTo>
                  <a:pt x="0" y="120"/>
                </a:moveTo>
                <a:lnTo>
                  <a:pt x="116" y="0"/>
                </a:lnTo>
                <a:lnTo>
                  <a:pt x="224" y="112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2" name="Freeform 299"/>
          <p:cNvSpPr>
            <a:spLocks/>
          </p:cNvSpPr>
          <p:nvPr/>
        </p:nvSpPr>
        <p:spPr bwMode="auto">
          <a:xfrm rot="10800000">
            <a:off x="5273895" y="3002890"/>
            <a:ext cx="269875" cy="149225"/>
          </a:xfrm>
          <a:custGeom>
            <a:avLst/>
            <a:gdLst>
              <a:gd name="T0" fmla="*/ 0 w 216"/>
              <a:gd name="T1" fmla="*/ 2147483647 h 120"/>
              <a:gd name="T2" fmla="*/ 2147483647 w 216"/>
              <a:gd name="T3" fmla="*/ 0 h 120"/>
              <a:gd name="T4" fmla="*/ 2147483647 w 216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" h="120">
                <a:moveTo>
                  <a:pt x="0" y="120"/>
                </a:moveTo>
                <a:lnTo>
                  <a:pt x="108" y="0"/>
                </a:lnTo>
                <a:lnTo>
                  <a:pt x="216" y="104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53" name="Oval 300"/>
          <p:cNvSpPr>
            <a:spLocks noChangeArrowheads="1"/>
          </p:cNvSpPr>
          <p:nvPr/>
        </p:nvSpPr>
        <p:spPr bwMode="auto">
          <a:xfrm rot="5400000">
            <a:off x="5373113" y="3103696"/>
            <a:ext cx="71438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4" name="Oval 301"/>
          <p:cNvSpPr>
            <a:spLocks noChangeArrowheads="1"/>
          </p:cNvSpPr>
          <p:nvPr/>
        </p:nvSpPr>
        <p:spPr bwMode="auto">
          <a:xfrm rot="5400000">
            <a:off x="5506464" y="2965583"/>
            <a:ext cx="69850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5" name="Oval 303"/>
          <p:cNvSpPr>
            <a:spLocks noChangeArrowheads="1"/>
          </p:cNvSpPr>
          <p:nvPr/>
        </p:nvSpPr>
        <p:spPr bwMode="auto">
          <a:xfrm rot="5400000">
            <a:off x="5792213" y="2956059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6" name="Oval 304"/>
          <p:cNvSpPr>
            <a:spLocks noChangeArrowheads="1"/>
          </p:cNvSpPr>
          <p:nvPr/>
        </p:nvSpPr>
        <p:spPr bwMode="auto">
          <a:xfrm rot="5400000">
            <a:off x="5648545" y="3112427"/>
            <a:ext cx="71438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7" name="Oval 305"/>
          <p:cNvSpPr>
            <a:spLocks noChangeArrowheads="1"/>
          </p:cNvSpPr>
          <p:nvPr/>
        </p:nvSpPr>
        <p:spPr bwMode="auto">
          <a:xfrm rot="5400000">
            <a:off x="6081139" y="2967171"/>
            <a:ext cx="69850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8" name="Oval 306"/>
          <p:cNvSpPr>
            <a:spLocks noChangeArrowheads="1"/>
          </p:cNvSpPr>
          <p:nvPr/>
        </p:nvSpPr>
        <p:spPr bwMode="auto">
          <a:xfrm rot="5400000">
            <a:off x="5947788" y="2819534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Oval 307"/>
          <p:cNvSpPr>
            <a:spLocks noChangeArrowheads="1"/>
          </p:cNvSpPr>
          <p:nvPr/>
        </p:nvSpPr>
        <p:spPr bwMode="auto">
          <a:xfrm rot="5400000">
            <a:off x="5943820" y="3099727"/>
            <a:ext cx="69850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60" name="Group 308"/>
          <p:cNvGrpSpPr>
            <a:grpSpLocks/>
          </p:cNvGrpSpPr>
          <p:nvPr/>
        </p:nvGrpSpPr>
        <p:grpSpPr bwMode="auto">
          <a:xfrm rot="5400000">
            <a:off x="4438077" y="2346458"/>
            <a:ext cx="227012" cy="1482725"/>
            <a:chOff x="928" y="936"/>
            <a:chExt cx="444" cy="2884"/>
          </a:xfrm>
        </p:grpSpPr>
        <p:sp>
          <p:nvSpPr>
            <p:cNvPr id="61" name="Freeform 309"/>
            <p:cNvSpPr>
              <a:spLocks/>
            </p:cNvSpPr>
            <p:nvPr/>
          </p:nvSpPr>
          <p:spPr bwMode="auto">
            <a:xfrm>
              <a:off x="1008" y="996"/>
              <a:ext cx="272" cy="2752"/>
            </a:xfrm>
            <a:custGeom>
              <a:avLst/>
              <a:gdLst>
                <a:gd name="T0" fmla="*/ 1 w 504"/>
                <a:gd name="T1" fmla="*/ 0 h 2752"/>
                <a:gd name="T2" fmla="*/ 1 w 504"/>
                <a:gd name="T3" fmla="*/ 276 h 2752"/>
                <a:gd name="T4" fmla="*/ 1 w 504"/>
                <a:gd name="T5" fmla="*/ 546 h 2752"/>
                <a:gd name="T6" fmla="*/ 1 w 504"/>
                <a:gd name="T7" fmla="*/ 816 h 2752"/>
                <a:gd name="T8" fmla="*/ 1 w 504"/>
                <a:gd name="T9" fmla="*/ 1074 h 2752"/>
                <a:gd name="T10" fmla="*/ 1 w 504"/>
                <a:gd name="T11" fmla="*/ 1337 h 2752"/>
                <a:gd name="T12" fmla="*/ 1 w 504"/>
                <a:gd name="T13" fmla="*/ 1621 h 2752"/>
                <a:gd name="T14" fmla="*/ 1 w 504"/>
                <a:gd name="T15" fmla="*/ 1902 h 2752"/>
                <a:gd name="T16" fmla="*/ 1 w 504"/>
                <a:gd name="T17" fmla="*/ 2183 h 2752"/>
                <a:gd name="T18" fmla="*/ 1 w 504"/>
                <a:gd name="T19" fmla="*/ 2464 h 2752"/>
                <a:gd name="T20" fmla="*/ 0 w 504"/>
                <a:gd name="T21" fmla="*/ 2752 h 2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2752">
                  <a:moveTo>
                    <a:pt x="18" y="0"/>
                  </a:moveTo>
                  <a:lnTo>
                    <a:pt x="496" y="276"/>
                  </a:lnTo>
                  <a:lnTo>
                    <a:pt x="28" y="546"/>
                  </a:lnTo>
                  <a:lnTo>
                    <a:pt x="495" y="816"/>
                  </a:lnTo>
                  <a:lnTo>
                    <a:pt x="48" y="1074"/>
                  </a:lnTo>
                  <a:lnTo>
                    <a:pt x="504" y="1337"/>
                  </a:lnTo>
                  <a:lnTo>
                    <a:pt x="12" y="1621"/>
                  </a:lnTo>
                  <a:lnTo>
                    <a:pt x="498" y="1902"/>
                  </a:lnTo>
                  <a:lnTo>
                    <a:pt x="12" y="2183"/>
                  </a:lnTo>
                  <a:lnTo>
                    <a:pt x="498" y="2464"/>
                  </a:lnTo>
                  <a:lnTo>
                    <a:pt x="0" y="2752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62" name="Oval 310"/>
            <p:cNvSpPr>
              <a:spLocks noChangeArrowheads="1"/>
            </p:cNvSpPr>
            <p:nvPr/>
          </p:nvSpPr>
          <p:spPr bwMode="auto">
            <a:xfrm>
              <a:off x="942" y="93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3" name="Oval 311"/>
            <p:cNvSpPr>
              <a:spLocks noChangeArrowheads="1"/>
            </p:cNvSpPr>
            <p:nvPr/>
          </p:nvSpPr>
          <p:spPr bwMode="auto">
            <a:xfrm>
              <a:off x="958" y="147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4" name="Oval 312"/>
            <p:cNvSpPr>
              <a:spLocks noChangeArrowheads="1"/>
            </p:cNvSpPr>
            <p:nvPr/>
          </p:nvSpPr>
          <p:spPr bwMode="auto">
            <a:xfrm>
              <a:off x="968" y="1988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5" name="Oval 313"/>
            <p:cNvSpPr>
              <a:spLocks noChangeArrowheads="1"/>
            </p:cNvSpPr>
            <p:nvPr/>
          </p:nvSpPr>
          <p:spPr bwMode="auto">
            <a:xfrm>
              <a:off x="936" y="25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6" name="Oval 314"/>
            <p:cNvSpPr>
              <a:spLocks noChangeArrowheads="1"/>
            </p:cNvSpPr>
            <p:nvPr/>
          </p:nvSpPr>
          <p:spPr bwMode="auto">
            <a:xfrm>
              <a:off x="946" y="310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7" name="Oval 315"/>
            <p:cNvSpPr>
              <a:spLocks noChangeArrowheads="1"/>
            </p:cNvSpPr>
            <p:nvPr/>
          </p:nvSpPr>
          <p:spPr bwMode="auto">
            <a:xfrm>
              <a:off x="1224" y="121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8" name="Oval 316"/>
            <p:cNvSpPr>
              <a:spLocks noChangeArrowheads="1"/>
            </p:cNvSpPr>
            <p:nvPr/>
          </p:nvSpPr>
          <p:spPr bwMode="auto">
            <a:xfrm>
              <a:off x="1216" y="17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69" name="Oval 317"/>
            <p:cNvSpPr>
              <a:spLocks noChangeArrowheads="1"/>
            </p:cNvSpPr>
            <p:nvPr/>
          </p:nvSpPr>
          <p:spPr bwMode="auto">
            <a:xfrm>
              <a:off x="1220" y="227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0" name="Oval 318"/>
            <p:cNvSpPr>
              <a:spLocks noChangeArrowheads="1"/>
            </p:cNvSpPr>
            <p:nvPr/>
          </p:nvSpPr>
          <p:spPr bwMode="auto">
            <a:xfrm>
              <a:off x="1224" y="339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1" name="Oval 319"/>
            <p:cNvSpPr>
              <a:spLocks noChangeArrowheads="1"/>
            </p:cNvSpPr>
            <p:nvPr/>
          </p:nvSpPr>
          <p:spPr bwMode="auto">
            <a:xfrm>
              <a:off x="1234" y="284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72" name="Oval 320"/>
            <p:cNvSpPr>
              <a:spLocks noChangeArrowheads="1"/>
            </p:cNvSpPr>
            <p:nvPr/>
          </p:nvSpPr>
          <p:spPr bwMode="auto">
            <a:xfrm>
              <a:off x="928" y="368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cxnSp>
        <p:nvCxnSpPr>
          <p:cNvPr id="73" name="Łącznik prostoliniowy 72"/>
          <p:cNvCxnSpPr/>
          <p:nvPr/>
        </p:nvCxnSpPr>
        <p:spPr>
          <a:xfrm flipH="1">
            <a:off x="6262907" y="2315502"/>
            <a:ext cx="22225" cy="22494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Łącznik prostoliniowy 73"/>
          <p:cNvCxnSpPr/>
          <p:nvPr/>
        </p:nvCxnSpPr>
        <p:spPr>
          <a:xfrm flipH="1">
            <a:off x="6102570" y="2312327"/>
            <a:ext cx="22225" cy="2252663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Łącznik prostoliniowy 74"/>
          <p:cNvCxnSpPr/>
          <p:nvPr/>
        </p:nvCxnSpPr>
        <p:spPr>
          <a:xfrm flipH="1">
            <a:off x="5961282" y="2321852"/>
            <a:ext cx="22225" cy="224313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Łącznik prostoliniowy 75"/>
          <p:cNvCxnSpPr/>
          <p:nvPr/>
        </p:nvCxnSpPr>
        <p:spPr>
          <a:xfrm flipH="1">
            <a:off x="5821582" y="2315502"/>
            <a:ext cx="22225" cy="2249488"/>
          </a:xfrm>
          <a:prstGeom prst="line">
            <a:avLst/>
          </a:prstGeom>
          <a:ln>
            <a:solidFill>
              <a:srgbClr val="FF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298"/>
          <p:cNvSpPr>
            <a:spLocks/>
          </p:cNvSpPr>
          <p:nvPr/>
        </p:nvSpPr>
        <p:spPr bwMode="auto">
          <a:xfrm rot="10800000">
            <a:off x="5545357" y="3471202"/>
            <a:ext cx="279400" cy="149225"/>
          </a:xfrm>
          <a:custGeom>
            <a:avLst/>
            <a:gdLst>
              <a:gd name="T0" fmla="*/ 0 w 224"/>
              <a:gd name="T1" fmla="*/ 2147483647 h 120"/>
              <a:gd name="T2" fmla="*/ 2147483647 w 224"/>
              <a:gd name="T3" fmla="*/ 0 h 120"/>
              <a:gd name="T4" fmla="*/ 2147483647 w 224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20">
                <a:moveTo>
                  <a:pt x="0" y="120"/>
                </a:moveTo>
                <a:lnTo>
                  <a:pt x="116" y="0"/>
                </a:lnTo>
                <a:lnTo>
                  <a:pt x="224" y="112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8" name="Freeform 299"/>
          <p:cNvSpPr>
            <a:spLocks/>
          </p:cNvSpPr>
          <p:nvPr/>
        </p:nvSpPr>
        <p:spPr bwMode="auto">
          <a:xfrm rot="10800000">
            <a:off x="5275482" y="3480727"/>
            <a:ext cx="269875" cy="149225"/>
          </a:xfrm>
          <a:custGeom>
            <a:avLst/>
            <a:gdLst>
              <a:gd name="T0" fmla="*/ 0 w 216"/>
              <a:gd name="T1" fmla="*/ 2147483647 h 120"/>
              <a:gd name="T2" fmla="*/ 2147483647 w 216"/>
              <a:gd name="T3" fmla="*/ 0 h 120"/>
              <a:gd name="T4" fmla="*/ 2147483647 w 216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" h="120">
                <a:moveTo>
                  <a:pt x="0" y="120"/>
                </a:moveTo>
                <a:lnTo>
                  <a:pt x="108" y="0"/>
                </a:lnTo>
                <a:lnTo>
                  <a:pt x="216" y="104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79" name="Oval 300"/>
          <p:cNvSpPr>
            <a:spLocks noChangeArrowheads="1"/>
          </p:cNvSpPr>
          <p:nvPr/>
        </p:nvSpPr>
        <p:spPr bwMode="auto">
          <a:xfrm rot="5400000">
            <a:off x="5374701" y="3581534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0" name="Oval 301"/>
          <p:cNvSpPr>
            <a:spLocks noChangeArrowheads="1"/>
          </p:cNvSpPr>
          <p:nvPr/>
        </p:nvSpPr>
        <p:spPr bwMode="auto">
          <a:xfrm rot="5400000">
            <a:off x="5508051" y="3445008"/>
            <a:ext cx="69850" cy="71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1" name="Oval 303"/>
          <p:cNvSpPr>
            <a:spLocks noChangeArrowheads="1"/>
          </p:cNvSpPr>
          <p:nvPr/>
        </p:nvSpPr>
        <p:spPr bwMode="auto">
          <a:xfrm rot="5400000">
            <a:off x="5794595" y="3434690"/>
            <a:ext cx="69850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2" name="Oval 304"/>
          <p:cNvSpPr>
            <a:spLocks noChangeArrowheads="1"/>
          </p:cNvSpPr>
          <p:nvPr/>
        </p:nvSpPr>
        <p:spPr bwMode="auto">
          <a:xfrm rot="5400000">
            <a:off x="5650132" y="3590265"/>
            <a:ext cx="71437" cy="71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Oval 305"/>
          <p:cNvSpPr>
            <a:spLocks noChangeArrowheads="1"/>
          </p:cNvSpPr>
          <p:nvPr/>
        </p:nvSpPr>
        <p:spPr bwMode="auto">
          <a:xfrm rot="5400000">
            <a:off x="5795389" y="3783146"/>
            <a:ext cx="69850" cy="714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Oval 306"/>
          <p:cNvSpPr>
            <a:spLocks noChangeArrowheads="1"/>
          </p:cNvSpPr>
          <p:nvPr/>
        </p:nvSpPr>
        <p:spPr bwMode="auto">
          <a:xfrm rot="5400000">
            <a:off x="5931913" y="3962534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Oval 307"/>
          <p:cNvSpPr>
            <a:spLocks noChangeArrowheads="1"/>
          </p:cNvSpPr>
          <p:nvPr/>
        </p:nvSpPr>
        <p:spPr bwMode="auto">
          <a:xfrm rot="5400000">
            <a:off x="5944613" y="3578359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86" name="Group 308"/>
          <p:cNvGrpSpPr>
            <a:grpSpLocks/>
          </p:cNvGrpSpPr>
          <p:nvPr/>
        </p:nvGrpSpPr>
        <p:grpSpPr bwMode="auto">
          <a:xfrm rot="5400000">
            <a:off x="4439664" y="2825883"/>
            <a:ext cx="227012" cy="1482725"/>
            <a:chOff x="928" y="936"/>
            <a:chExt cx="444" cy="2884"/>
          </a:xfrm>
        </p:grpSpPr>
        <p:sp>
          <p:nvSpPr>
            <p:cNvPr id="87" name="Freeform 309"/>
            <p:cNvSpPr>
              <a:spLocks/>
            </p:cNvSpPr>
            <p:nvPr/>
          </p:nvSpPr>
          <p:spPr bwMode="auto">
            <a:xfrm>
              <a:off x="1008" y="996"/>
              <a:ext cx="272" cy="2752"/>
            </a:xfrm>
            <a:custGeom>
              <a:avLst/>
              <a:gdLst>
                <a:gd name="T0" fmla="*/ 1 w 504"/>
                <a:gd name="T1" fmla="*/ 0 h 2752"/>
                <a:gd name="T2" fmla="*/ 1 w 504"/>
                <a:gd name="T3" fmla="*/ 276 h 2752"/>
                <a:gd name="T4" fmla="*/ 1 w 504"/>
                <a:gd name="T5" fmla="*/ 546 h 2752"/>
                <a:gd name="T6" fmla="*/ 1 w 504"/>
                <a:gd name="T7" fmla="*/ 816 h 2752"/>
                <a:gd name="T8" fmla="*/ 1 w 504"/>
                <a:gd name="T9" fmla="*/ 1074 h 2752"/>
                <a:gd name="T10" fmla="*/ 1 w 504"/>
                <a:gd name="T11" fmla="*/ 1337 h 2752"/>
                <a:gd name="T12" fmla="*/ 1 w 504"/>
                <a:gd name="T13" fmla="*/ 1621 h 2752"/>
                <a:gd name="T14" fmla="*/ 1 w 504"/>
                <a:gd name="T15" fmla="*/ 1902 h 2752"/>
                <a:gd name="T16" fmla="*/ 1 w 504"/>
                <a:gd name="T17" fmla="*/ 2183 h 2752"/>
                <a:gd name="T18" fmla="*/ 1 w 504"/>
                <a:gd name="T19" fmla="*/ 2464 h 2752"/>
                <a:gd name="T20" fmla="*/ 0 w 504"/>
                <a:gd name="T21" fmla="*/ 2752 h 2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2752">
                  <a:moveTo>
                    <a:pt x="18" y="0"/>
                  </a:moveTo>
                  <a:lnTo>
                    <a:pt x="496" y="276"/>
                  </a:lnTo>
                  <a:lnTo>
                    <a:pt x="28" y="546"/>
                  </a:lnTo>
                  <a:lnTo>
                    <a:pt x="495" y="816"/>
                  </a:lnTo>
                  <a:lnTo>
                    <a:pt x="48" y="1074"/>
                  </a:lnTo>
                  <a:lnTo>
                    <a:pt x="504" y="1337"/>
                  </a:lnTo>
                  <a:lnTo>
                    <a:pt x="12" y="1621"/>
                  </a:lnTo>
                  <a:lnTo>
                    <a:pt x="498" y="1902"/>
                  </a:lnTo>
                  <a:lnTo>
                    <a:pt x="12" y="2183"/>
                  </a:lnTo>
                  <a:lnTo>
                    <a:pt x="498" y="2464"/>
                  </a:lnTo>
                  <a:lnTo>
                    <a:pt x="0" y="2752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88" name="Oval 310"/>
            <p:cNvSpPr>
              <a:spLocks noChangeArrowheads="1"/>
            </p:cNvSpPr>
            <p:nvPr/>
          </p:nvSpPr>
          <p:spPr bwMode="auto">
            <a:xfrm>
              <a:off x="942" y="93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9" name="Oval 311"/>
            <p:cNvSpPr>
              <a:spLocks noChangeArrowheads="1"/>
            </p:cNvSpPr>
            <p:nvPr/>
          </p:nvSpPr>
          <p:spPr bwMode="auto">
            <a:xfrm>
              <a:off x="958" y="147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0" name="Oval 312"/>
            <p:cNvSpPr>
              <a:spLocks noChangeArrowheads="1"/>
            </p:cNvSpPr>
            <p:nvPr/>
          </p:nvSpPr>
          <p:spPr bwMode="auto">
            <a:xfrm>
              <a:off x="968" y="1988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1" name="Oval 313"/>
            <p:cNvSpPr>
              <a:spLocks noChangeArrowheads="1"/>
            </p:cNvSpPr>
            <p:nvPr/>
          </p:nvSpPr>
          <p:spPr bwMode="auto">
            <a:xfrm>
              <a:off x="936" y="25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2" name="Oval 314"/>
            <p:cNvSpPr>
              <a:spLocks noChangeArrowheads="1"/>
            </p:cNvSpPr>
            <p:nvPr/>
          </p:nvSpPr>
          <p:spPr bwMode="auto">
            <a:xfrm>
              <a:off x="946" y="310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3" name="Oval 315"/>
            <p:cNvSpPr>
              <a:spLocks noChangeArrowheads="1"/>
            </p:cNvSpPr>
            <p:nvPr/>
          </p:nvSpPr>
          <p:spPr bwMode="auto">
            <a:xfrm>
              <a:off x="1224" y="121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4" name="Oval 316"/>
            <p:cNvSpPr>
              <a:spLocks noChangeArrowheads="1"/>
            </p:cNvSpPr>
            <p:nvPr/>
          </p:nvSpPr>
          <p:spPr bwMode="auto">
            <a:xfrm>
              <a:off x="1216" y="17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5" name="Oval 317"/>
            <p:cNvSpPr>
              <a:spLocks noChangeArrowheads="1"/>
            </p:cNvSpPr>
            <p:nvPr/>
          </p:nvSpPr>
          <p:spPr bwMode="auto">
            <a:xfrm>
              <a:off x="1220" y="227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6" name="Oval 318"/>
            <p:cNvSpPr>
              <a:spLocks noChangeArrowheads="1"/>
            </p:cNvSpPr>
            <p:nvPr/>
          </p:nvSpPr>
          <p:spPr bwMode="auto">
            <a:xfrm>
              <a:off x="1224" y="339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7" name="Oval 319"/>
            <p:cNvSpPr>
              <a:spLocks noChangeArrowheads="1"/>
            </p:cNvSpPr>
            <p:nvPr/>
          </p:nvSpPr>
          <p:spPr bwMode="auto">
            <a:xfrm>
              <a:off x="1234" y="284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98" name="Oval 320"/>
            <p:cNvSpPr>
              <a:spLocks noChangeArrowheads="1"/>
            </p:cNvSpPr>
            <p:nvPr/>
          </p:nvSpPr>
          <p:spPr bwMode="auto">
            <a:xfrm>
              <a:off x="928" y="368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99" name="Freeform 298"/>
          <p:cNvSpPr>
            <a:spLocks/>
          </p:cNvSpPr>
          <p:nvPr/>
        </p:nvSpPr>
        <p:spPr bwMode="auto">
          <a:xfrm>
            <a:off x="4542057" y="4477677"/>
            <a:ext cx="280988" cy="149225"/>
          </a:xfrm>
          <a:custGeom>
            <a:avLst/>
            <a:gdLst>
              <a:gd name="T0" fmla="*/ 0 w 224"/>
              <a:gd name="T1" fmla="*/ 2147483647 h 120"/>
              <a:gd name="T2" fmla="*/ 2147483647 w 224"/>
              <a:gd name="T3" fmla="*/ 0 h 120"/>
              <a:gd name="T4" fmla="*/ 2147483647 w 224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24" h="120">
                <a:moveTo>
                  <a:pt x="0" y="120"/>
                </a:moveTo>
                <a:lnTo>
                  <a:pt x="116" y="0"/>
                </a:lnTo>
                <a:lnTo>
                  <a:pt x="224" y="112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0" name="Freeform 299"/>
          <p:cNvSpPr>
            <a:spLocks/>
          </p:cNvSpPr>
          <p:nvPr/>
        </p:nvSpPr>
        <p:spPr bwMode="auto">
          <a:xfrm rot="5400000">
            <a:off x="4753989" y="4381633"/>
            <a:ext cx="298450" cy="144463"/>
          </a:xfrm>
          <a:custGeom>
            <a:avLst/>
            <a:gdLst>
              <a:gd name="T0" fmla="*/ 0 w 216"/>
              <a:gd name="T1" fmla="*/ 2147483647 h 120"/>
              <a:gd name="T2" fmla="*/ 2147483647 w 216"/>
              <a:gd name="T3" fmla="*/ 0 h 120"/>
              <a:gd name="T4" fmla="*/ 2147483647 w 216"/>
              <a:gd name="T5" fmla="*/ 2147483647 h 12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" h="120">
                <a:moveTo>
                  <a:pt x="0" y="120"/>
                </a:moveTo>
                <a:lnTo>
                  <a:pt x="108" y="0"/>
                </a:lnTo>
                <a:lnTo>
                  <a:pt x="216" y="104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1" name="Oval 300"/>
          <p:cNvSpPr>
            <a:spLocks noChangeArrowheads="1"/>
          </p:cNvSpPr>
          <p:nvPr/>
        </p:nvSpPr>
        <p:spPr bwMode="auto">
          <a:xfrm rot="16200000">
            <a:off x="4928613" y="4432434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2" name="Oval 301"/>
          <p:cNvSpPr>
            <a:spLocks noChangeArrowheads="1"/>
          </p:cNvSpPr>
          <p:nvPr/>
        </p:nvSpPr>
        <p:spPr bwMode="auto">
          <a:xfrm rot="16200000">
            <a:off x="4790501" y="4581658"/>
            <a:ext cx="69850" cy="71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3" name="Freeform 302"/>
          <p:cNvSpPr>
            <a:spLocks/>
          </p:cNvSpPr>
          <p:nvPr/>
        </p:nvSpPr>
        <p:spPr bwMode="auto">
          <a:xfrm>
            <a:off x="4113432" y="4477677"/>
            <a:ext cx="423863" cy="144463"/>
          </a:xfrm>
          <a:custGeom>
            <a:avLst/>
            <a:gdLst>
              <a:gd name="T0" fmla="*/ 2147483647 w 340"/>
              <a:gd name="T1" fmla="*/ 2147483647 h 116"/>
              <a:gd name="T2" fmla="*/ 2147483647 w 340"/>
              <a:gd name="T3" fmla="*/ 0 h 116"/>
              <a:gd name="T4" fmla="*/ 2147483647 w 340"/>
              <a:gd name="T5" fmla="*/ 2147483647 h 116"/>
              <a:gd name="T6" fmla="*/ 0 w 340"/>
              <a:gd name="T7" fmla="*/ 0 h 11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340" h="116">
                <a:moveTo>
                  <a:pt x="340" y="112"/>
                </a:moveTo>
                <a:lnTo>
                  <a:pt x="220" y="0"/>
                </a:lnTo>
                <a:lnTo>
                  <a:pt x="104" y="116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104" name="Oval 303"/>
          <p:cNvSpPr>
            <a:spLocks noChangeArrowheads="1"/>
          </p:cNvSpPr>
          <p:nvPr/>
        </p:nvSpPr>
        <p:spPr bwMode="auto">
          <a:xfrm rot="16200000">
            <a:off x="4503957" y="4593565"/>
            <a:ext cx="69850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5" name="Oval 304"/>
          <p:cNvSpPr>
            <a:spLocks noChangeArrowheads="1"/>
          </p:cNvSpPr>
          <p:nvPr/>
        </p:nvSpPr>
        <p:spPr bwMode="auto">
          <a:xfrm rot="16200000">
            <a:off x="4646832" y="4436402"/>
            <a:ext cx="71438" cy="714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6" name="Oval 305"/>
          <p:cNvSpPr>
            <a:spLocks noChangeArrowheads="1"/>
          </p:cNvSpPr>
          <p:nvPr/>
        </p:nvSpPr>
        <p:spPr bwMode="auto">
          <a:xfrm rot="16200000">
            <a:off x="4214238" y="4581659"/>
            <a:ext cx="71437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7" name="Oval 306"/>
          <p:cNvSpPr>
            <a:spLocks noChangeArrowheads="1"/>
          </p:cNvSpPr>
          <p:nvPr/>
        </p:nvSpPr>
        <p:spPr bwMode="auto">
          <a:xfrm rot="16200000">
            <a:off x="4079301" y="4446721"/>
            <a:ext cx="71438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sp>
        <p:nvSpPr>
          <p:cNvPr id="108" name="Oval 307"/>
          <p:cNvSpPr>
            <a:spLocks noChangeArrowheads="1"/>
          </p:cNvSpPr>
          <p:nvPr/>
        </p:nvSpPr>
        <p:spPr bwMode="auto">
          <a:xfrm rot="16200000">
            <a:off x="4352351" y="4449896"/>
            <a:ext cx="71438" cy="698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/>
          </a:p>
        </p:txBody>
      </p:sp>
      <p:grpSp>
        <p:nvGrpSpPr>
          <p:cNvPr id="109" name="Group 308"/>
          <p:cNvGrpSpPr>
            <a:grpSpLocks/>
          </p:cNvGrpSpPr>
          <p:nvPr/>
        </p:nvGrpSpPr>
        <p:grpSpPr bwMode="auto">
          <a:xfrm rot="-5400000">
            <a:off x="5431057" y="3514065"/>
            <a:ext cx="225425" cy="1482725"/>
            <a:chOff x="928" y="936"/>
            <a:chExt cx="444" cy="2884"/>
          </a:xfrm>
        </p:grpSpPr>
        <p:sp>
          <p:nvSpPr>
            <p:cNvPr id="110" name="Freeform 309"/>
            <p:cNvSpPr>
              <a:spLocks/>
            </p:cNvSpPr>
            <p:nvPr/>
          </p:nvSpPr>
          <p:spPr bwMode="auto">
            <a:xfrm>
              <a:off x="1008" y="996"/>
              <a:ext cx="272" cy="2752"/>
            </a:xfrm>
            <a:custGeom>
              <a:avLst/>
              <a:gdLst>
                <a:gd name="T0" fmla="*/ 1 w 504"/>
                <a:gd name="T1" fmla="*/ 0 h 2752"/>
                <a:gd name="T2" fmla="*/ 1 w 504"/>
                <a:gd name="T3" fmla="*/ 276 h 2752"/>
                <a:gd name="T4" fmla="*/ 1 w 504"/>
                <a:gd name="T5" fmla="*/ 546 h 2752"/>
                <a:gd name="T6" fmla="*/ 1 w 504"/>
                <a:gd name="T7" fmla="*/ 816 h 2752"/>
                <a:gd name="T8" fmla="*/ 1 w 504"/>
                <a:gd name="T9" fmla="*/ 1074 h 2752"/>
                <a:gd name="T10" fmla="*/ 1 w 504"/>
                <a:gd name="T11" fmla="*/ 1337 h 2752"/>
                <a:gd name="T12" fmla="*/ 1 w 504"/>
                <a:gd name="T13" fmla="*/ 1621 h 2752"/>
                <a:gd name="T14" fmla="*/ 1 w 504"/>
                <a:gd name="T15" fmla="*/ 1902 h 2752"/>
                <a:gd name="T16" fmla="*/ 1 w 504"/>
                <a:gd name="T17" fmla="*/ 2183 h 2752"/>
                <a:gd name="T18" fmla="*/ 1 w 504"/>
                <a:gd name="T19" fmla="*/ 2464 h 2752"/>
                <a:gd name="T20" fmla="*/ 0 w 504"/>
                <a:gd name="T21" fmla="*/ 2752 h 27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4" h="2752">
                  <a:moveTo>
                    <a:pt x="18" y="0"/>
                  </a:moveTo>
                  <a:lnTo>
                    <a:pt x="496" y="276"/>
                  </a:lnTo>
                  <a:lnTo>
                    <a:pt x="28" y="546"/>
                  </a:lnTo>
                  <a:lnTo>
                    <a:pt x="495" y="816"/>
                  </a:lnTo>
                  <a:lnTo>
                    <a:pt x="48" y="1074"/>
                  </a:lnTo>
                  <a:lnTo>
                    <a:pt x="504" y="1337"/>
                  </a:lnTo>
                  <a:lnTo>
                    <a:pt x="12" y="1621"/>
                  </a:lnTo>
                  <a:lnTo>
                    <a:pt x="498" y="1902"/>
                  </a:lnTo>
                  <a:lnTo>
                    <a:pt x="12" y="2183"/>
                  </a:lnTo>
                  <a:lnTo>
                    <a:pt x="498" y="2464"/>
                  </a:lnTo>
                  <a:lnTo>
                    <a:pt x="0" y="2752"/>
                  </a:ln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11" name="Oval 310"/>
            <p:cNvSpPr>
              <a:spLocks noChangeArrowheads="1"/>
            </p:cNvSpPr>
            <p:nvPr/>
          </p:nvSpPr>
          <p:spPr bwMode="auto">
            <a:xfrm>
              <a:off x="942" y="93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2" name="Oval 311"/>
            <p:cNvSpPr>
              <a:spLocks noChangeArrowheads="1"/>
            </p:cNvSpPr>
            <p:nvPr/>
          </p:nvSpPr>
          <p:spPr bwMode="auto">
            <a:xfrm>
              <a:off x="958" y="147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3" name="Oval 312"/>
            <p:cNvSpPr>
              <a:spLocks noChangeArrowheads="1"/>
            </p:cNvSpPr>
            <p:nvPr/>
          </p:nvSpPr>
          <p:spPr bwMode="auto">
            <a:xfrm>
              <a:off x="968" y="1988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4" name="Oval 313"/>
            <p:cNvSpPr>
              <a:spLocks noChangeArrowheads="1"/>
            </p:cNvSpPr>
            <p:nvPr/>
          </p:nvSpPr>
          <p:spPr bwMode="auto">
            <a:xfrm>
              <a:off x="936" y="25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5" name="Oval 314"/>
            <p:cNvSpPr>
              <a:spLocks noChangeArrowheads="1"/>
            </p:cNvSpPr>
            <p:nvPr/>
          </p:nvSpPr>
          <p:spPr bwMode="auto">
            <a:xfrm>
              <a:off x="946" y="310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6" name="Oval 315"/>
            <p:cNvSpPr>
              <a:spLocks noChangeArrowheads="1"/>
            </p:cNvSpPr>
            <p:nvPr/>
          </p:nvSpPr>
          <p:spPr bwMode="auto">
            <a:xfrm>
              <a:off x="1224" y="121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7" name="Oval 316"/>
            <p:cNvSpPr>
              <a:spLocks noChangeArrowheads="1"/>
            </p:cNvSpPr>
            <p:nvPr/>
          </p:nvSpPr>
          <p:spPr bwMode="auto">
            <a:xfrm>
              <a:off x="1216" y="1744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8" name="Oval 317"/>
            <p:cNvSpPr>
              <a:spLocks noChangeArrowheads="1"/>
            </p:cNvSpPr>
            <p:nvPr/>
          </p:nvSpPr>
          <p:spPr bwMode="auto">
            <a:xfrm>
              <a:off x="1220" y="227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19" name="Oval 318"/>
            <p:cNvSpPr>
              <a:spLocks noChangeArrowheads="1"/>
            </p:cNvSpPr>
            <p:nvPr/>
          </p:nvSpPr>
          <p:spPr bwMode="auto">
            <a:xfrm>
              <a:off x="1224" y="3396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0" name="Oval 319"/>
            <p:cNvSpPr>
              <a:spLocks noChangeArrowheads="1"/>
            </p:cNvSpPr>
            <p:nvPr/>
          </p:nvSpPr>
          <p:spPr bwMode="auto">
            <a:xfrm>
              <a:off x="1234" y="284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121" name="Oval 320"/>
            <p:cNvSpPr>
              <a:spLocks noChangeArrowheads="1"/>
            </p:cNvSpPr>
            <p:nvPr/>
          </p:nvSpPr>
          <p:spPr bwMode="auto">
            <a:xfrm>
              <a:off x="928" y="3682"/>
              <a:ext cx="138" cy="138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</p:grpSp>
      <p:sp>
        <p:nvSpPr>
          <p:cNvPr id="122" name="pole tekstowe 13"/>
          <p:cNvSpPr txBox="1">
            <a:spLocks noChangeArrowheads="1"/>
          </p:cNvSpPr>
          <p:nvPr/>
        </p:nvSpPr>
        <p:spPr bwMode="auto">
          <a:xfrm>
            <a:off x="3651470" y="2128177"/>
            <a:ext cx="908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l-PL"/>
              <a:t>109,5</a:t>
            </a:r>
            <a:r>
              <a:rPr lang="pl-PL" baseline="30000"/>
              <a:t>0</a:t>
            </a:r>
          </a:p>
        </p:txBody>
      </p:sp>
      <p:cxnSp>
        <p:nvCxnSpPr>
          <p:cNvPr id="123" name="Łącznik prostoliniowy 122"/>
          <p:cNvCxnSpPr/>
          <p:nvPr/>
        </p:nvCxnSpPr>
        <p:spPr>
          <a:xfrm>
            <a:off x="7624982" y="2659990"/>
            <a:ext cx="1214438" cy="0"/>
          </a:xfrm>
          <a:prstGeom prst="line">
            <a:avLst/>
          </a:prstGeom>
          <a:ln w="25400" cap="flat" cmpd="sng">
            <a:solidFill>
              <a:srgbClr val="990099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4" name="Grupa 13"/>
          <p:cNvGrpSpPr>
            <a:grpSpLocks/>
          </p:cNvGrpSpPr>
          <p:nvPr/>
        </p:nvGrpSpPr>
        <p:grpSpPr bwMode="auto">
          <a:xfrm>
            <a:off x="7771032" y="3191802"/>
            <a:ext cx="1068388" cy="138113"/>
            <a:chOff x="4391444" y="1604878"/>
            <a:chExt cx="1069077" cy="138196"/>
          </a:xfrm>
        </p:grpSpPr>
        <p:cxnSp>
          <p:nvCxnSpPr>
            <p:cNvPr id="125" name="Łącznik prostoliniowy 124"/>
            <p:cNvCxnSpPr/>
            <p:nvPr/>
          </p:nvCxnSpPr>
          <p:spPr>
            <a:xfrm>
              <a:off x="4391444" y="1604878"/>
              <a:ext cx="1069077" cy="0"/>
            </a:xfrm>
            <a:prstGeom prst="line">
              <a:avLst/>
            </a:prstGeom>
            <a:ln w="25400" cap="flat" cmpd="sng">
              <a:solidFill>
                <a:srgbClr val="9900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Łącznik prostoliniowy 125"/>
            <p:cNvCxnSpPr/>
            <p:nvPr/>
          </p:nvCxnSpPr>
          <p:spPr>
            <a:xfrm>
              <a:off x="5460521" y="1604878"/>
              <a:ext cx="0" cy="138196"/>
            </a:xfrm>
            <a:prstGeom prst="line">
              <a:avLst/>
            </a:prstGeom>
            <a:ln w="25400">
              <a:solidFill>
                <a:srgbClr val="99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7" name="Grupa 18"/>
          <p:cNvGrpSpPr>
            <a:grpSpLocks/>
          </p:cNvGrpSpPr>
          <p:nvPr/>
        </p:nvGrpSpPr>
        <p:grpSpPr bwMode="auto">
          <a:xfrm>
            <a:off x="7899620" y="3715677"/>
            <a:ext cx="939800" cy="274638"/>
            <a:chOff x="4391444" y="1958011"/>
            <a:chExt cx="939681" cy="274929"/>
          </a:xfrm>
        </p:grpSpPr>
        <p:cxnSp>
          <p:nvCxnSpPr>
            <p:cNvPr id="128" name="Łącznik prostoliniowy 127"/>
            <p:cNvCxnSpPr/>
            <p:nvPr/>
          </p:nvCxnSpPr>
          <p:spPr>
            <a:xfrm>
              <a:off x="4391444" y="1958011"/>
              <a:ext cx="939681" cy="0"/>
            </a:xfrm>
            <a:prstGeom prst="line">
              <a:avLst/>
            </a:prstGeom>
            <a:ln w="25400" cap="flat" cmpd="sng">
              <a:solidFill>
                <a:srgbClr val="9900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Łącznik prostoliniowy 128"/>
            <p:cNvCxnSpPr/>
            <p:nvPr/>
          </p:nvCxnSpPr>
          <p:spPr>
            <a:xfrm>
              <a:off x="5331125" y="1958011"/>
              <a:ext cx="0" cy="274929"/>
            </a:xfrm>
            <a:prstGeom prst="line">
              <a:avLst/>
            </a:prstGeom>
            <a:ln w="25400">
              <a:solidFill>
                <a:srgbClr val="99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Łącznik prostoliniowy 129"/>
            <p:cNvCxnSpPr/>
            <p:nvPr/>
          </p:nvCxnSpPr>
          <p:spPr>
            <a:xfrm>
              <a:off x="5331125" y="1985028"/>
              <a:ext cx="0" cy="108064"/>
            </a:xfrm>
            <a:prstGeom prst="line">
              <a:avLst/>
            </a:prstGeom>
            <a:ln w="25400">
              <a:solidFill>
                <a:srgbClr val="99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upa 26"/>
          <p:cNvGrpSpPr>
            <a:grpSpLocks/>
          </p:cNvGrpSpPr>
          <p:nvPr/>
        </p:nvGrpSpPr>
        <p:grpSpPr bwMode="auto">
          <a:xfrm>
            <a:off x="7907557" y="4290352"/>
            <a:ext cx="931863" cy="201613"/>
            <a:chOff x="4398242" y="1039074"/>
            <a:chExt cx="932883" cy="202020"/>
          </a:xfrm>
        </p:grpSpPr>
        <p:cxnSp>
          <p:nvCxnSpPr>
            <p:cNvPr id="132" name="Łącznik prostoliniowy 131"/>
            <p:cNvCxnSpPr/>
            <p:nvPr/>
          </p:nvCxnSpPr>
          <p:spPr>
            <a:xfrm>
              <a:off x="4398242" y="1043847"/>
              <a:ext cx="470414" cy="0"/>
            </a:xfrm>
            <a:prstGeom prst="line">
              <a:avLst/>
            </a:prstGeom>
            <a:ln w="25400" cap="flat" cmpd="sng">
              <a:solidFill>
                <a:srgbClr val="9900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Łącznik prostoliniowy 132"/>
            <p:cNvCxnSpPr/>
            <p:nvPr/>
          </p:nvCxnSpPr>
          <p:spPr>
            <a:xfrm>
              <a:off x="4868656" y="1039074"/>
              <a:ext cx="0" cy="202020"/>
            </a:xfrm>
            <a:prstGeom prst="line">
              <a:avLst/>
            </a:prstGeom>
            <a:ln w="25400">
              <a:solidFill>
                <a:srgbClr val="990099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Łącznik prostoliniowy 133"/>
            <p:cNvCxnSpPr/>
            <p:nvPr/>
          </p:nvCxnSpPr>
          <p:spPr>
            <a:xfrm>
              <a:off x="4868656" y="1241094"/>
              <a:ext cx="462469" cy="0"/>
            </a:xfrm>
            <a:prstGeom prst="line">
              <a:avLst/>
            </a:prstGeom>
            <a:ln w="25400" cap="flat" cmpd="sng">
              <a:solidFill>
                <a:srgbClr val="990099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pole tekstowe 142"/>
          <p:cNvSpPr txBox="1">
            <a:spLocks noChangeArrowheads="1"/>
          </p:cNvSpPr>
          <p:nvPr/>
        </p:nvSpPr>
        <p:spPr bwMode="auto">
          <a:xfrm>
            <a:off x="7529732" y="1932915"/>
            <a:ext cx="1309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pl-PL" sz="1200" dirty="0" err="1">
                <a:latin typeface="+mn-lt"/>
              </a:rPr>
              <a:t>Schematic</a:t>
            </a:r>
            <a:r>
              <a:rPr lang="pl-PL" sz="1200" dirty="0">
                <a:latin typeface="+mn-lt"/>
              </a:rPr>
              <a:t> </a:t>
            </a:r>
            <a:r>
              <a:rPr lang="pl-PL" sz="1200" dirty="0" err="1">
                <a:latin typeface="+mn-lt"/>
              </a:rPr>
              <a:t>presentation</a:t>
            </a:r>
            <a:r>
              <a:rPr lang="pl-PL" sz="1200" dirty="0">
                <a:latin typeface="+mn-lt"/>
              </a:rPr>
              <a:t> </a:t>
            </a:r>
            <a:endParaRPr lang="pl-PL" sz="1200" dirty="0" smtClean="0">
              <a:latin typeface="+mn-lt"/>
            </a:endParaRPr>
          </a:p>
          <a:p>
            <a:pPr algn="ctr" eaLnBrk="1" hangingPunct="1"/>
            <a:r>
              <a:rPr lang="pl-PL" sz="1200" dirty="0" smtClean="0">
                <a:latin typeface="+mn-lt"/>
              </a:rPr>
              <a:t>of </a:t>
            </a:r>
            <a:r>
              <a:rPr lang="pl-PL" sz="1200" dirty="0" err="1">
                <a:latin typeface="+mn-lt"/>
              </a:rPr>
              <a:t>molecules</a:t>
            </a:r>
            <a:endParaRPr lang="pl-PL" sz="1200" dirty="0">
              <a:solidFill>
                <a:srgbClr val="990099"/>
              </a:solidFill>
              <a:latin typeface="+mn-lt"/>
            </a:endParaRPr>
          </a:p>
        </p:txBody>
      </p:sp>
      <p:sp>
        <p:nvSpPr>
          <p:cNvPr id="136" name="pole tekstowe 135"/>
          <p:cNvSpPr txBox="1"/>
          <p:nvPr/>
        </p:nvSpPr>
        <p:spPr>
          <a:xfrm>
            <a:off x="391035" y="1496504"/>
            <a:ext cx="2739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Rotator </a:t>
            </a:r>
            <a:r>
              <a:rPr lang="pl-P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phases</a:t>
            </a:r>
            <a:endParaRPr lang="pl-P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37" name="Grupa 136"/>
          <p:cNvGrpSpPr/>
          <p:nvPr/>
        </p:nvGrpSpPr>
        <p:grpSpPr>
          <a:xfrm>
            <a:off x="383380" y="2109351"/>
            <a:ext cx="1744597" cy="2387722"/>
            <a:chOff x="344770" y="1760277"/>
            <a:chExt cx="1744597" cy="2387722"/>
          </a:xfrm>
        </p:grpSpPr>
        <p:pic>
          <p:nvPicPr>
            <p:cNvPr id="138" name="Picture 41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770" y="1760277"/>
              <a:ext cx="1730477" cy="1522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9" name="Text Box 1039"/>
            <p:cNvSpPr txBox="1">
              <a:spLocks noChangeArrowheads="1"/>
            </p:cNvSpPr>
            <p:nvPr/>
          </p:nvSpPr>
          <p:spPr bwMode="auto">
            <a:xfrm>
              <a:off x="393655" y="3440113"/>
              <a:ext cx="1695712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pl-PL" sz="1600" dirty="0" err="1">
                  <a:latin typeface="+mn-lt"/>
                </a:rPr>
                <a:t>h</a:t>
              </a:r>
              <a:r>
                <a:rPr lang="pl-PL" sz="1600" dirty="0" err="1" smtClean="0">
                  <a:latin typeface="+mn-lt"/>
                </a:rPr>
                <a:t>exagonal</a:t>
              </a:r>
              <a:r>
                <a:rPr lang="pl-PL" sz="1600" dirty="0" smtClean="0">
                  <a:latin typeface="+mn-lt"/>
                </a:rPr>
                <a:t>,</a:t>
              </a:r>
            </a:p>
            <a:p>
              <a:pPr algn="ctr" eaLnBrk="1" hangingPunct="1">
                <a:spcBef>
                  <a:spcPct val="50000"/>
                </a:spcBef>
              </a:pPr>
              <a:r>
                <a:rPr lang="pl-PL" sz="1600" dirty="0" err="1" smtClean="0">
                  <a:latin typeface="+mn-lt"/>
                </a:rPr>
                <a:t>pseudohexagonal</a:t>
              </a:r>
              <a:endParaRPr lang="pl-PL" sz="1600" dirty="0">
                <a:latin typeface="+mn-lt"/>
              </a:endParaRPr>
            </a:p>
          </p:txBody>
        </p:sp>
        <p:sp>
          <p:nvSpPr>
            <p:cNvPr id="140" name="Strzałka w górę 139"/>
            <p:cNvSpPr/>
            <p:nvPr/>
          </p:nvSpPr>
          <p:spPr>
            <a:xfrm>
              <a:off x="1138000" y="2239842"/>
              <a:ext cx="144016" cy="1251210"/>
            </a:xfrm>
            <a:prstGeom prst="up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41" name="Prostokąt 140"/>
          <p:cNvSpPr/>
          <p:nvPr/>
        </p:nvSpPr>
        <p:spPr>
          <a:xfrm>
            <a:off x="3833556" y="1463020"/>
            <a:ext cx="237141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36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conformers</a:t>
            </a:r>
            <a:endParaRPr lang="pl-PL" sz="36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46" name="Grupa 1"/>
          <p:cNvGrpSpPr>
            <a:grpSpLocks/>
          </p:cNvGrpSpPr>
          <p:nvPr/>
        </p:nvGrpSpPr>
        <p:grpSpPr bwMode="auto">
          <a:xfrm>
            <a:off x="4137338" y="4876820"/>
            <a:ext cx="2736664" cy="1829308"/>
            <a:chOff x="3954686" y="5210760"/>
            <a:chExt cx="1785037" cy="1192727"/>
          </a:xfrm>
        </p:grpSpPr>
        <p:sp>
          <p:nvSpPr>
            <p:cNvPr id="147" name="Freeform 108"/>
            <p:cNvSpPr>
              <a:spLocks/>
            </p:cNvSpPr>
            <p:nvPr/>
          </p:nvSpPr>
          <p:spPr bwMode="auto">
            <a:xfrm rot="-5629837">
              <a:off x="4793035" y="5860845"/>
              <a:ext cx="265747" cy="321378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8" name="Freeform 109"/>
            <p:cNvSpPr>
              <a:spLocks/>
            </p:cNvSpPr>
            <p:nvPr/>
          </p:nvSpPr>
          <p:spPr bwMode="auto">
            <a:xfrm rot="-381850">
              <a:off x="5146463" y="5807203"/>
              <a:ext cx="319962" cy="266923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49" name="Freeform 114"/>
            <p:cNvSpPr>
              <a:spLocks/>
            </p:cNvSpPr>
            <p:nvPr/>
          </p:nvSpPr>
          <p:spPr bwMode="auto">
            <a:xfrm rot="-8350927">
              <a:off x="4746604" y="5620667"/>
              <a:ext cx="319962" cy="266923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0" name="Freeform 115"/>
            <p:cNvSpPr>
              <a:spLocks/>
            </p:cNvSpPr>
            <p:nvPr/>
          </p:nvSpPr>
          <p:spPr bwMode="auto">
            <a:xfrm rot="-5629837">
              <a:off x="4195327" y="5580312"/>
              <a:ext cx="265747" cy="321378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1" name="Freeform 116"/>
            <p:cNvSpPr>
              <a:spLocks/>
            </p:cNvSpPr>
            <p:nvPr/>
          </p:nvSpPr>
          <p:spPr bwMode="auto">
            <a:xfrm rot="-5629837">
              <a:off x="4450957" y="5794327"/>
              <a:ext cx="430370" cy="324210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2" name="Freeform 119"/>
            <p:cNvSpPr>
              <a:spLocks/>
            </p:cNvSpPr>
            <p:nvPr/>
          </p:nvSpPr>
          <p:spPr bwMode="auto">
            <a:xfrm rot="10401326">
              <a:off x="4065705" y="5947161"/>
              <a:ext cx="504012" cy="355114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3" name="Freeform 120"/>
            <p:cNvSpPr>
              <a:spLocks/>
            </p:cNvSpPr>
            <p:nvPr/>
          </p:nvSpPr>
          <p:spPr bwMode="auto">
            <a:xfrm rot="-7384767">
              <a:off x="4780298" y="5310970"/>
              <a:ext cx="426842" cy="394998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4" name="Freeform 122"/>
            <p:cNvSpPr>
              <a:spLocks/>
            </p:cNvSpPr>
            <p:nvPr/>
          </p:nvSpPr>
          <p:spPr bwMode="auto">
            <a:xfrm rot="-8350927">
              <a:off x="5352032" y="5908017"/>
              <a:ext cx="229354" cy="423314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5" name="Freeform 123"/>
            <p:cNvSpPr>
              <a:spLocks/>
            </p:cNvSpPr>
            <p:nvPr/>
          </p:nvSpPr>
          <p:spPr bwMode="auto">
            <a:xfrm rot="-5629837">
              <a:off x="5322977" y="5361175"/>
              <a:ext cx="430370" cy="324210"/>
            </a:xfrm>
            <a:custGeom>
              <a:avLst/>
              <a:gdLst>
                <a:gd name="T0" fmla="*/ 0 w 226"/>
                <a:gd name="T1" fmla="*/ 2147483647 h 227"/>
                <a:gd name="T2" fmla="*/ 2147483647 w 226"/>
                <a:gd name="T3" fmla="*/ 2147483647 h 227"/>
                <a:gd name="T4" fmla="*/ 2147483647 w 226"/>
                <a:gd name="T5" fmla="*/ 2147483647 h 227"/>
                <a:gd name="T6" fmla="*/ 2147483647 w 226"/>
                <a:gd name="T7" fmla="*/ 0 h 22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6" h="227">
                  <a:moveTo>
                    <a:pt x="0" y="227"/>
                  </a:moveTo>
                  <a:cubicBezTo>
                    <a:pt x="7" y="170"/>
                    <a:pt x="15" y="114"/>
                    <a:pt x="45" y="91"/>
                  </a:cubicBezTo>
                  <a:cubicBezTo>
                    <a:pt x="75" y="68"/>
                    <a:pt x="151" y="106"/>
                    <a:pt x="181" y="91"/>
                  </a:cubicBezTo>
                  <a:cubicBezTo>
                    <a:pt x="211" y="76"/>
                    <a:pt x="218" y="38"/>
                    <a:pt x="226" y="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6" name="Freeform 124"/>
            <p:cNvSpPr>
              <a:spLocks/>
            </p:cNvSpPr>
            <p:nvPr/>
          </p:nvSpPr>
          <p:spPr bwMode="auto">
            <a:xfrm rot="-5629837">
              <a:off x="4018491" y="5811693"/>
              <a:ext cx="337476" cy="267579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7" name="Freeform 125"/>
            <p:cNvSpPr>
              <a:spLocks/>
            </p:cNvSpPr>
            <p:nvPr/>
          </p:nvSpPr>
          <p:spPr bwMode="auto">
            <a:xfrm rot="-9898901">
              <a:off x="4392096" y="6164130"/>
              <a:ext cx="406324" cy="222240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8" name="Freeform 126"/>
            <p:cNvSpPr>
              <a:spLocks/>
            </p:cNvSpPr>
            <p:nvPr/>
          </p:nvSpPr>
          <p:spPr bwMode="auto">
            <a:xfrm rot="-6915035">
              <a:off x="4315193" y="5453596"/>
              <a:ext cx="337476" cy="267579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59" name="Freeform 127"/>
            <p:cNvSpPr>
              <a:spLocks/>
            </p:cNvSpPr>
            <p:nvPr/>
          </p:nvSpPr>
          <p:spPr bwMode="auto">
            <a:xfrm rot="2557654">
              <a:off x="5012931" y="5299634"/>
              <a:ext cx="337476" cy="267579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0" name="Freeform 131"/>
            <p:cNvSpPr>
              <a:spLocks/>
            </p:cNvSpPr>
            <p:nvPr/>
          </p:nvSpPr>
          <p:spPr bwMode="auto">
            <a:xfrm rot="9318289">
              <a:off x="4887976" y="5813909"/>
              <a:ext cx="406324" cy="222240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1" name="Freeform 132"/>
            <p:cNvSpPr>
              <a:spLocks/>
            </p:cNvSpPr>
            <p:nvPr/>
          </p:nvSpPr>
          <p:spPr bwMode="auto">
            <a:xfrm rot="3328911">
              <a:off x="4183083" y="5239868"/>
              <a:ext cx="443304" cy="385088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800080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2" name="Freeform 133"/>
            <p:cNvSpPr>
              <a:spLocks/>
            </p:cNvSpPr>
            <p:nvPr/>
          </p:nvSpPr>
          <p:spPr bwMode="auto">
            <a:xfrm rot="-9060160">
              <a:off x="5205980" y="5691234"/>
              <a:ext cx="533743" cy="319837"/>
            </a:xfrm>
            <a:custGeom>
              <a:avLst/>
              <a:gdLst>
                <a:gd name="T0" fmla="*/ 2147483647 w 287"/>
                <a:gd name="T1" fmla="*/ 0 h 189"/>
                <a:gd name="T2" fmla="*/ 2147483647 w 287"/>
                <a:gd name="T3" fmla="*/ 2147483647 h 189"/>
                <a:gd name="T4" fmla="*/ 2147483647 w 287"/>
                <a:gd name="T5" fmla="*/ 2147483647 h 189"/>
                <a:gd name="T6" fmla="*/ 2147483647 w 287"/>
                <a:gd name="T7" fmla="*/ 2147483647 h 1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189">
                  <a:moveTo>
                    <a:pt x="196" y="0"/>
                  </a:moveTo>
                  <a:cubicBezTo>
                    <a:pt x="113" y="53"/>
                    <a:pt x="30" y="106"/>
                    <a:pt x="15" y="136"/>
                  </a:cubicBezTo>
                  <a:cubicBezTo>
                    <a:pt x="0" y="166"/>
                    <a:pt x="61" y="189"/>
                    <a:pt x="106" y="181"/>
                  </a:cubicBezTo>
                  <a:cubicBezTo>
                    <a:pt x="151" y="173"/>
                    <a:pt x="219" y="131"/>
                    <a:pt x="287" y="90"/>
                  </a:cubicBezTo>
                </a:path>
              </a:pathLst>
            </a:custGeom>
            <a:noFill/>
            <a:ln w="25400">
              <a:solidFill>
                <a:srgbClr val="990099"/>
              </a:solidFill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3" name="Freeform 140"/>
            <p:cNvSpPr>
              <a:spLocks/>
            </p:cNvSpPr>
            <p:nvPr/>
          </p:nvSpPr>
          <p:spPr bwMode="auto">
            <a:xfrm rot="-5629837">
              <a:off x="4663812" y="5413956"/>
              <a:ext cx="231647" cy="342615"/>
            </a:xfrm>
            <a:custGeom>
              <a:avLst/>
              <a:gdLst>
                <a:gd name="T0" fmla="*/ 2147483647 w 197"/>
                <a:gd name="T1" fmla="*/ 0 h 242"/>
                <a:gd name="T2" fmla="*/ 2147483647 w 197"/>
                <a:gd name="T3" fmla="*/ 2147483647 h 242"/>
                <a:gd name="T4" fmla="*/ 2147483647 w 197"/>
                <a:gd name="T5" fmla="*/ 2147483647 h 242"/>
                <a:gd name="T6" fmla="*/ 2147483647 w 197"/>
                <a:gd name="T7" fmla="*/ 2147483647 h 242"/>
                <a:gd name="T8" fmla="*/ 2147483647 w 197"/>
                <a:gd name="T9" fmla="*/ 2147483647 h 2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97" h="242">
                  <a:moveTo>
                    <a:pt x="197" y="0"/>
                  </a:moveTo>
                  <a:cubicBezTo>
                    <a:pt x="144" y="26"/>
                    <a:pt x="91" y="52"/>
                    <a:pt x="61" y="90"/>
                  </a:cubicBezTo>
                  <a:cubicBezTo>
                    <a:pt x="31" y="128"/>
                    <a:pt x="0" y="212"/>
                    <a:pt x="15" y="227"/>
                  </a:cubicBezTo>
                  <a:cubicBezTo>
                    <a:pt x="30" y="242"/>
                    <a:pt x="128" y="204"/>
                    <a:pt x="151" y="181"/>
                  </a:cubicBezTo>
                  <a:cubicBezTo>
                    <a:pt x="174" y="158"/>
                    <a:pt x="162" y="124"/>
                    <a:pt x="151" y="90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4" name="Freeform 141"/>
            <p:cNvSpPr>
              <a:spLocks/>
            </p:cNvSpPr>
            <p:nvPr/>
          </p:nvSpPr>
          <p:spPr bwMode="auto">
            <a:xfrm rot="-5629837">
              <a:off x="4313496" y="6125321"/>
              <a:ext cx="159919" cy="396414"/>
            </a:xfrm>
            <a:custGeom>
              <a:avLst/>
              <a:gdLst>
                <a:gd name="T0" fmla="*/ 2147483647 w 136"/>
                <a:gd name="T1" fmla="*/ 2147483647 h 280"/>
                <a:gd name="T2" fmla="*/ 2147483647 w 136"/>
                <a:gd name="T3" fmla="*/ 2147483647 h 280"/>
                <a:gd name="T4" fmla="*/ 0 w 136"/>
                <a:gd name="T5" fmla="*/ 2147483647 h 280"/>
                <a:gd name="T6" fmla="*/ 2147483647 w 136"/>
                <a:gd name="T7" fmla="*/ 2147483647 h 280"/>
                <a:gd name="T8" fmla="*/ 2147483647 w 136"/>
                <a:gd name="T9" fmla="*/ 2147483647 h 280"/>
                <a:gd name="T10" fmla="*/ 2147483647 w 136"/>
                <a:gd name="T11" fmla="*/ 2147483647 h 2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" h="280">
                  <a:moveTo>
                    <a:pt x="136" y="8"/>
                  </a:moveTo>
                  <a:cubicBezTo>
                    <a:pt x="124" y="4"/>
                    <a:pt x="113" y="0"/>
                    <a:pt x="90" y="8"/>
                  </a:cubicBezTo>
                  <a:cubicBezTo>
                    <a:pt x="67" y="16"/>
                    <a:pt x="0" y="39"/>
                    <a:pt x="0" y="54"/>
                  </a:cubicBezTo>
                  <a:cubicBezTo>
                    <a:pt x="0" y="69"/>
                    <a:pt x="75" y="69"/>
                    <a:pt x="90" y="99"/>
                  </a:cubicBezTo>
                  <a:cubicBezTo>
                    <a:pt x="105" y="129"/>
                    <a:pt x="82" y="205"/>
                    <a:pt x="90" y="235"/>
                  </a:cubicBezTo>
                  <a:cubicBezTo>
                    <a:pt x="98" y="265"/>
                    <a:pt x="117" y="272"/>
                    <a:pt x="136" y="280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5" name="Freeform 144"/>
            <p:cNvSpPr>
              <a:spLocks/>
            </p:cNvSpPr>
            <p:nvPr/>
          </p:nvSpPr>
          <p:spPr bwMode="auto">
            <a:xfrm rot="-5629837">
              <a:off x="3915727" y="5674040"/>
              <a:ext cx="435073" cy="202454"/>
            </a:xfrm>
            <a:custGeom>
              <a:avLst/>
              <a:gdLst>
                <a:gd name="T0" fmla="*/ 0 w 370"/>
                <a:gd name="T1" fmla="*/ 2147483647 h 143"/>
                <a:gd name="T2" fmla="*/ 2147483647 w 370"/>
                <a:gd name="T3" fmla="*/ 2147483647 h 143"/>
                <a:gd name="T4" fmla="*/ 2147483647 w 370"/>
                <a:gd name="T5" fmla="*/ 2147483647 h 143"/>
                <a:gd name="T6" fmla="*/ 2147483647 w 370"/>
                <a:gd name="T7" fmla="*/ 2147483647 h 143"/>
                <a:gd name="T8" fmla="*/ 2147483647 w 370"/>
                <a:gd name="T9" fmla="*/ 2147483647 h 143"/>
                <a:gd name="T10" fmla="*/ 2147483647 w 370"/>
                <a:gd name="T11" fmla="*/ 2147483647 h 1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43">
                  <a:moveTo>
                    <a:pt x="0" y="143"/>
                  </a:moveTo>
                  <a:cubicBezTo>
                    <a:pt x="7" y="105"/>
                    <a:pt x="15" y="67"/>
                    <a:pt x="45" y="52"/>
                  </a:cubicBezTo>
                  <a:cubicBezTo>
                    <a:pt x="75" y="37"/>
                    <a:pt x="151" y="59"/>
                    <a:pt x="181" y="52"/>
                  </a:cubicBezTo>
                  <a:cubicBezTo>
                    <a:pt x="211" y="45"/>
                    <a:pt x="196" y="14"/>
                    <a:pt x="226" y="7"/>
                  </a:cubicBezTo>
                  <a:cubicBezTo>
                    <a:pt x="256" y="0"/>
                    <a:pt x="354" y="0"/>
                    <a:pt x="362" y="7"/>
                  </a:cubicBezTo>
                  <a:cubicBezTo>
                    <a:pt x="370" y="14"/>
                    <a:pt x="321" y="33"/>
                    <a:pt x="272" y="52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6" name="Freeform 145"/>
            <p:cNvSpPr>
              <a:spLocks/>
            </p:cNvSpPr>
            <p:nvPr/>
          </p:nvSpPr>
          <p:spPr bwMode="auto">
            <a:xfrm rot="-5629837">
              <a:off x="3962179" y="5350399"/>
              <a:ext cx="177557" cy="192544"/>
            </a:xfrm>
            <a:custGeom>
              <a:avLst/>
              <a:gdLst>
                <a:gd name="T0" fmla="*/ 2147483647 w 151"/>
                <a:gd name="T1" fmla="*/ 2147483647 h 136"/>
                <a:gd name="T2" fmla="*/ 2147483647 w 151"/>
                <a:gd name="T3" fmla="*/ 2147483647 h 136"/>
                <a:gd name="T4" fmla="*/ 2147483647 w 151"/>
                <a:gd name="T5" fmla="*/ 2147483647 h 136"/>
                <a:gd name="T6" fmla="*/ 2147483647 w 151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1" h="136">
                  <a:moveTo>
                    <a:pt x="151" y="46"/>
                  </a:moveTo>
                  <a:cubicBezTo>
                    <a:pt x="90" y="91"/>
                    <a:pt x="30" y="136"/>
                    <a:pt x="15" y="136"/>
                  </a:cubicBezTo>
                  <a:cubicBezTo>
                    <a:pt x="0" y="136"/>
                    <a:pt x="60" y="69"/>
                    <a:pt x="60" y="46"/>
                  </a:cubicBezTo>
                  <a:cubicBezTo>
                    <a:pt x="60" y="23"/>
                    <a:pt x="37" y="11"/>
                    <a:pt x="15" y="0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7" name="Freeform 146"/>
            <p:cNvSpPr>
              <a:spLocks/>
            </p:cNvSpPr>
            <p:nvPr/>
          </p:nvSpPr>
          <p:spPr bwMode="auto">
            <a:xfrm rot="-5629837">
              <a:off x="4852069" y="6116217"/>
              <a:ext cx="122291" cy="385088"/>
            </a:xfrm>
            <a:custGeom>
              <a:avLst/>
              <a:gdLst>
                <a:gd name="T0" fmla="*/ 0 w 105"/>
                <a:gd name="T1" fmla="*/ 0 h 272"/>
                <a:gd name="T2" fmla="*/ 2147483647 w 105"/>
                <a:gd name="T3" fmla="*/ 2147483647 h 272"/>
                <a:gd name="T4" fmla="*/ 2147483647 w 105"/>
                <a:gd name="T5" fmla="*/ 2147483647 h 272"/>
                <a:gd name="T6" fmla="*/ 0 w 105"/>
                <a:gd name="T7" fmla="*/ 2147483647 h 272"/>
                <a:gd name="T8" fmla="*/ 2147483647 w 105"/>
                <a:gd name="T9" fmla="*/ 2147483647 h 2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" h="272">
                  <a:moveTo>
                    <a:pt x="0" y="0"/>
                  </a:moveTo>
                  <a:cubicBezTo>
                    <a:pt x="37" y="53"/>
                    <a:pt x="75" y="106"/>
                    <a:pt x="90" y="136"/>
                  </a:cubicBezTo>
                  <a:cubicBezTo>
                    <a:pt x="105" y="166"/>
                    <a:pt x="105" y="167"/>
                    <a:pt x="90" y="182"/>
                  </a:cubicBezTo>
                  <a:cubicBezTo>
                    <a:pt x="75" y="197"/>
                    <a:pt x="0" y="212"/>
                    <a:pt x="0" y="227"/>
                  </a:cubicBezTo>
                  <a:cubicBezTo>
                    <a:pt x="0" y="242"/>
                    <a:pt x="45" y="257"/>
                    <a:pt x="90" y="272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8" name="Freeform 147"/>
            <p:cNvSpPr>
              <a:spLocks/>
            </p:cNvSpPr>
            <p:nvPr/>
          </p:nvSpPr>
          <p:spPr bwMode="auto">
            <a:xfrm rot="-5629837">
              <a:off x="5339731" y="6107886"/>
              <a:ext cx="116411" cy="448797"/>
            </a:xfrm>
            <a:custGeom>
              <a:avLst/>
              <a:gdLst>
                <a:gd name="T0" fmla="*/ 2147483647 w 99"/>
                <a:gd name="T1" fmla="*/ 0 h 317"/>
                <a:gd name="T2" fmla="*/ 2147483647 w 99"/>
                <a:gd name="T3" fmla="*/ 2147483647 h 317"/>
                <a:gd name="T4" fmla="*/ 0 w 99"/>
                <a:gd name="T5" fmla="*/ 2147483647 h 317"/>
                <a:gd name="T6" fmla="*/ 2147483647 w 99"/>
                <a:gd name="T7" fmla="*/ 2147483647 h 31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9" h="317">
                  <a:moveTo>
                    <a:pt x="46" y="0"/>
                  </a:moveTo>
                  <a:cubicBezTo>
                    <a:pt x="72" y="56"/>
                    <a:pt x="99" y="113"/>
                    <a:pt x="91" y="136"/>
                  </a:cubicBezTo>
                  <a:cubicBezTo>
                    <a:pt x="83" y="159"/>
                    <a:pt x="0" y="106"/>
                    <a:pt x="0" y="136"/>
                  </a:cubicBezTo>
                  <a:cubicBezTo>
                    <a:pt x="0" y="166"/>
                    <a:pt x="45" y="241"/>
                    <a:pt x="91" y="317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 rot="-5629837">
              <a:off x="5292335" y="5942744"/>
              <a:ext cx="159919" cy="203870"/>
            </a:xfrm>
            <a:custGeom>
              <a:avLst/>
              <a:gdLst>
                <a:gd name="T0" fmla="*/ 0 w 136"/>
                <a:gd name="T1" fmla="*/ 2147483647 h 144"/>
                <a:gd name="T2" fmla="*/ 2147483647 w 136"/>
                <a:gd name="T3" fmla="*/ 2147483647 h 144"/>
                <a:gd name="T4" fmla="*/ 2147483647 w 136"/>
                <a:gd name="T5" fmla="*/ 2147483647 h 144"/>
                <a:gd name="T6" fmla="*/ 2147483647 w 136"/>
                <a:gd name="T7" fmla="*/ 2147483647 h 144"/>
                <a:gd name="T8" fmla="*/ 2147483647 w 136"/>
                <a:gd name="T9" fmla="*/ 2147483647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" h="144">
                  <a:moveTo>
                    <a:pt x="0" y="8"/>
                  </a:moveTo>
                  <a:cubicBezTo>
                    <a:pt x="11" y="4"/>
                    <a:pt x="23" y="0"/>
                    <a:pt x="46" y="8"/>
                  </a:cubicBezTo>
                  <a:cubicBezTo>
                    <a:pt x="69" y="16"/>
                    <a:pt x="136" y="31"/>
                    <a:pt x="136" y="54"/>
                  </a:cubicBezTo>
                  <a:cubicBezTo>
                    <a:pt x="136" y="77"/>
                    <a:pt x="61" y="144"/>
                    <a:pt x="46" y="144"/>
                  </a:cubicBezTo>
                  <a:cubicBezTo>
                    <a:pt x="31" y="144"/>
                    <a:pt x="38" y="99"/>
                    <a:pt x="46" y="54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0" name="Freeform 151"/>
            <p:cNvSpPr>
              <a:spLocks/>
            </p:cNvSpPr>
            <p:nvPr/>
          </p:nvSpPr>
          <p:spPr bwMode="auto">
            <a:xfrm rot="-5629837">
              <a:off x="4312638" y="5867854"/>
              <a:ext cx="212833" cy="213780"/>
            </a:xfrm>
            <a:custGeom>
              <a:avLst/>
              <a:gdLst>
                <a:gd name="T0" fmla="*/ 0 w 181"/>
                <a:gd name="T1" fmla="*/ 0 h 151"/>
                <a:gd name="T2" fmla="*/ 2147483647 w 181"/>
                <a:gd name="T3" fmla="*/ 2147483647 h 151"/>
                <a:gd name="T4" fmla="*/ 2147483647 w 181"/>
                <a:gd name="T5" fmla="*/ 2147483647 h 151"/>
                <a:gd name="T6" fmla="*/ 2147483647 w 181"/>
                <a:gd name="T7" fmla="*/ 2147483647 h 151"/>
                <a:gd name="T8" fmla="*/ 2147483647 w 181"/>
                <a:gd name="T9" fmla="*/ 0 h 1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1" h="151">
                  <a:moveTo>
                    <a:pt x="0" y="0"/>
                  </a:moveTo>
                  <a:cubicBezTo>
                    <a:pt x="11" y="60"/>
                    <a:pt x="22" y="121"/>
                    <a:pt x="45" y="136"/>
                  </a:cubicBezTo>
                  <a:cubicBezTo>
                    <a:pt x="68" y="151"/>
                    <a:pt x="128" y="106"/>
                    <a:pt x="136" y="91"/>
                  </a:cubicBezTo>
                  <a:cubicBezTo>
                    <a:pt x="144" y="76"/>
                    <a:pt x="84" y="60"/>
                    <a:pt x="91" y="45"/>
                  </a:cubicBezTo>
                  <a:cubicBezTo>
                    <a:pt x="98" y="30"/>
                    <a:pt x="139" y="15"/>
                    <a:pt x="181" y="0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171" name="Freeform 152"/>
            <p:cNvSpPr>
              <a:spLocks/>
            </p:cNvSpPr>
            <p:nvPr/>
          </p:nvSpPr>
          <p:spPr bwMode="auto">
            <a:xfrm rot="-5629837">
              <a:off x="5224462" y="5447052"/>
              <a:ext cx="239878" cy="192544"/>
            </a:xfrm>
            <a:custGeom>
              <a:avLst/>
              <a:gdLst>
                <a:gd name="T0" fmla="*/ 2147483647 w 204"/>
                <a:gd name="T1" fmla="*/ 0 h 136"/>
                <a:gd name="T2" fmla="*/ 2147483647 w 204"/>
                <a:gd name="T3" fmla="*/ 2147483647 h 136"/>
                <a:gd name="T4" fmla="*/ 2147483647 w 204"/>
                <a:gd name="T5" fmla="*/ 2147483647 h 136"/>
                <a:gd name="T6" fmla="*/ 2147483647 w 204"/>
                <a:gd name="T7" fmla="*/ 2147483647 h 136"/>
                <a:gd name="T8" fmla="*/ 2147483647 w 204"/>
                <a:gd name="T9" fmla="*/ 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04" h="136">
                  <a:moveTo>
                    <a:pt x="15" y="0"/>
                  </a:moveTo>
                  <a:cubicBezTo>
                    <a:pt x="7" y="34"/>
                    <a:pt x="0" y="68"/>
                    <a:pt x="15" y="91"/>
                  </a:cubicBezTo>
                  <a:cubicBezTo>
                    <a:pt x="30" y="114"/>
                    <a:pt x="76" y="136"/>
                    <a:pt x="106" y="136"/>
                  </a:cubicBezTo>
                  <a:cubicBezTo>
                    <a:pt x="136" y="136"/>
                    <a:pt x="190" y="114"/>
                    <a:pt x="197" y="91"/>
                  </a:cubicBezTo>
                  <a:cubicBezTo>
                    <a:pt x="204" y="68"/>
                    <a:pt x="177" y="34"/>
                    <a:pt x="151" y="0"/>
                  </a:cubicBezTo>
                </a:path>
              </a:pathLst>
            </a:custGeom>
            <a:noFill/>
            <a:ln w="25400" cap="flat" cmpd="sng">
              <a:solidFill>
                <a:srgbClr val="990099"/>
              </a:solidFill>
              <a:prstDash val="solid"/>
              <a:round/>
              <a:headEnd type="oval" w="med" len="med"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172" name="Elipsa 171"/>
          <p:cNvSpPr/>
          <p:nvPr/>
        </p:nvSpPr>
        <p:spPr>
          <a:xfrm>
            <a:off x="4503957" y="3698327"/>
            <a:ext cx="1277782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3" name="Elipsa 172"/>
          <p:cNvSpPr/>
          <p:nvPr/>
        </p:nvSpPr>
        <p:spPr>
          <a:xfrm>
            <a:off x="6169847" y="2816384"/>
            <a:ext cx="285594" cy="33790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4" name="Elipsa 173"/>
          <p:cNvSpPr/>
          <p:nvPr/>
        </p:nvSpPr>
        <p:spPr>
          <a:xfrm>
            <a:off x="6071341" y="3521009"/>
            <a:ext cx="285683" cy="418029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5" name="Elipsa 174"/>
          <p:cNvSpPr/>
          <p:nvPr/>
        </p:nvSpPr>
        <p:spPr>
          <a:xfrm>
            <a:off x="3804222" y="4184102"/>
            <a:ext cx="941464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6" name="Elipsa 175"/>
          <p:cNvSpPr/>
          <p:nvPr/>
        </p:nvSpPr>
        <p:spPr>
          <a:xfrm>
            <a:off x="5054728" y="4373794"/>
            <a:ext cx="1217156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7" name="Elipsa 176"/>
          <p:cNvSpPr/>
          <p:nvPr/>
        </p:nvSpPr>
        <p:spPr>
          <a:xfrm>
            <a:off x="5633136" y="5525456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8" name="Elipsa 177"/>
          <p:cNvSpPr/>
          <p:nvPr/>
        </p:nvSpPr>
        <p:spPr>
          <a:xfrm>
            <a:off x="5289334" y="5677856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9" name="Elipsa 178"/>
          <p:cNvSpPr/>
          <p:nvPr/>
        </p:nvSpPr>
        <p:spPr>
          <a:xfrm>
            <a:off x="6464997" y="5727555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0" name="Elipsa 179"/>
          <p:cNvSpPr/>
          <p:nvPr/>
        </p:nvSpPr>
        <p:spPr>
          <a:xfrm>
            <a:off x="5264375" y="6003677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1" name="Elipsa 180"/>
          <p:cNvSpPr/>
          <p:nvPr/>
        </p:nvSpPr>
        <p:spPr>
          <a:xfrm>
            <a:off x="4656609" y="5524595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2" name="Elipsa 181"/>
          <p:cNvSpPr/>
          <p:nvPr/>
        </p:nvSpPr>
        <p:spPr>
          <a:xfrm>
            <a:off x="4527334" y="5078395"/>
            <a:ext cx="238995" cy="2410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79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43" grpId="0"/>
      <p:bldP spid="145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a 2"/>
          <p:cNvSpPr/>
          <p:nvPr/>
        </p:nvSpPr>
        <p:spPr>
          <a:xfrm>
            <a:off x="5973736" y="5121399"/>
            <a:ext cx="2126656" cy="1000965"/>
          </a:xfrm>
          <a:prstGeom prst="ellipse">
            <a:avLst/>
          </a:prstGeom>
          <a:solidFill>
            <a:schemeClr val="accent4">
              <a:alpha val="3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465218" y="36650"/>
            <a:ext cx="70528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Alkanes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– PALS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measurement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5" name="Group 103"/>
          <p:cNvGrpSpPr>
            <a:grpSpLocks/>
          </p:cNvGrpSpPr>
          <p:nvPr/>
        </p:nvGrpSpPr>
        <p:grpSpPr bwMode="auto">
          <a:xfrm>
            <a:off x="554039" y="1882357"/>
            <a:ext cx="4411663" cy="1225550"/>
            <a:chOff x="433" y="1057"/>
            <a:chExt cx="2779" cy="772"/>
          </a:xfrm>
        </p:grpSpPr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1773" y="1415"/>
              <a:ext cx="14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altLang="pl-PL" sz="2000" b="1" dirty="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</a:t>
              </a:r>
              <a:r>
                <a:rPr lang="pl-PL" altLang="pl-PL" sz="2000" b="1" baseline="-25000" dirty="0" smtClean="0">
                  <a:solidFill>
                    <a:srgbClr val="FF0000"/>
                  </a:solidFill>
                  <a:cs typeface="Arial" charset="0"/>
                  <a:sym typeface="Symbol" pitchFamily="18" charset="2"/>
                </a:rPr>
                <a:t>2</a:t>
              </a:r>
              <a:r>
                <a:rPr lang="pl-PL" altLang="pl-PL" sz="2000" b="1" dirty="0" smtClean="0">
                  <a:solidFill>
                    <a:srgbClr val="FF0000"/>
                  </a:solidFill>
                  <a:cs typeface="Arial" charset="0"/>
                </a:rPr>
                <a:t>=0,35 </a:t>
              </a:r>
              <a:r>
                <a:rPr lang="pl-PL" altLang="pl-PL" sz="2000" b="1" dirty="0" err="1">
                  <a:solidFill>
                    <a:srgbClr val="FF0000"/>
                  </a:solidFill>
                  <a:cs typeface="Arial" charset="0"/>
                </a:rPr>
                <a:t>ns</a:t>
              </a:r>
              <a:endParaRPr lang="el-GR" altLang="pl-PL" sz="2000" b="1" dirty="0">
                <a:solidFill>
                  <a:srgbClr val="FF0000"/>
                </a:solidFill>
                <a:cs typeface="Arial" charset="0"/>
              </a:endParaRPr>
            </a:p>
          </p:txBody>
        </p: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750" y="1330"/>
              <a:ext cx="907" cy="499"/>
              <a:chOff x="550" y="2115"/>
              <a:chExt cx="1002" cy="479"/>
            </a:xfrm>
          </p:grpSpPr>
          <p:grpSp>
            <p:nvGrpSpPr>
              <p:cNvPr id="25" name="Group 14"/>
              <p:cNvGrpSpPr>
                <a:grpSpLocks/>
              </p:cNvGrpSpPr>
              <p:nvPr/>
            </p:nvGrpSpPr>
            <p:grpSpPr bwMode="auto">
              <a:xfrm>
                <a:off x="1070" y="2191"/>
                <a:ext cx="149" cy="403"/>
                <a:chOff x="1202" y="2205"/>
                <a:chExt cx="182" cy="545"/>
              </a:xfrm>
            </p:grpSpPr>
            <p:sp>
              <p:nvSpPr>
                <p:cNvPr id="33" name="Oval 15"/>
                <p:cNvSpPr>
                  <a:spLocks noChangeArrowheads="1"/>
                </p:cNvSpPr>
                <p:nvPr/>
              </p:nvSpPr>
              <p:spPr bwMode="auto">
                <a:xfrm>
                  <a:off x="1202" y="2387"/>
                  <a:ext cx="182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FF"/>
                    </a:gs>
                    <a:gs pos="100000">
                      <a:srgbClr val="0000FF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4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1293" y="2205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26" name="Group 17"/>
              <p:cNvGrpSpPr>
                <a:grpSpLocks/>
              </p:cNvGrpSpPr>
              <p:nvPr/>
            </p:nvGrpSpPr>
            <p:grpSpPr bwMode="auto">
              <a:xfrm>
                <a:off x="884" y="2191"/>
                <a:ext cx="149" cy="403"/>
                <a:chOff x="1655" y="300"/>
                <a:chExt cx="182" cy="545"/>
              </a:xfrm>
            </p:grpSpPr>
            <p:sp>
              <p:nvSpPr>
                <p:cNvPr id="31" name="Oval 18"/>
                <p:cNvSpPr>
                  <a:spLocks noChangeArrowheads="1"/>
                </p:cNvSpPr>
                <p:nvPr/>
              </p:nvSpPr>
              <p:spPr bwMode="auto">
                <a:xfrm>
                  <a:off x="1655" y="482"/>
                  <a:ext cx="182" cy="18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66FF"/>
                    </a:gs>
                    <a:gs pos="100000">
                      <a:srgbClr val="FF0000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l-PL"/>
                </a:p>
              </p:txBody>
            </p:sp>
            <p:sp>
              <p:nvSpPr>
                <p:cNvPr id="3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746" y="300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sp>
            <p:nvSpPr>
              <p:cNvPr id="27" name="Freeform 20"/>
              <p:cNvSpPr>
                <a:spLocks/>
              </p:cNvSpPr>
              <p:nvPr/>
            </p:nvSpPr>
            <p:spPr bwMode="auto">
              <a:xfrm>
                <a:off x="1256" y="2359"/>
                <a:ext cx="296" cy="67"/>
              </a:xfrm>
              <a:custGeom>
                <a:avLst/>
                <a:gdLst>
                  <a:gd name="T0" fmla="*/ 0 w 635"/>
                  <a:gd name="T1" fmla="*/ 136 h 143"/>
                  <a:gd name="T2" fmla="*/ 90 w 635"/>
                  <a:gd name="T3" fmla="*/ 0 h 143"/>
                  <a:gd name="T4" fmla="*/ 226 w 635"/>
                  <a:gd name="T5" fmla="*/ 136 h 143"/>
                  <a:gd name="T6" fmla="*/ 317 w 635"/>
                  <a:gd name="T7" fmla="*/ 0 h 143"/>
                  <a:gd name="T8" fmla="*/ 453 w 635"/>
                  <a:gd name="T9" fmla="*/ 136 h 143"/>
                  <a:gd name="T10" fmla="*/ 544 w 635"/>
                  <a:gd name="T11" fmla="*/ 45 h 143"/>
                  <a:gd name="T12" fmla="*/ 635 w 635"/>
                  <a:gd name="T13" fmla="*/ 4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143">
                    <a:moveTo>
                      <a:pt x="0" y="136"/>
                    </a:moveTo>
                    <a:cubicBezTo>
                      <a:pt x="26" y="68"/>
                      <a:pt x="52" y="0"/>
                      <a:pt x="90" y="0"/>
                    </a:cubicBezTo>
                    <a:cubicBezTo>
                      <a:pt x="128" y="0"/>
                      <a:pt x="188" y="136"/>
                      <a:pt x="226" y="136"/>
                    </a:cubicBezTo>
                    <a:cubicBezTo>
                      <a:pt x="264" y="136"/>
                      <a:pt x="279" y="0"/>
                      <a:pt x="317" y="0"/>
                    </a:cubicBezTo>
                    <a:cubicBezTo>
                      <a:pt x="355" y="0"/>
                      <a:pt x="415" y="129"/>
                      <a:pt x="453" y="136"/>
                    </a:cubicBezTo>
                    <a:cubicBezTo>
                      <a:pt x="491" y="143"/>
                      <a:pt x="514" y="60"/>
                      <a:pt x="544" y="45"/>
                    </a:cubicBezTo>
                    <a:cubicBezTo>
                      <a:pt x="574" y="30"/>
                      <a:pt x="604" y="37"/>
                      <a:pt x="635" y="45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 rot="10800000">
                <a:off x="550" y="2359"/>
                <a:ext cx="297" cy="67"/>
              </a:xfrm>
              <a:custGeom>
                <a:avLst/>
                <a:gdLst>
                  <a:gd name="T0" fmla="*/ 0 w 635"/>
                  <a:gd name="T1" fmla="*/ 136 h 143"/>
                  <a:gd name="T2" fmla="*/ 90 w 635"/>
                  <a:gd name="T3" fmla="*/ 0 h 143"/>
                  <a:gd name="T4" fmla="*/ 226 w 635"/>
                  <a:gd name="T5" fmla="*/ 136 h 143"/>
                  <a:gd name="T6" fmla="*/ 317 w 635"/>
                  <a:gd name="T7" fmla="*/ 0 h 143"/>
                  <a:gd name="T8" fmla="*/ 453 w 635"/>
                  <a:gd name="T9" fmla="*/ 136 h 143"/>
                  <a:gd name="T10" fmla="*/ 544 w 635"/>
                  <a:gd name="T11" fmla="*/ 45 h 143"/>
                  <a:gd name="T12" fmla="*/ 635 w 635"/>
                  <a:gd name="T13" fmla="*/ 4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5" h="143">
                    <a:moveTo>
                      <a:pt x="0" y="136"/>
                    </a:moveTo>
                    <a:cubicBezTo>
                      <a:pt x="26" y="68"/>
                      <a:pt x="52" y="0"/>
                      <a:pt x="90" y="0"/>
                    </a:cubicBezTo>
                    <a:cubicBezTo>
                      <a:pt x="128" y="0"/>
                      <a:pt x="188" y="136"/>
                      <a:pt x="226" y="136"/>
                    </a:cubicBezTo>
                    <a:cubicBezTo>
                      <a:pt x="264" y="136"/>
                      <a:pt x="279" y="0"/>
                      <a:pt x="317" y="0"/>
                    </a:cubicBezTo>
                    <a:cubicBezTo>
                      <a:pt x="355" y="0"/>
                      <a:pt x="415" y="129"/>
                      <a:pt x="453" y="136"/>
                    </a:cubicBezTo>
                    <a:cubicBezTo>
                      <a:pt x="491" y="143"/>
                      <a:pt x="514" y="60"/>
                      <a:pt x="544" y="45"/>
                    </a:cubicBezTo>
                    <a:cubicBezTo>
                      <a:pt x="574" y="30"/>
                      <a:pt x="604" y="37"/>
                      <a:pt x="635" y="45"/>
                    </a:cubicBezTo>
                  </a:path>
                </a:pathLst>
              </a:custGeom>
              <a:noFill/>
              <a:ln w="25400">
                <a:solidFill>
                  <a:srgbClr val="0033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  <p:sp>
            <p:nvSpPr>
              <p:cNvPr id="29" name="Text Box 22"/>
              <p:cNvSpPr txBox="1">
                <a:spLocks noChangeArrowheads="1"/>
              </p:cNvSpPr>
              <p:nvPr/>
            </p:nvSpPr>
            <p:spPr bwMode="auto">
              <a:xfrm>
                <a:off x="1247" y="2115"/>
                <a:ext cx="296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altLang="pl-PL" sz="2400" b="1">
                    <a:latin typeface="Comic Sans MS" pitchFamily="66" charset="0"/>
                    <a:sym typeface="Symbol" pitchFamily="18" charset="2"/>
                  </a:rPr>
                  <a:t></a:t>
                </a:r>
              </a:p>
            </p:txBody>
          </p:sp>
          <p:sp>
            <p:nvSpPr>
              <p:cNvPr id="30" name="Text Box 23"/>
              <p:cNvSpPr txBox="1">
                <a:spLocks noChangeArrowheads="1"/>
              </p:cNvSpPr>
              <p:nvPr/>
            </p:nvSpPr>
            <p:spPr bwMode="auto">
              <a:xfrm>
                <a:off x="657" y="2115"/>
                <a:ext cx="296" cy="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pl-PL" altLang="pl-PL" sz="2400" b="1">
                    <a:latin typeface="Comic Sans MS" pitchFamily="66" charset="0"/>
                    <a:sym typeface="Symbol" pitchFamily="18" charset="2"/>
                  </a:rPr>
                  <a:t></a:t>
                </a:r>
              </a:p>
            </p:txBody>
          </p:sp>
        </p:grpSp>
        <p:sp>
          <p:nvSpPr>
            <p:cNvPr id="24" name="Text Box 24"/>
            <p:cNvSpPr txBox="1">
              <a:spLocks noChangeArrowheads="1"/>
            </p:cNvSpPr>
            <p:nvPr/>
          </p:nvSpPr>
          <p:spPr bwMode="auto">
            <a:xfrm>
              <a:off x="433" y="1057"/>
              <a:ext cx="172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dirty="0" err="1" smtClean="0"/>
                <a:t>Free</a:t>
              </a:r>
              <a:r>
                <a:rPr lang="pl-PL" altLang="pl-PL" dirty="0" smtClean="0"/>
                <a:t> </a:t>
              </a:r>
              <a:r>
                <a:rPr lang="pl-PL" altLang="pl-PL" dirty="0" err="1" smtClean="0"/>
                <a:t>annihilation</a:t>
              </a:r>
              <a:r>
                <a:rPr lang="pl-PL" altLang="pl-PL" dirty="0" smtClean="0"/>
                <a:t> e</a:t>
              </a:r>
              <a:r>
                <a:rPr lang="pl-PL" altLang="pl-PL" baseline="30000" dirty="0"/>
                <a:t>+</a:t>
              </a:r>
              <a:endParaRPr lang="pl-PL" altLang="pl-PL" dirty="0"/>
            </a:p>
          </p:txBody>
        </p:sp>
      </p:grpSp>
      <p:sp>
        <p:nvSpPr>
          <p:cNvPr id="36" name="Text Box 42"/>
          <p:cNvSpPr txBox="1">
            <a:spLocks noChangeArrowheads="1"/>
          </p:cNvSpPr>
          <p:nvPr/>
        </p:nvSpPr>
        <p:spPr bwMode="auto">
          <a:xfrm>
            <a:off x="4213512" y="5288798"/>
            <a:ext cx="20695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altLang="pl-PL" sz="1600" b="1" dirty="0" err="1" smtClean="0"/>
              <a:t>pick</a:t>
            </a:r>
            <a:r>
              <a:rPr lang="pl-PL" altLang="pl-PL" sz="1600" b="1" dirty="0" smtClean="0"/>
              <a:t>-off </a:t>
            </a:r>
            <a:r>
              <a:rPr lang="pl-PL" altLang="pl-PL" sz="1600" b="1" dirty="0" err="1" smtClean="0"/>
              <a:t>process</a:t>
            </a:r>
            <a:endParaRPr lang="pl-PL" altLang="pl-PL" sz="1600" b="1" dirty="0"/>
          </a:p>
        </p:txBody>
      </p:sp>
      <p:sp>
        <p:nvSpPr>
          <p:cNvPr id="37" name="Text Box 44"/>
          <p:cNvSpPr txBox="1">
            <a:spLocks noChangeArrowheads="1"/>
          </p:cNvSpPr>
          <p:nvPr/>
        </p:nvSpPr>
        <p:spPr bwMode="auto">
          <a:xfrm>
            <a:off x="5248276" y="5458075"/>
            <a:ext cx="40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>
                <a:latin typeface="Comic Sans MS" pitchFamily="66" charset="0"/>
                <a:sym typeface="Symbol" pitchFamily="18" charset="2"/>
              </a:rPr>
              <a:t></a:t>
            </a:r>
          </a:p>
        </p:txBody>
      </p:sp>
      <p:grpSp>
        <p:nvGrpSpPr>
          <p:cNvPr id="38" name="Group 45"/>
          <p:cNvGrpSpPr>
            <a:grpSpLocks/>
          </p:cNvGrpSpPr>
          <p:nvPr/>
        </p:nvGrpSpPr>
        <p:grpSpPr bwMode="auto">
          <a:xfrm>
            <a:off x="5432426" y="5747000"/>
            <a:ext cx="192088" cy="563562"/>
            <a:chOff x="2562" y="3067"/>
            <a:chExt cx="182" cy="545"/>
          </a:xfrm>
        </p:grpSpPr>
        <p:sp>
          <p:nvSpPr>
            <p:cNvPr id="39" name="Oval 46"/>
            <p:cNvSpPr>
              <a:spLocks noChangeArrowheads="1"/>
            </p:cNvSpPr>
            <p:nvPr/>
          </p:nvSpPr>
          <p:spPr bwMode="auto">
            <a:xfrm>
              <a:off x="2562" y="32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0" name="Line 47"/>
            <p:cNvSpPr>
              <a:spLocks noChangeShapeType="1"/>
            </p:cNvSpPr>
            <p:nvPr/>
          </p:nvSpPr>
          <p:spPr bwMode="auto">
            <a:xfrm flipV="1">
              <a:off x="2653" y="3067"/>
              <a:ext cx="0" cy="54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1" name="Group 48"/>
          <p:cNvGrpSpPr>
            <a:grpSpLocks/>
          </p:cNvGrpSpPr>
          <p:nvPr/>
        </p:nvGrpSpPr>
        <p:grpSpPr bwMode="auto">
          <a:xfrm>
            <a:off x="4983164" y="5872412"/>
            <a:ext cx="204787" cy="588963"/>
            <a:chOff x="1202" y="2205"/>
            <a:chExt cx="182" cy="545"/>
          </a:xfrm>
        </p:grpSpPr>
        <p:sp>
          <p:nvSpPr>
            <p:cNvPr id="42" name="Oval 49"/>
            <p:cNvSpPr>
              <a:spLocks noChangeArrowheads="1"/>
            </p:cNvSpPr>
            <p:nvPr/>
          </p:nvSpPr>
          <p:spPr bwMode="auto">
            <a:xfrm>
              <a:off x="1202" y="2387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0000CC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3" name="Line 50"/>
            <p:cNvSpPr>
              <a:spLocks noChangeShapeType="1"/>
            </p:cNvSpPr>
            <p:nvPr/>
          </p:nvSpPr>
          <p:spPr bwMode="auto">
            <a:xfrm flipV="1">
              <a:off x="1293" y="2205"/>
              <a:ext cx="0" cy="54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44" name="Group 51"/>
          <p:cNvGrpSpPr>
            <a:grpSpLocks/>
          </p:cNvGrpSpPr>
          <p:nvPr/>
        </p:nvGrpSpPr>
        <p:grpSpPr bwMode="auto">
          <a:xfrm>
            <a:off x="5176839" y="5747000"/>
            <a:ext cx="203200" cy="590550"/>
            <a:chOff x="1655" y="300"/>
            <a:chExt cx="182" cy="545"/>
          </a:xfrm>
        </p:grpSpPr>
        <p:sp>
          <p:nvSpPr>
            <p:cNvPr id="45" name="Oval 52"/>
            <p:cNvSpPr>
              <a:spLocks noChangeArrowheads="1"/>
            </p:cNvSpPr>
            <p:nvPr/>
          </p:nvSpPr>
          <p:spPr bwMode="auto">
            <a:xfrm>
              <a:off x="1655" y="48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46" name="Line 53"/>
            <p:cNvSpPr>
              <a:spLocks noChangeShapeType="1"/>
            </p:cNvSpPr>
            <p:nvPr/>
          </p:nvSpPr>
          <p:spPr bwMode="auto">
            <a:xfrm flipV="1">
              <a:off x="1746" y="300"/>
              <a:ext cx="0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47" name="Freeform 54"/>
          <p:cNvSpPr>
            <a:spLocks/>
          </p:cNvSpPr>
          <p:nvPr/>
        </p:nvSpPr>
        <p:spPr bwMode="auto">
          <a:xfrm rot="18900000">
            <a:off x="5303839" y="5747000"/>
            <a:ext cx="404812" cy="96837"/>
          </a:xfrm>
          <a:custGeom>
            <a:avLst/>
            <a:gdLst>
              <a:gd name="T0" fmla="*/ 0 w 635"/>
              <a:gd name="T1" fmla="*/ 136 h 143"/>
              <a:gd name="T2" fmla="*/ 90 w 635"/>
              <a:gd name="T3" fmla="*/ 0 h 143"/>
              <a:gd name="T4" fmla="*/ 226 w 635"/>
              <a:gd name="T5" fmla="*/ 136 h 143"/>
              <a:gd name="T6" fmla="*/ 317 w 635"/>
              <a:gd name="T7" fmla="*/ 0 h 143"/>
              <a:gd name="T8" fmla="*/ 453 w 635"/>
              <a:gd name="T9" fmla="*/ 136 h 143"/>
              <a:gd name="T10" fmla="*/ 544 w 635"/>
              <a:gd name="T11" fmla="*/ 45 h 143"/>
              <a:gd name="T12" fmla="*/ 635 w 635"/>
              <a:gd name="T13" fmla="*/ 4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143">
                <a:moveTo>
                  <a:pt x="0" y="136"/>
                </a:moveTo>
                <a:cubicBezTo>
                  <a:pt x="26" y="68"/>
                  <a:pt x="52" y="0"/>
                  <a:pt x="90" y="0"/>
                </a:cubicBezTo>
                <a:cubicBezTo>
                  <a:pt x="128" y="0"/>
                  <a:pt x="188" y="136"/>
                  <a:pt x="226" y="136"/>
                </a:cubicBezTo>
                <a:cubicBezTo>
                  <a:pt x="264" y="136"/>
                  <a:pt x="279" y="0"/>
                  <a:pt x="317" y="0"/>
                </a:cubicBezTo>
                <a:cubicBezTo>
                  <a:pt x="355" y="0"/>
                  <a:pt x="415" y="129"/>
                  <a:pt x="453" y="136"/>
                </a:cubicBezTo>
                <a:cubicBezTo>
                  <a:pt x="491" y="143"/>
                  <a:pt x="514" y="60"/>
                  <a:pt x="544" y="45"/>
                </a:cubicBezTo>
                <a:cubicBezTo>
                  <a:pt x="574" y="30"/>
                  <a:pt x="604" y="37"/>
                  <a:pt x="635" y="45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8" name="Freeform 55"/>
          <p:cNvSpPr>
            <a:spLocks/>
          </p:cNvSpPr>
          <p:nvPr/>
        </p:nvSpPr>
        <p:spPr bwMode="auto">
          <a:xfrm rot="8100000">
            <a:off x="4664076" y="6372475"/>
            <a:ext cx="403225" cy="87312"/>
          </a:xfrm>
          <a:custGeom>
            <a:avLst/>
            <a:gdLst>
              <a:gd name="T0" fmla="*/ 0 w 635"/>
              <a:gd name="T1" fmla="*/ 136 h 143"/>
              <a:gd name="T2" fmla="*/ 90 w 635"/>
              <a:gd name="T3" fmla="*/ 0 h 143"/>
              <a:gd name="T4" fmla="*/ 226 w 635"/>
              <a:gd name="T5" fmla="*/ 136 h 143"/>
              <a:gd name="T6" fmla="*/ 317 w 635"/>
              <a:gd name="T7" fmla="*/ 0 h 143"/>
              <a:gd name="T8" fmla="*/ 453 w 635"/>
              <a:gd name="T9" fmla="*/ 136 h 143"/>
              <a:gd name="T10" fmla="*/ 544 w 635"/>
              <a:gd name="T11" fmla="*/ 45 h 143"/>
              <a:gd name="T12" fmla="*/ 635 w 635"/>
              <a:gd name="T13" fmla="*/ 4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5" h="143">
                <a:moveTo>
                  <a:pt x="0" y="136"/>
                </a:moveTo>
                <a:cubicBezTo>
                  <a:pt x="26" y="68"/>
                  <a:pt x="52" y="0"/>
                  <a:pt x="90" y="0"/>
                </a:cubicBezTo>
                <a:cubicBezTo>
                  <a:pt x="128" y="0"/>
                  <a:pt x="188" y="136"/>
                  <a:pt x="226" y="136"/>
                </a:cubicBezTo>
                <a:cubicBezTo>
                  <a:pt x="264" y="136"/>
                  <a:pt x="279" y="0"/>
                  <a:pt x="317" y="0"/>
                </a:cubicBezTo>
                <a:cubicBezTo>
                  <a:pt x="355" y="0"/>
                  <a:pt x="415" y="129"/>
                  <a:pt x="453" y="136"/>
                </a:cubicBezTo>
                <a:cubicBezTo>
                  <a:pt x="491" y="143"/>
                  <a:pt x="514" y="60"/>
                  <a:pt x="544" y="45"/>
                </a:cubicBezTo>
                <a:cubicBezTo>
                  <a:pt x="574" y="30"/>
                  <a:pt x="604" y="37"/>
                  <a:pt x="635" y="45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l-PL"/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4598989" y="6059737"/>
            <a:ext cx="40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>
                <a:latin typeface="Comic Sans MS" pitchFamily="66" charset="0"/>
                <a:sym typeface="Symbol" pitchFamily="18" charset="2"/>
              </a:rPr>
              <a:t></a:t>
            </a:r>
          </a:p>
        </p:txBody>
      </p:sp>
      <p:sp>
        <p:nvSpPr>
          <p:cNvPr id="50" name="Text Box 58"/>
          <p:cNvSpPr txBox="1">
            <a:spLocks noChangeArrowheads="1"/>
          </p:cNvSpPr>
          <p:nvPr/>
        </p:nvSpPr>
        <p:spPr bwMode="auto">
          <a:xfrm>
            <a:off x="937518" y="4599264"/>
            <a:ext cx="6495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Ps</a:t>
            </a:r>
            <a:endParaRPr lang="pl-PL" altLang="pl-PL" dirty="0"/>
          </a:p>
        </p:txBody>
      </p:sp>
      <p:grpSp>
        <p:nvGrpSpPr>
          <p:cNvPr id="51" name="Group 59"/>
          <p:cNvGrpSpPr>
            <a:grpSpLocks/>
          </p:cNvGrpSpPr>
          <p:nvPr/>
        </p:nvGrpSpPr>
        <p:grpSpPr bwMode="auto">
          <a:xfrm>
            <a:off x="1970664" y="4346826"/>
            <a:ext cx="288925" cy="792162"/>
            <a:chOff x="1655" y="300"/>
            <a:chExt cx="182" cy="545"/>
          </a:xfrm>
        </p:grpSpPr>
        <p:sp>
          <p:nvSpPr>
            <p:cNvPr id="52" name="Oval 60"/>
            <p:cNvSpPr>
              <a:spLocks noChangeArrowheads="1"/>
            </p:cNvSpPr>
            <p:nvPr/>
          </p:nvSpPr>
          <p:spPr bwMode="auto">
            <a:xfrm>
              <a:off x="1655" y="482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3" name="Line 61"/>
            <p:cNvSpPr>
              <a:spLocks noChangeShapeType="1"/>
            </p:cNvSpPr>
            <p:nvPr/>
          </p:nvSpPr>
          <p:spPr bwMode="auto">
            <a:xfrm flipV="1">
              <a:off x="1746" y="300"/>
              <a:ext cx="0" cy="5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grpSp>
        <p:nvGrpSpPr>
          <p:cNvPr id="54" name="Group 62"/>
          <p:cNvGrpSpPr>
            <a:grpSpLocks/>
          </p:cNvGrpSpPr>
          <p:nvPr/>
        </p:nvGrpSpPr>
        <p:grpSpPr bwMode="auto">
          <a:xfrm>
            <a:off x="1638877" y="4364288"/>
            <a:ext cx="279400" cy="781050"/>
            <a:chOff x="2562" y="3067"/>
            <a:chExt cx="182" cy="545"/>
          </a:xfrm>
        </p:grpSpPr>
        <p:sp>
          <p:nvSpPr>
            <p:cNvPr id="55" name="Oval 63"/>
            <p:cNvSpPr>
              <a:spLocks noChangeArrowheads="1"/>
            </p:cNvSpPr>
            <p:nvPr/>
          </p:nvSpPr>
          <p:spPr bwMode="auto">
            <a:xfrm>
              <a:off x="2562" y="3249"/>
              <a:ext cx="182" cy="181"/>
            </a:xfrm>
            <a:prstGeom prst="ellipse">
              <a:avLst/>
            </a:prstGeom>
            <a:gradFill rotWithShape="1">
              <a:gsLst>
                <a:gs pos="0">
                  <a:srgbClr val="FF66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56" name="Line 64"/>
            <p:cNvSpPr>
              <a:spLocks noChangeShapeType="1"/>
            </p:cNvSpPr>
            <p:nvPr/>
          </p:nvSpPr>
          <p:spPr bwMode="auto">
            <a:xfrm flipV="1">
              <a:off x="2653" y="3067"/>
              <a:ext cx="0" cy="545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</p:grpSp>
      <p:sp>
        <p:nvSpPr>
          <p:cNvPr id="57" name="Text Box 66"/>
          <p:cNvSpPr txBox="1">
            <a:spLocks noChangeArrowheads="1"/>
          </p:cNvSpPr>
          <p:nvPr/>
        </p:nvSpPr>
        <p:spPr bwMode="auto">
          <a:xfrm>
            <a:off x="3290888" y="5312157"/>
            <a:ext cx="10080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 dirty="0"/>
              <a:t>o-Ps</a:t>
            </a:r>
          </a:p>
        </p:txBody>
      </p:sp>
      <p:sp>
        <p:nvSpPr>
          <p:cNvPr id="60" name="Text Box 86"/>
          <p:cNvSpPr txBox="1">
            <a:spLocks noChangeArrowheads="1"/>
          </p:cNvSpPr>
          <p:nvPr/>
        </p:nvSpPr>
        <p:spPr bwMode="auto">
          <a:xfrm>
            <a:off x="6150321" y="5383556"/>
            <a:ext cx="252095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pl-PL" altLang="pl-PL" sz="2000" b="1" baseline="-25000" dirty="0">
                <a:solidFill>
                  <a:srgbClr val="FF0000"/>
                </a:solidFill>
                <a:sym typeface="Symbol" pitchFamily="18" charset="2"/>
              </a:rPr>
              <a:t>3</a:t>
            </a:r>
            <a:r>
              <a:rPr lang="pl-PL" altLang="pl-PL" sz="2000" b="1" dirty="0">
                <a:solidFill>
                  <a:srgbClr val="FF0000"/>
                </a:solidFill>
                <a:sym typeface="Symbol" pitchFamily="18" charset="2"/>
              </a:rPr>
              <a:t>=0,710 </a:t>
            </a:r>
            <a:r>
              <a:rPr lang="pl-PL" altLang="pl-PL" sz="2000" b="1" dirty="0" err="1">
                <a:solidFill>
                  <a:srgbClr val="FF0000"/>
                </a:solidFill>
                <a:sym typeface="Symbol" pitchFamily="18" charset="2"/>
              </a:rPr>
              <a:t>ns</a:t>
            </a:r>
            <a:endParaRPr lang="pl-PL" altLang="pl-PL" sz="2000" b="1" dirty="0">
              <a:solidFill>
                <a:srgbClr val="FF0000"/>
              </a:solidFill>
              <a:sym typeface="Symbol" pitchFamily="18" charset="2"/>
            </a:endParaRPr>
          </a:p>
        </p:txBody>
      </p:sp>
      <p:grpSp>
        <p:nvGrpSpPr>
          <p:cNvPr id="61" name="Group 99"/>
          <p:cNvGrpSpPr>
            <a:grpSpLocks/>
          </p:cNvGrpSpPr>
          <p:nvPr/>
        </p:nvGrpSpPr>
        <p:grpSpPr bwMode="auto">
          <a:xfrm>
            <a:off x="4497388" y="3786567"/>
            <a:ext cx="1317625" cy="766763"/>
            <a:chOff x="3128" y="2034"/>
            <a:chExt cx="830" cy="483"/>
          </a:xfrm>
        </p:grpSpPr>
        <p:grpSp>
          <p:nvGrpSpPr>
            <p:cNvPr id="67" name="Group 68"/>
            <p:cNvGrpSpPr>
              <a:grpSpLocks/>
            </p:cNvGrpSpPr>
            <p:nvPr/>
          </p:nvGrpSpPr>
          <p:grpSpPr bwMode="auto">
            <a:xfrm>
              <a:off x="3557" y="2166"/>
              <a:ext cx="124" cy="351"/>
              <a:chOff x="-390" y="1588"/>
              <a:chExt cx="182" cy="545"/>
            </a:xfrm>
          </p:grpSpPr>
          <p:sp>
            <p:nvSpPr>
              <p:cNvPr id="78" name="Oval 69"/>
              <p:cNvSpPr>
                <a:spLocks noChangeArrowheads="1"/>
              </p:cNvSpPr>
              <p:nvPr/>
            </p:nvSpPr>
            <p:spPr bwMode="auto">
              <a:xfrm>
                <a:off x="-390" y="1770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9" name="Line 70"/>
              <p:cNvSpPr>
                <a:spLocks noChangeShapeType="1"/>
              </p:cNvSpPr>
              <p:nvPr/>
            </p:nvSpPr>
            <p:spPr bwMode="auto">
              <a:xfrm flipV="1">
                <a:off x="-298" y="1588"/>
                <a:ext cx="0" cy="545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grpSp>
          <p:nvGrpSpPr>
            <p:cNvPr id="68" name="Group 71"/>
            <p:cNvGrpSpPr>
              <a:grpSpLocks/>
            </p:cNvGrpSpPr>
            <p:nvPr/>
          </p:nvGrpSpPr>
          <p:grpSpPr bwMode="auto">
            <a:xfrm>
              <a:off x="3403" y="2166"/>
              <a:ext cx="124" cy="351"/>
              <a:chOff x="63" y="-317"/>
              <a:chExt cx="182" cy="545"/>
            </a:xfrm>
          </p:grpSpPr>
          <p:sp>
            <p:nvSpPr>
              <p:cNvPr id="76" name="Oval 72"/>
              <p:cNvSpPr>
                <a:spLocks noChangeArrowheads="1"/>
              </p:cNvSpPr>
              <p:nvPr/>
            </p:nvSpPr>
            <p:spPr bwMode="auto">
              <a:xfrm>
                <a:off x="63" y="-135"/>
                <a:ext cx="182" cy="181"/>
              </a:xfrm>
              <a:prstGeom prst="ellipse">
                <a:avLst/>
              </a:prstGeom>
              <a:gradFill rotWithShape="1">
                <a:gsLst>
                  <a:gs pos="0">
                    <a:srgbClr val="FF66FF"/>
                  </a:gs>
                  <a:gs pos="100000">
                    <a:srgbClr val="FF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pl-PL"/>
              </a:p>
            </p:txBody>
          </p:sp>
          <p:sp>
            <p:nvSpPr>
              <p:cNvPr id="77" name="Line 73"/>
              <p:cNvSpPr>
                <a:spLocks noChangeShapeType="1"/>
              </p:cNvSpPr>
              <p:nvPr/>
            </p:nvSpPr>
            <p:spPr bwMode="auto">
              <a:xfrm flipV="1">
                <a:off x="155" y="-317"/>
                <a:ext cx="0" cy="545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l-PL"/>
              </a:p>
            </p:txBody>
          </p:sp>
        </p:grpSp>
        <p:sp>
          <p:nvSpPr>
            <p:cNvPr id="69" name="Freeform 74"/>
            <p:cNvSpPr>
              <a:spLocks/>
            </p:cNvSpPr>
            <p:nvPr/>
          </p:nvSpPr>
          <p:spPr bwMode="auto">
            <a:xfrm>
              <a:off x="3712" y="2312"/>
              <a:ext cx="246" cy="58"/>
            </a:xfrm>
            <a:custGeom>
              <a:avLst/>
              <a:gdLst>
                <a:gd name="T0" fmla="*/ 0 w 635"/>
                <a:gd name="T1" fmla="*/ 136 h 143"/>
                <a:gd name="T2" fmla="*/ 90 w 635"/>
                <a:gd name="T3" fmla="*/ 0 h 143"/>
                <a:gd name="T4" fmla="*/ 226 w 635"/>
                <a:gd name="T5" fmla="*/ 136 h 143"/>
                <a:gd name="T6" fmla="*/ 317 w 635"/>
                <a:gd name="T7" fmla="*/ 0 h 143"/>
                <a:gd name="T8" fmla="*/ 453 w 635"/>
                <a:gd name="T9" fmla="*/ 136 h 143"/>
                <a:gd name="T10" fmla="*/ 544 w 635"/>
                <a:gd name="T11" fmla="*/ 45 h 143"/>
                <a:gd name="T12" fmla="*/ 635 w 635"/>
                <a:gd name="T13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43">
                  <a:moveTo>
                    <a:pt x="0" y="136"/>
                  </a:moveTo>
                  <a:cubicBezTo>
                    <a:pt x="26" y="68"/>
                    <a:pt x="52" y="0"/>
                    <a:pt x="90" y="0"/>
                  </a:cubicBezTo>
                  <a:cubicBezTo>
                    <a:pt x="128" y="0"/>
                    <a:pt x="188" y="136"/>
                    <a:pt x="226" y="136"/>
                  </a:cubicBezTo>
                  <a:cubicBezTo>
                    <a:pt x="264" y="136"/>
                    <a:pt x="279" y="0"/>
                    <a:pt x="317" y="0"/>
                  </a:cubicBezTo>
                  <a:cubicBezTo>
                    <a:pt x="355" y="0"/>
                    <a:pt x="415" y="129"/>
                    <a:pt x="453" y="136"/>
                  </a:cubicBezTo>
                  <a:cubicBezTo>
                    <a:pt x="491" y="143"/>
                    <a:pt x="514" y="60"/>
                    <a:pt x="544" y="45"/>
                  </a:cubicBezTo>
                  <a:cubicBezTo>
                    <a:pt x="574" y="30"/>
                    <a:pt x="604" y="37"/>
                    <a:pt x="635" y="45"/>
                  </a:cubicBezTo>
                </a:path>
              </a:pathLst>
            </a:custGeom>
            <a:noFill/>
            <a:ln w="25400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0" name="Freeform 75"/>
            <p:cNvSpPr>
              <a:spLocks/>
            </p:cNvSpPr>
            <p:nvPr/>
          </p:nvSpPr>
          <p:spPr bwMode="auto">
            <a:xfrm rot="10800000">
              <a:off x="3128" y="2312"/>
              <a:ext cx="245" cy="58"/>
            </a:xfrm>
            <a:custGeom>
              <a:avLst/>
              <a:gdLst>
                <a:gd name="T0" fmla="*/ 0 w 635"/>
                <a:gd name="T1" fmla="*/ 136 h 143"/>
                <a:gd name="T2" fmla="*/ 90 w 635"/>
                <a:gd name="T3" fmla="*/ 0 h 143"/>
                <a:gd name="T4" fmla="*/ 226 w 635"/>
                <a:gd name="T5" fmla="*/ 136 h 143"/>
                <a:gd name="T6" fmla="*/ 317 w 635"/>
                <a:gd name="T7" fmla="*/ 0 h 143"/>
                <a:gd name="T8" fmla="*/ 453 w 635"/>
                <a:gd name="T9" fmla="*/ 136 h 143"/>
                <a:gd name="T10" fmla="*/ 544 w 635"/>
                <a:gd name="T11" fmla="*/ 45 h 143"/>
                <a:gd name="T12" fmla="*/ 635 w 635"/>
                <a:gd name="T13" fmla="*/ 45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35" h="143">
                  <a:moveTo>
                    <a:pt x="0" y="136"/>
                  </a:moveTo>
                  <a:cubicBezTo>
                    <a:pt x="26" y="68"/>
                    <a:pt x="52" y="0"/>
                    <a:pt x="90" y="0"/>
                  </a:cubicBezTo>
                  <a:cubicBezTo>
                    <a:pt x="128" y="0"/>
                    <a:pt x="188" y="136"/>
                    <a:pt x="226" y="136"/>
                  </a:cubicBezTo>
                  <a:cubicBezTo>
                    <a:pt x="264" y="136"/>
                    <a:pt x="279" y="0"/>
                    <a:pt x="317" y="0"/>
                  </a:cubicBezTo>
                  <a:cubicBezTo>
                    <a:pt x="355" y="0"/>
                    <a:pt x="415" y="129"/>
                    <a:pt x="453" y="136"/>
                  </a:cubicBezTo>
                  <a:cubicBezTo>
                    <a:pt x="491" y="143"/>
                    <a:pt x="514" y="60"/>
                    <a:pt x="544" y="45"/>
                  </a:cubicBezTo>
                  <a:cubicBezTo>
                    <a:pt x="574" y="30"/>
                    <a:pt x="604" y="37"/>
                    <a:pt x="635" y="45"/>
                  </a:cubicBezTo>
                </a:path>
              </a:pathLst>
            </a:custGeom>
            <a:noFill/>
            <a:ln w="25400">
              <a:solidFill>
                <a:srgbClr val="00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l-PL"/>
            </a:p>
          </p:txBody>
        </p:sp>
        <p:sp>
          <p:nvSpPr>
            <p:cNvPr id="71" name="Text Box 76"/>
            <p:cNvSpPr txBox="1">
              <a:spLocks noChangeArrowheads="1"/>
            </p:cNvSpPr>
            <p:nvPr/>
          </p:nvSpPr>
          <p:spPr bwMode="auto">
            <a:xfrm>
              <a:off x="3656" y="2034"/>
              <a:ext cx="24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400" b="1" dirty="0">
                  <a:latin typeface="Comic Sans MS" pitchFamily="66" charset="0"/>
                  <a:sym typeface="Symbol" pitchFamily="18" charset="2"/>
                </a:rPr>
                <a:t></a:t>
              </a:r>
            </a:p>
          </p:txBody>
        </p:sp>
        <p:sp>
          <p:nvSpPr>
            <p:cNvPr id="72" name="Text Box 77"/>
            <p:cNvSpPr txBox="1">
              <a:spLocks noChangeArrowheads="1"/>
            </p:cNvSpPr>
            <p:nvPr/>
          </p:nvSpPr>
          <p:spPr bwMode="auto">
            <a:xfrm>
              <a:off x="3157" y="2034"/>
              <a:ext cx="24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l-PL" altLang="pl-PL" sz="2400" b="1" dirty="0">
                  <a:latin typeface="Comic Sans MS" pitchFamily="66" charset="0"/>
                  <a:sym typeface="Symbol" pitchFamily="18" charset="2"/>
                </a:rPr>
                <a:t></a:t>
              </a:r>
            </a:p>
          </p:txBody>
        </p:sp>
      </p:grpSp>
      <p:sp>
        <p:nvSpPr>
          <p:cNvPr id="83" name="Text Box 96"/>
          <p:cNvSpPr txBox="1">
            <a:spLocks noChangeArrowheads="1"/>
          </p:cNvSpPr>
          <p:nvPr/>
        </p:nvSpPr>
        <p:spPr bwMode="auto">
          <a:xfrm>
            <a:off x="1591252" y="4546851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>
                <a:latin typeface="Comic Sans MS" pitchFamily="66" charset="0"/>
              </a:rPr>
              <a:t>e</a:t>
            </a:r>
            <a:r>
              <a:rPr lang="pl-PL" altLang="pl-PL" sz="2000" b="1" baseline="30000">
                <a:latin typeface="Comic Sans MS" pitchFamily="66" charset="0"/>
              </a:rPr>
              <a:t>-</a:t>
            </a:r>
            <a:endParaRPr lang="pl-PL" altLang="pl-PL" sz="2000" b="1">
              <a:latin typeface="Comic Sans MS" pitchFamily="66" charset="0"/>
            </a:endParaRPr>
          </a:p>
        </p:txBody>
      </p:sp>
      <p:sp>
        <p:nvSpPr>
          <p:cNvPr id="84" name="Text Box 97"/>
          <p:cNvSpPr txBox="1">
            <a:spLocks noChangeArrowheads="1"/>
          </p:cNvSpPr>
          <p:nvPr/>
        </p:nvSpPr>
        <p:spPr bwMode="auto">
          <a:xfrm>
            <a:off x="1915102" y="4551613"/>
            <a:ext cx="5286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>
                <a:latin typeface="Comic Sans MS" pitchFamily="66" charset="0"/>
              </a:rPr>
              <a:t>e</a:t>
            </a:r>
            <a:r>
              <a:rPr lang="pl-PL" altLang="pl-PL" sz="2000" b="1" baseline="30000">
                <a:latin typeface="Comic Sans MS" pitchFamily="66" charset="0"/>
              </a:rPr>
              <a:t>+</a:t>
            </a:r>
            <a:endParaRPr lang="pl-PL" altLang="pl-PL" sz="2000" b="1">
              <a:latin typeface="Comic Sans MS" pitchFamily="66" charset="0"/>
            </a:endParaRPr>
          </a:p>
        </p:txBody>
      </p:sp>
      <p:sp>
        <p:nvSpPr>
          <p:cNvPr id="2" name="Strzałka w lewo i w górę 1"/>
          <p:cNvSpPr/>
          <p:nvPr/>
        </p:nvSpPr>
        <p:spPr>
          <a:xfrm rot="8315058">
            <a:off x="2540895" y="4238204"/>
            <a:ext cx="1152128" cy="1152128"/>
          </a:xfrm>
          <a:prstGeom prst="leftUpArrow">
            <a:avLst>
              <a:gd name="adj1" fmla="val 14616"/>
              <a:gd name="adj2" fmla="val 16841"/>
              <a:gd name="adj3" fmla="val 25000"/>
            </a:avLst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accent4">
                    <a:lumMod val="50000"/>
                  </a:schemeClr>
                </a:solidFill>
              </a:ln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65094" y="1259333"/>
            <a:ext cx="850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In the PAL spectra in </a:t>
            </a:r>
            <a:r>
              <a:rPr lang="pl-PL" u="sng" dirty="0" err="1" smtClean="0"/>
              <a:t>neat</a:t>
            </a:r>
            <a:r>
              <a:rPr lang="pl-PL" u="sng" dirty="0" smtClean="0"/>
              <a:t> </a:t>
            </a:r>
            <a:r>
              <a:rPr lang="pl-PL" u="sng" dirty="0" err="1" smtClean="0"/>
              <a:t>alkanes</a:t>
            </a:r>
            <a:r>
              <a:rPr lang="pl-PL" u="sng" dirty="0" smtClean="0"/>
              <a:t> </a:t>
            </a:r>
            <a:r>
              <a:rPr lang="pl-PL" dirty="0" smtClean="0"/>
              <a:t>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distinguish</a:t>
            </a:r>
            <a:r>
              <a:rPr lang="pl-PL" dirty="0" smtClean="0"/>
              <a:t> </a:t>
            </a:r>
            <a:r>
              <a:rPr lang="pl-PL" dirty="0" err="1" smtClean="0"/>
              <a:t>usually</a:t>
            </a:r>
            <a:r>
              <a:rPr lang="pl-PL" dirty="0" smtClean="0"/>
              <a:t> </a:t>
            </a:r>
            <a:r>
              <a:rPr lang="pl-PL" u="sng" dirty="0" err="1" smtClean="0"/>
              <a:t>three</a:t>
            </a:r>
            <a:r>
              <a:rPr lang="pl-PL" dirty="0" smtClean="0"/>
              <a:t> </a:t>
            </a:r>
            <a:r>
              <a:rPr lang="pl-PL" dirty="0" err="1" smtClean="0"/>
              <a:t>components</a:t>
            </a:r>
            <a:r>
              <a:rPr lang="pl-PL" dirty="0" smtClean="0"/>
              <a:t> </a:t>
            </a:r>
            <a:r>
              <a:rPr lang="pl-PL" dirty="0" err="1" smtClean="0"/>
              <a:t>corresponding</a:t>
            </a:r>
            <a:r>
              <a:rPr lang="pl-PL" dirty="0" smtClean="0"/>
              <a:t> to:</a:t>
            </a:r>
            <a:endParaRPr lang="pl-PL" dirty="0"/>
          </a:p>
        </p:txBody>
      </p:sp>
      <p:sp>
        <p:nvSpPr>
          <p:cNvPr id="85" name="Text Box 24"/>
          <p:cNvSpPr txBox="1">
            <a:spLocks noChangeArrowheads="1"/>
          </p:cNvSpPr>
          <p:nvPr/>
        </p:nvSpPr>
        <p:spPr bwMode="auto">
          <a:xfrm>
            <a:off x="602239" y="3326786"/>
            <a:ext cx="27368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dirty="0" smtClean="0"/>
              <a:t>Positronium </a:t>
            </a:r>
            <a:r>
              <a:rPr lang="pl-PL" altLang="pl-PL" dirty="0" err="1" smtClean="0"/>
              <a:t>annihilation</a:t>
            </a:r>
            <a:r>
              <a:rPr lang="pl-PL" altLang="pl-PL" dirty="0" smtClean="0"/>
              <a:t> </a:t>
            </a:r>
            <a:endParaRPr lang="pl-PL" altLang="pl-PL" dirty="0"/>
          </a:p>
        </p:txBody>
      </p:sp>
      <p:sp>
        <p:nvSpPr>
          <p:cNvPr id="86" name="Text Box 65"/>
          <p:cNvSpPr txBox="1">
            <a:spLocks noChangeArrowheads="1"/>
          </p:cNvSpPr>
          <p:nvPr/>
        </p:nvSpPr>
        <p:spPr bwMode="auto">
          <a:xfrm>
            <a:off x="3290889" y="3914440"/>
            <a:ext cx="1008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400" b="1" dirty="0"/>
              <a:t>p-Ps</a:t>
            </a:r>
          </a:p>
        </p:txBody>
      </p:sp>
      <p:sp>
        <p:nvSpPr>
          <p:cNvPr id="87" name="Text Box 26"/>
          <p:cNvSpPr txBox="1">
            <a:spLocks noChangeArrowheads="1"/>
          </p:cNvSpPr>
          <p:nvPr/>
        </p:nvSpPr>
        <p:spPr bwMode="auto">
          <a:xfrm>
            <a:off x="6069015" y="4045329"/>
            <a:ext cx="2089151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altLang="pl-PL" sz="2000" b="1" dirty="0">
                <a:solidFill>
                  <a:srgbClr val="FF0000"/>
                </a:solidFill>
                <a:sym typeface="Symbol" pitchFamily="18" charset="2"/>
              </a:rPr>
              <a:t></a:t>
            </a:r>
            <a:r>
              <a:rPr lang="pl-PL" altLang="pl-PL" sz="2000" b="1" baseline="-25000" dirty="0">
                <a:solidFill>
                  <a:srgbClr val="FF0000"/>
                </a:solidFill>
                <a:sym typeface="Symbol" pitchFamily="18" charset="2"/>
              </a:rPr>
              <a:t>1</a:t>
            </a:r>
            <a:r>
              <a:rPr lang="pl-PL" altLang="pl-PL" sz="2000" b="1" dirty="0">
                <a:solidFill>
                  <a:srgbClr val="FF0000"/>
                </a:solidFill>
                <a:sym typeface="Symbol" pitchFamily="18" charset="2"/>
              </a:rPr>
              <a:t>=0,125 </a:t>
            </a:r>
            <a:r>
              <a:rPr lang="pl-PL" altLang="pl-PL" sz="2000" b="1" dirty="0" err="1">
                <a:solidFill>
                  <a:srgbClr val="FF0000"/>
                </a:solidFill>
                <a:sym typeface="Symbol" pitchFamily="18" charset="2"/>
              </a:rPr>
              <a:t>ns</a:t>
            </a:r>
            <a:endParaRPr lang="pl-PL" altLang="pl-PL" sz="20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5995340" y="2675404"/>
            <a:ext cx="3074395" cy="1200329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dirty="0" smtClean="0"/>
              <a:t>The component </a:t>
            </a:r>
            <a:r>
              <a:rPr lang="pl-PL" dirty="0" err="1"/>
              <a:t>related</a:t>
            </a:r>
            <a:r>
              <a:rPr lang="pl-PL" dirty="0"/>
              <a:t> to </a:t>
            </a:r>
            <a:r>
              <a:rPr lang="pl-PL" dirty="0" smtClean="0"/>
              <a:t>o-Ps </a:t>
            </a:r>
            <a:r>
              <a:rPr lang="pl-PL" dirty="0" err="1" smtClean="0"/>
              <a:t>annihilation</a:t>
            </a:r>
            <a:r>
              <a:rPr lang="pl-PL" dirty="0" smtClean="0"/>
              <a:t> </a:t>
            </a:r>
            <a:r>
              <a:rPr lang="pl-PL" dirty="0" err="1" smtClean="0"/>
              <a:t>is</a:t>
            </a:r>
            <a:r>
              <a:rPr lang="pl-PL" dirty="0" smtClean="0"/>
              <a:t> most </a:t>
            </a:r>
            <a:r>
              <a:rPr lang="pl-PL" dirty="0" err="1" smtClean="0"/>
              <a:t>sensitive</a:t>
            </a:r>
            <a:r>
              <a:rPr lang="pl-PL" dirty="0" smtClean="0"/>
              <a:t> to the </a:t>
            </a:r>
            <a:r>
              <a:rPr lang="pl-PL" dirty="0" err="1" smtClean="0"/>
              <a:t>changes</a:t>
            </a:r>
            <a:r>
              <a:rPr lang="pl-PL" dirty="0" smtClean="0"/>
              <a:t> in the </a:t>
            </a:r>
            <a:r>
              <a:rPr lang="pl-PL" dirty="0" err="1" smtClean="0"/>
              <a:t>crystal</a:t>
            </a:r>
            <a:r>
              <a:rPr lang="pl-PL" dirty="0" smtClean="0"/>
              <a:t> </a:t>
            </a:r>
            <a:r>
              <a:rPr lang="pl-PL" dirty="0" err="1" smtClean="0"/>
              <a:t>structure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603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19672" y="69738"/>
            <a:ext cx="407073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Free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volume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size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65094" y="1259333"/>
            <a:ext cx="8504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To </a:t>
            </a:r>
            <a:r>
              <a:rPr lang="pl-PL" dirty="0" err="1" smtClean="0"/>
              <a:t>determine</a:t>
            </a:r>
            <a:r>
              <a:rPr lang="pl-PL" dirty="0" smtClean="0"/>
              <a:t> the </a:t>
            </a:r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we </a:t>
            </a:r>
            <a:r>
              <a:rPr lang="pl-PL" dirty="0" err="1" smtClean="0"/>
              <a:t>can</a:t>
            </a:r>
            <a:r>
              <a:rPr lang="pl-PL" dirty="0" smtClean="0"/>
              <a:t> </a:t>
            </a:r>
            <a:r>
              <a:rPr lang="pl-PL" dirty="0" err="1" smtClean="0"/>
              <a:t>use</a:t>
            </a:r>
            <a:r>
              <a:rPr lang="pl-PL" dirty="0" smtClean="0"/>
              <a:t> the </a:t>
            </a:r>
            <a:r>
              <a:rPr lang="pl-PL" u="sng" dirty="0" smtClean="0"/>
              <a:t>Tao-</a:t>
            </a:r>
            <a:r>
              <a:rPr lang="pl-PL" u="sng" dirty="0" err="1" smtClean="0"/>
              <a:t>Eldrup</a:t>
            </a:r>
            <a:r>
              <a:rPr lang="pl-PL" u="sng" dirty="0" smtClean="0"/>
              <a:t> model</a:t>
            </a:r>
            <a:r>
              <a:rPr lang="pl-PL" dirty="0" smtClean="0"/>
              <a:t>: </a:t>
            </a:r>
            <a:endParaRPr lang="pl-PL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pole tekstowe 16"/>
              <p:cNvSpPr txBox="1"/>
              <p:nvPr/>
            </p:nvSpPr>
            <p:spPr>
              <a:xfrm>
                <a:off x="1060376" y="2115974"/>
                <a:ext cx="3660342" cy="840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i="1" smtClean="0">
                          <a:latin typeface="Cambria Math"/>
                          <a:ea typeface="Cambria Math"/>
                        </a:rPr>
                        <m:t>𝜏</m:t>
                      </m:r>
                      <m:r>
                        <a:rPr lang="pl-PL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pl-PL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+∆</m:t>
                              </m:r>
                            </m:den>
                          </m:f>
                          <m:r>
                            <a:rPr lang="pl-PL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  <m: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den>
                          </m:f>
                          <m:func>
                            <m:funcPr>
                              <m:ctrlPr>
                                <a:rPr lang="pl-PL" b="0" i="1" smtClean="0">
                                  <a:latin typeface="Cambria Math"/>
                                  <a:ea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pl-PL" b="0" i="0" smtClean="0">
                                  <a:latin typeface="Cambria Math"/>
                                  <a:ea typeface="Cambria Math"/>
                                </a:rPr>
                                <m:t>sin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num>
                                <m:den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  <m:r>
                                    <a:rPr lang="pl-PL" b="0" i="1" smtClean="0">
                                      <a:latin typeface="Cambria Math"/>
                                      <a:ea typeface="Cambria Math"/>
                                    </a:rPr>
                                    <m:t>+∆</m:t>
                                  </m:r>
                                </m:den>
                              </m:f>
                            </m:e>
                          </m:func>
                        </m:den>
                      </m:f>
                    </m:oMath>
                  </m:oMathPara>
                </a14:m>
                <a:endParaRPr lang="pl-PL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pole tekstow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376" y="2115974"/>
                <a:ext cx="3660342" cy="84087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pole tekstowe 34"/>
          <p:cNvSpPr txBox="1"/>
          <p:nvPr/>
        </p:nvSpPr>
        <p:spPr>
          <a:xfrm>
            <a:off x="5603741" y="2276871"/>
            <a:ext cx="2960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00" dirty="0" smtClean="0"/>
              <a:t>τ</a:t>
            </a:r>
            <a:r>
              <a:rPr lang="pl-PL" sz="1600" dirty="0" smtClean="0"/>
              <a:t> – o-Ps </a:t>
            </a:r>
            <a:r>
              <a:rPr lang="pl-PL" sz="1600" dirty="0" err="1" smtClean="0"/>
              <a:t>lifetime</a:t>
            </a:r>
            <a:endParaRPr lang="pl-PL" sz="1600" dirty="0" smtClean="0"/>
          </a:p>
          <a:p>
            <a:r>
              <a:rPr lang="pl-PL" sz="1600" dirty="0" smtClean="0"/>
              <a:t>R – </a:t>
            </a:r>
            <a:r>
              <a:rPr lang="pl-PL" sz="1600" dirty="0" err="1" smtClean="0"/>
              <a:t>void</a:t>
            </a:r>
            <a:r>
              <a:rPr lang="pl-PL" sz="1600" dirty="0" smtClean="0"/>
              <a:t> radius</a:t>
            </a:r>
          </a:p>
          <a:p>
            <a:r>
              <a:rPr lang="el-GR" sz="1600" dirty="0" smtClean="0"/>
              <a:t>Δ</a:t>
            </a:r>
            <a:r>
              <a:rPr lang="pl-PL" sz="1600" dirty="0" smtClean="0"/>
              <a:t>=0,166 </a:t>
            </a:r>
            <a:r>
              <a:rPr lang="pl-PL" sz="1600" dirty="0" err="1" smtClean="0"/>
              <a:t>nm</a:t>
            </a:r>
            <a:r>
              <a:rPr lang="pl-PL" sz="1600" dirty="0" smtClean="0"/>
              <a:t> – </a:t>
            </a:r>
            <a:r>
              <a:rPr lang="pl-PL" sz="1600" dirty="0" err="1" smtClean="0"/>
              <a:t>empirical</a:t>
            </a:r>
            <a:r>
              <a:rPr lang="pl-PL" sz="1600" dirty="0" smtClean="0"/>
              <a:t> </a:t>
            </a:r>
            <a:r>
              <a:rPr lang="pl-PL" sz="1600" dirty="0" err="1" smtClean="0"/>
              <a:t>constant</a:t>
            </a:r>
            <a:endParaRPr lang="pl-PL" sz="1600" dirty="0"/>
          </a:p>
        </p:txBody>
      </p:sp>
      <p:sp>
        <p:nvSpPr>
          <p:cNvPr id="75" name="pole tekstowe 74"/>
          <p:cNvSpPr txBox="1"/>
          <p:nvPr/>
        </p:nvSpPr>
        <p:spPr>
          <a:xfrm>
            <a:off x="503548" y="3429000"/>
            <a:ext cx="85046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And the </a:t>
            </a:r>
            <a:r>
              <a:rPr lang="pl-PL" dirty="0" err="1" smtClean="0"/>
              <a:t>size</a:t>
            </a:r>
            <a:r>
              <a:rPr lang="pl-PL" dirty="0" smtClean="0"/>
              <a:t> of </a:t>
            </a:r>
            <a:r>
              <a:rPr lang="pl-PL" dirty="0" err="1" smtClean="0"/>
              <a:t>free</a:t>
            </a:r>
            <a:r>
              <a:rPr lang="pl-PL" dirty="0" smtClean="0"/>
              <a:t> </a:t>
            </a:r>
            <a:r>
              <a:rPr lang="pl-PL" dirty="0" err="1" smtClean="0"/>
              <a:t>volume</a:t>
            </a:r>
            <a:r>
              <a:rPr lang="pl-PL" dirty="0" smtClean="0"/>
              <a:t> in </a:t>
            </a:r>
            <a:r>
              <a:rPr lang="pl-PL" dirty="0" err="1" smtClean="0"/>
              <a:t>liquid</a:t>
            </a:r>
            <a:r>
              <a:rPr lang="pl-PL" dirty="0" smtClean="0"/>
              <a:t>, we </a:t>
            </a:r>
            <a:r>
              <a:rPr lang="pl-PL" dirty="0" err="1" smtClean="0"/>
              <a:t>use</a:t>
            </a:r>
            <a:r>
              <a:rPr lang="pl-PL" dirty="0" smtClean="0"/>
              <a:t> the </a:t>
            </a:r>
            <a:r>
              <a:rPr lang="pl-PL" u="sng" dirty="0" err="1" smtClean="0"/>
              <a:t>bubble</a:t>
            </a:r>
            <a:r>
              <a:rPr lang="pl-PL" u="sng" dirty="0" smtClean="0"/>
              <a:t> model.</a:t>
            </a:r>
            <a:r>
              <a:rPr lang="en-US" dirty="0" smtClean="0"/>
              <a:t> </a:t>
            </a:r>
            <a:r>
              <a:rPr lang="en-US" dirty="0"/>
              <a:t>The radius </a:t>
            </a:r>
            <a:r>
              <a:rPr lang="en-US" i="1" dirty="0"/>
              <a:t>R</a:t>
            </a:r>
            <a:r>
              <a:rPr lang="en-US" dirty="0"/>
              <a:t> of </a:t>
            </a:r>
            <a:r>
              <a:rPr lang="en-US" dirty="0" smtClean="0"/>
              <a:t>a </a:t>
            </a:r>
            <a:r>
              <a:rPr lang="en-US" dirty="0"/>
              <a:t>bubble is determined by the minimum of energy:</a:t>
            </a:r>
            <a:r>
              <a:rPr lang="pl-PL" u="sng" dirty="0" smtClean="0"/>
              <a:t> </a:t>
            </a:r>
            <a:r>
              <a:rPr lang="pl-PL" dirty="0" smtClean="0"/>
              <a:t> </a:t>
            </a:r>
            <a:endParaRPr lang="pl-PL" dirty="0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62" name="Obiek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3462037"/>
              </p:ext>
            </p:extLst>
          </p:nvPr>
        </p:nvGraphicFramePr>
        <p:xfrm>
          <a:off x="1201949" y="4221088"/>
          <a:ext cx="4320480" cy="820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name="Równanie" r:id="rId5" imgW="2260600" imgH="431800" progId="Equation.3">
                  <p:embed/>
                </p:oleObj>
              </mc:Choice>
              <mc:Fallback>
                <p:oleObj name="Równanie" r:id="rId5" imgW="22606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1949" y="4221088"/>
                        <a:ext cx="4320480" cy="8203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Prostokąt 62"/>
          <p:cNvSpPr/>
          <p:nvPr/>
        </p:nvSpPr>
        <p:spPr>
          <a:xfrm>
            <a:off x="5012901" y="5222737"/>
            <a:ext cx="40664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E</a:t>
            </a:r>
            <a:r>
              <a:rPr lang="en-US" sz="1600" i="1" baseline="-25000" dirty="0"/>
              <a:t>Ps</a:t>
            </a:r>
            <a:r>
              <a:rPr lang="en-US" sz="1600" i="1" dirty="0"/>
              <a:t>(R) </a:t>
            </a:r>
            <a:r>
              <a:rPr lang="en-US" sz="1600" dirty="0"/>
              <a:t>is the energy of Ps in the potential </a:t>
            </a:r>
            <a:r>
              <a:rPr lang="en-US" sz="1600" dirty="0" smtClean="0"/>
              <a:t>well </a:t>
            </a:r>
            <a:endParaRPr lang="pl-PL" sz="1600" dirty="0" smtClean="0"/>
          </a:p>
          <a:p>
            <a:r>
              <a:rPr lang="en-US" sz="1600" dirty="0" smtClean="0"/>
              <a:t>σ </a:t>
            </a:r>
            <a:r>
              <a:rPr lang="en-US" sz="1600" dirty="0"/>
              <a:t>– the surface </a:t>
            </a:r>
            <a:r>
              <a:rPr lang="en-US" sz="1600" dirty="0" smtClean="0"/>
              <a:t>tension </a:t>
            </a:r>
            <a:endParaRPr lang="pl-PL" sz="1600" dirty="0" smtClean="0"/>
          </a:p>
          <a:p>
            <a:r>
              <a:rPr lang="en-US" sz="1600" i="1" dirty="0" smtClean="0"/>
              <a:t>p</a:t>
            </a:r>
            <a:r>
              <a:rPr lang="en-US" sz="1600" dirty="0" smtClean="0"/>
              <a:t> </a:t>
            </a:r>
            <a:r>
              <a:rPr lang="en-US" sz="1600" dirty="0"/>
              <a:t>– the external pressure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69773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418969" y="25637"/>
            <a:ext cx="52080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Measuring</a:t>
            </a:r>
            <a:r>
              <a:rPr lang="pl-PL" sz="4400" b="1" dirty="0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pl-PL" sz="4400" b="1" dirty="0" err="1" smtClean="0">
                <a:ln w="19050" cmpd="sng">
                  <a:solidFill>
                    <a:schemeClr val="accent4">
                      <a:lumMod val="50000"/>
                      <a:alpha val="55000"/>
                    </a:schemeClr>
                  </a:solidFill>
                  <a:prstDash val="solid"/>
                </a:ln>
                <a:gradFill flip="none" rotWithShape="1">
                  <a:gsLst>
                    <a:gs pos="100000">
                      <a:schemeClr val="accent4">
                        <a:lumMod val="50000"/>
                      </a:schemeClr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procedure</a:t>
            </a:r>
            <a:endParaRPr lang="pl-PL" sz="4400" b="1" dirty="0">
              <a:ln w="19050" cmpd="sng">
                <a:solidFill>
                  <a:schemeClr val="accent4">
                    <a:lumMod val="50000"/>
                    <a:alpha val="55000"/>
                  </a:schemeClr>
                </a:solidFill>
                <a:prstDash val="solid"/>
              </a:ln>
              <a:gradFill flip="none" rotWithShape="1">
                <a:gsLst>
                  <a:gs pos="100000">
                    <a:schemeClr val="accent4">
                      <a:lumMod val="50000"/>
                    </a:schemeClr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Elipsa 4"/>
          <p:cNvSpPr/>
          <p:nvPr/>
        </p:nvSpPr>
        <p:spPr>
          <a:xfrm>
            <a:off x="251520" y="33265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98539" y="770856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Elipsa 6"/>
          <p:cNvSpPr/>
          <p:nvPr/>
        </p:nvSpPr>
        <p:spPr>
          <a:xfrm>
            <a:off x="556320" y="0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-12556" y="80628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410416" y="61184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</a:schemeClr>
              </a:gs>
              <a:gs pos="0">
                <a:schemeClr val="accent4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-27475" y="1346684"/>
            <a:ext cx="266947" cy="266947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1201949" y="130963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Elipsa 17"/>
          <p:cNvSpPr/>
          <p:nvPr/>
        </p:nvSpPr>
        <p:spPr>
          <a:xfrm>
            <a:off x="10233" y="6316136"/>
            <a:ext cx="504056" cy="5040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Elipsa 18"/>
          <p:cNvSpPr/>
          <p:nvPr/>
        </p:nvSpPr>
        <p:spPr>
          <a:xfrm>
            <a:off x="0" y="6093296"/>
            <a:ext cx="338156" cy="338156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Elipsa 19"/>
          <p:cNvSpPr/>
          <p:nvPr/>
        </p:nvSpPr>
        <p:spPr>
          <a:xfrm>
            <a:off x="304292" y="6431452"/>
            <a:ext cx="252028" cy="252028"/>
          </a:xfrm>
          <a:prstGeom prst="ellipse">
            <a:avLst/>
          </a:prstGeom>
          <a:gradFill flip="none" rotWithShape="1">
            <a:gsLst>
              <a:gs pos="100000">
                <a:schemeClr val="accent4">
                  <a:lumMod val="50000"/>
                  <a:alpha val="57000"/>
                </a:schemeClr>
              </a:gs>
              <a:gs pos="0">
                <a:schemeClr val="accent4">
                  <a:lumMod val="40000"/>
                  <a:lumOff val="6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chemeClr val="accent4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Dowolny kształt 21"/>
          <p:cNvSpPr/>
          <p:nvPr/>
        </p:nvSpPr>
        <p:spPr>
          <a:xfrm>
            <a:off x="-8546" y="25637"/>
            <a:ext cx="9126909" cy="1888621"/>
          </a:xfrm>
          <a:custGeom>
            <a:avLst/>
            <a:gdLst>
              <a:gd name="connsiteX0" fmla="*/ 0 w 9126909"/>
              <a:gd name="connsiteY0" fmla="*/ 1888621 h 1888621"/>
              <a:gd name="connsiteX1" fmla="*/ 418744 w 9126909"/>
              <a:gd name="connsiteY1" fmla="*/ 1008404 h 1888621"/>
              <a:gd name="connsiteX2" fmla="*/ 1264778 w 9126909"/>
              <a:gd name="connsiteY2" fmla="*/ 692210 h 1888621"/>
              <a:gd name="connsiteX3" fmla="*/ 3110669 w 9126909"/>
              <a:gd name="connsiteY3" fmla="*/ 957129 h 1888621"/>
              <a:gd name="connsiteX4" fmla="*/ 4614729 w 9126909"/>
              <a:gd name="connsiteY4" fmla="*/ 743484 h 1888621"/>
              <a:gd name="connsiteX5" fmla="*/ 7409204 w 9126909"/>
              <a:gd name="connsiteY5" fmla="*/ 1230595 h 1888621"/>
              <a:gd name="connsiteX6" fmla="*/ 9126909 w 9126909"/>
              <a:gd name="connsiteY6" fmla="*/ 0 h 188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26909" h="1888621">
                <a:moveTo>
                  <a:pt x="0" y="1888621"/>
                </a:moveTo>
                <a:cubicBezTo>
                  <a:pt x="103974" y="1548213"/>
                  <a:pt x="207948" y="1207806"/>
                  <a:pt x="418744" y="1008404"/>
                </a:cubicBezTo>
                <a:cubicBezTo>
                  <a:pt x="629540" y="809002"/>
                  <a:pt x="816124" y="700756"/>
                  <a:pt x="1264778" y="692210"/>
                </a:cubicBezTo>
                <a:cubicBezTo>
                  <a:pt x="1713432" y="683664"/>
                  <a:pt x="2552344" y="948583"/>
                  <a:pt x="3110669" y="957129"/>
                </a:cubicBezTo>
                <a:cubicBezTo>
                  <a:pt x="3668994" y="965675"/>
                  <a:pt x="3898306" y="697906"/>
                  <a:pt x="4614729" y="743484"/>
                </a:cubicBezTo>
                <a:cubicBezTo>
                  <a:pt x="5331152" y="789062"/>
                  <a:pt x="6657174" y="1354509"/>
                  <a:pt x="7409204" y="1230595"/>
                </a:cubicBezTo>
                <a:cubicBezTo>
                  <a:pt x="8161234" y="1106681"/>
                  <a:pt x="8644071" y="553340"/>
                  <a:pt x="9126909" y="0"/>
                </a:cubicBezTo>
              </a:path>
            </a:pathLst>
          </a:custGeom>
          <a:noFill/>
          <a:ln>
            <a:solidFill>
              <a:srgbClr val="403152">
                <a:alpha val="45882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2418436" y="3003289"/>
            <a:ext cx="2314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err="1"/>
              <a:t>r</a:t>
            </a:r>
            <a:r>
              <a:rPr lang="pl-PL" sz="1600" dirty="0" err="1" smtClean="0"/>
              <a:t>oom</a:t>
            </a:r>
            <a:r>
              <a:rPr lang="pl-PL" sz="1600" dirty="0" smtClean="0"/>
              <a:t> </a:t>
            </a:r>
            <a:r>
              <a:rPr lang="pl-PL" sz="1600" dirty="0" err="1" smtClean="0"/>
              <a:t>temperature</a:t>
            </a:r>
            <a:endParaRPr lang="pl-PL" sz="1600" dirty="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pSp>
        <p:nvGrpSpPr>
          <p:cNvPr id="23" name="Grupa 22"/>
          <p:cNvGrpSpPr/>
          <p:nvPr/>
        </p:nvGrpSpPr>
        <p:grpSpPr>
          <a:xfrm>
            <a:off x="401465" y="3462033"/>
            <a:ext cx="3488689" cy="3314697"/>
            <a:chOff x="0" y="-4"/>
            <a:chExt cx="3489274" cy="3314697"/>
          </a:xfrm>
        </p:grpSpPr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519379" y="-4"/>
              <a:ext cx="2969895" cy="3314697"/>
              <a:chOff x="6211" y="5774"/>
              <a:chExt cx="4677" cy="5169"/>
            </a:xfrm>
          </p:grpSpPr>
          <p:sp>
            <p:nvSpPr>
              <p:cNvPr id="27" name="Rectangle 6" descr="Krople wody"/>
              <p:cNvSpPr>
                <a:spLocks noChangeArrowheads="1"/>
              </p:cNvSpPr>
              <p:nvPr/>
            </p:nvSpPr>
            <p:spPr bwMode="auto">
              <a:xfrm>
                <a:off x="7124" y="9158"/>
                <a:ext cx="1418" cy="1770"/>
              </a:xfrm>
              <a:prstGeom prst="rect">
                <a:avLst/>
              </a:prstGeom>
              <a:blipFill dpi="0" rotWithShape="1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8" name="Rectangle 7"/>
              <p:cNvSpPr>
                <a:spLocks noChangeArrowheads="1"/>
              </p:cNvSpPr>
              <p:nvPr/>
            </p:nvSpPr>
            <p:spPr bwMode="auto">
              <a:xfrm>
                <a:off x="7673" y="8228"/>
                <a:ext cx="329" cy="1905"/>
              </a:xfrm>
              <a:prstGeom prst="rect">
                <a:avLst/>
              </a:prstGeom>
              <a:gradFill rotWithShape="0">
                <a:gsLst>
                  <a:gs pos="0">
                    <a:srgbClr val="C0C0C0"/>
                  </a:gs>
                  <a:gs pos="5000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7355" y="7522"/>
                <a:ext cx="982" cy="71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C0C0C0"/>
                  </a:gs>
                  <a:gs pos="100000">
                    <a:srgbClr val="FFFFFF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0" name="Rectangle 9"/>
              <p:cNvSpPr>
                <a:spLocks noChangeArrowheads="1"/>
              </p:cNvSpPr>
              <p:nvPr/>
            </p:nvSpPr>
            <p:spPr bwMode="auto">
              <a:xfrm>
                <a:off x="7482" y="7324"/>
                <a:ext cx="708" cy="206"/>
              </a:xfrm>
              <a:prstGeom prst="rect">
                <a:avLst/>
              </a:prstGeom>
              <a:solidFill>
                <a:srgbClr val="969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1" name="Rectangle 10" descr="Szeroki ukośny w górę"/>
              <p:cNvSpPr>
                <a:spLocks noChangeArrowheads="1"/>
              </p:cNvSpPr>
              <p:nvPr/>
            </p:nvSpPr>
            <p:spPr bwMode="auto">
              <a:xfrm>
                <a:off x="7576" y="7334"/>
                <a:ext cx="538" cy="80"/>
              </a:xfrm>
              <a:prstGeom prst="rect">
                <a:avLst/>
              </a:prstGeom>
              <a:pattFill prst="wdUpDiag">
                <a:fgClr>
                  <a:srgbClr val="000000"/>
                </a:fgClr>
                <a:bgClr>
                  <a:srgbClr val="800000"/>
                </a:bgClr>
              </a:patt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grpSp>
            <p:nvGrpSpPr>
              <p:cNvPr id="32" name="Group 11"/>
              <p:cNvGrpSpPr>
                <a:grpSpLocks/>
              </p:cNvGrpSpPr>
              <p:nvPr/>
            </p:nvGrpSpPr>
            <p:grpSpPr bwMode="auto">
              <a:xfrm>
                <a:off x="7568" y="6781"/>
                <a:ext cx="590" cy="617"/>
                <a:chOff x="9218" y="2610"/>
                <a:chExt cx="1515" cy="1842"/>
              </a:xfrm>
            </p:grpSpPr>
            <p:sp>
              <p:nvSpPr>
                <p:cNvPr id="91" name="AutoShape 12"/>
                <p:cNvSpPr>
                  <a:spLocks noChangeArrowheads="1"/>
                </p:cNvSpPr>
                <p:nvPr/>
              </p:nvSpPr>
              <p:spPr bwMode="auto">
                <a:xfrm>
                  <a:off x="9330" y="3102"/>
                  <a:ext cx="1185" cy="1350"/>
                </a:xfrm>
                <a:prstGeom prst="flowChartMagneticDisk">
                  <a:avLst/>
                </a:prstGeom>
                <a:solidFill>
                  <a:srgbClr val="CCFFFF"/>
                </a:solidFill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>
                  <a:off x="9330" y="4020"/>
                  <a:ext cx="1170" cy="417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sp>
              <p:nvSpPr>
                <p:cNvPr id="93" name="AutoShape 14"/>
                <p:cNvSpPr>
                  <a:spLocks noChangeArrowheads="1"/>
                </p:cNvSpPr>
                <p:nvPr/>
              </p:nvSpPr>
              <p:spPr bwMode="auto">
                <a:xfrm rot="-1094847">
                  <a:off x="9407" y="4022"/>
                  <a:ext cx="1048" cy="348"/>
                </a:xfrm>
                <a:prstGeom prst="donut">
                  <a:avLst>
                    <a:gd name="adj" fmla="val 14604"/>
                  </a:avLst>
                </a:prstGeom>
                <a:solidFill>
                  <a:srgbClr val="FFFFFF"/>
                </a:solidFill>
                <a:ln w="9525">
                  <a:round/>
                  <a:headEnd/>
                  <a:tailEnd/>
                </a:ln>
                <a:effectLst/>
                <a:scene3d>
                  <a:camera prst="legacyObliqueTopRight">
                    <a:rot lat="18300000" lon="20099999" rev="0"/>
                  </a:camera>
                  <a:lightRig rig="legacyFlat3" dir="b"/>
                </a:scene3d>
                <a:sp3d extrusionH="36500" prstMaterial="legacyMatte">
                  <a:bevelT w="13500" h="13500" prst="angle"/>
                  <a:bevelB w="13500" h="13500" prst="angle"/>
                  <a:extrusionClr>
                    <a:srgbClr val="C0C0C0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  <p:grpSp>
              <p:nvGrpSpPr>
                <p:cNvPr id="94" name="Group 15"/>
                <p:cNvGrpSpPr>
                  <a:grpSpLocks/>
                </p:cNvGrpSpPr>
                <p:nvPr/>
              </p:nvGrpSpPr>
              <p:grpSpPr bwMode="auto">
                <a:xfrm rot="289576">
                  <a:off x="9218" y="2610"/>
                  <a:ext cx="1515" cy="1830"/>
                  <a:chOff x="9188" y="2655"/>
                  <a:chExt cx="1515" cy="1830"/>
                </a:xfrm>
              </p:grpSpPr>
              <p:sp>
                <p:nvSpPr>
                  <p:cNvPr id="96" name="AutoShape 16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9210" y="2655"/>
                    <a:ext cx="1365" cy="1785"/>
                  </a:xfrm>
                  <a:custGeom>
                    <a:avLst/>
                    <a:gdLst>
                      <a:gd name="G0" fmla="+- 9186 0 0"/>
                      <a:gd name="G1" fmla="+- -11655430 0 0"/>
                      <a:gd name="G2" fmla="+- 0 0 -11655430"/>
                      <a:gd name="T0" fmla="*/ 0 256 1"/>
                      <a:gd name="T1" fmla="*/ 180 256 1"/>
                      <a:gd name="G3" fmla="+- -11655430 T0 T1"/>
                      <a:gd name="T2" fmla="*/ 0 256 1"/>
                      <a:gd name="T3" fmla="*/ 90 256 1"/>
                      <a:gd name="G4" fmla="+- -11655430 T2 T3"/>
                      <a:gd name="G5" fmla="*/ G4 2 1"/>
                      <a:gd name="T4" fmla="*/ 90 256 1"/>
                      <a:gd name="T5" fmla="*/ 0 256 1"/>
                      <a:gd name="G6" fmla="+- -11655430 T4 T5"/>
                      <a:gd name="G7" fmla="*/ G6 2 1"/>
                      <a:gd name="G8" fmla="abs -1165543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9186"/>
                      <a:gd name="G18" fmla="*/ 9186 1 2"/>
                      <a:gd name="G19" fmla="+- G18 5400 0"/>
                      <a:gd name="G20" fmla="cos G19 -11655430"/>
                      <a:gd name="G21" fmla="sin G19 -11655430"/>
                      <a:gd name="G22" fmla="+- G20 10800 0"/>
                      <a:gd name="G23" fmla="+- G21 10800 0"/>
                      <a:gd name="G24" fmla="+- 10800 0 G20"/>
                      <a:gd name="G25" fmla="+- 9186 10800 0"/>
                      <a:gd name="G26" fmla="?: G9 G17 G25"/>
                      <a:gd name="G27" fmla="?: G9 0 21600"/>
                      <a:gd name="G28" fmla="cos 10800 -11655430"/>
                      <a:gd name="G29" fmla="sin 10800 -11655430"/>
                      <a:gd name="G30" fmla="sin 9186 -1165543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655430 G34 0"/>
                      <a:gd name="G36" fmla="?: G6 G35 G31"/>
                      <a:gd name="G37" fmla="+- 21600 0 G36"/>
                      <a:gd name="G38" fmla="?: G4 0 G33"/>
                      <a:gd name="G39" fmla="?: -1165543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814 w 21600"/>
                      <a:gd name="T15" fmla="*/ 10424 h 21600"/>
                      <a:gd name="T16" fmla="*/ 10800 w 21600"/>
                      <a:gd name="T17" fmla="*/ 1614 h 21600"/>
                      <a:gd name="T18" fmla="*/ 20786 w 21600"/>
                      <a:gd name="T19" fmla="*/ 10424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1620" y="10455"/>
                        </a:moveTo>
                        <a:cubicBezTo>
                          <a:pt x="1805" y="5519"/>
                          <a:pt x="5860" y="1613"/>
                          <a:pt x="10800" y="1614"/>
                        </a:cubicBezTo>
                        <a:cubicBezTo>
                          <a:pt x="15739" y="1614"/>
                          <a:pt x="19794" y="5519"/>
                          <a:pt x="19979" y="10455"/>
                        </a:cubicBezTo>
                        <a:lnTo>
                          <a:pt x="21592" y="10394"/>
                        </a:lnTo>
                        <a:cubicBezTo>
                          <a:pt x="21374" y="4591"/>
                          <a:pt x="16606" y="-1"/>
                          <a:pt x="10799" y="0"/>
                        </a:cubicBezTo>
                        <a:cubicBezTo>
                          <a:pt x="4993" y="0"/>
                          <a:pt x="225" y="4591"/>
                          <a:pt x="7" y="10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8900000" rev="0"/>
                    </a:camera>
                    <a:lightRig rig="legacyFlat4" dir="t"/>
                  </a:scene3d>
                  <a:sp3d extrusionH="36500" prstMaterial="legacyMetal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97" name="AutoShape 1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9585" y="3188"/>
                    <a:ext cx="721" cy="1515"/>
                  </a:xfrm>
                  <a:prstGeom prst="flowChartDelay">
                    <a:avLst/>
                  </a:prstGeom>
                  <a:solidFill>
                    <a:srgbClr val="FFFF00">
                      <a:alpha val="77000"/>
                    </a:srgbClr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TopLeft">
                      <a:rot lat="600000" lon="18600000" rev="0"/>
                    </a:camera>
                    <a:lightRig rig="legacyFlat3" dir="t"/>
                  </a:scene3d>
                  <a:sp3d prstMaterial="legacyMetal">
                    <a:bevelT w="13500" h="13500" prst="angle"/>
                    <a:bevelB w="13500" h="13500" prst="angle"/>
                    <a:extrusionClr>
                      <a:srgbClr val="FFFF0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98" name="AutoShape 18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9300" y="2700"/>
                    <a:ext cx="1365" cy="1785"/>
                  </a:xfrm>
                  <a:custGeom>
                    <a:avLst/>
                    <a:gdLst>
                      <a:gd name="G0" fmla="+- 9186 0 0"/>
                      <a:gd name="G1" fmla="+- -11655430 0 0"/>
                      <a:gd name="G2" fmla="+- 0 0 -11655430"/>
                      <a:gd name="T0" fmla="*/ 0 256 1"/>
                      <a:gd name="T1" fmla="*/ 180 256 1"/>
                      <a:gd name="G3" fmla="+- -11655430 T0 T1"/>
                      <a:gd name="T2" fmla="*/ 0 256 1"/>
                      <a:gd name="T3" fmla="*/ 90 256 1"/>
                      <a:gd name="G4" fmla="+- -11655430 T2 T3"/>
                      <a:gd name="G5" fmla="*/ G4 2 1"/>
                      <a:gd name="T4" fmla="*/ 90 256 1"/>
                      <a:gd name="T5" fmla="*/ 0 256 1"/>
                      <a:gd name="G6" fmla="+- -11655430 T4 T5"/>
                      <a:gd name="G7" fmla="*/ G6 2 1"/>
                      <a:gd name="G8" fmla="abs -11655430"/>
                      <a:gd name="T6" fmla="*/ 0 256 1"/>
                      <a:gd name="T7" fmla="*/ 90 256 1"/>
                      <a:gd name="G9" fmla="+- G8 T6 T7"/>
                      <a:gd name="G10" fmla="?: G9 G7 G5"/>
                      <a:gd name="T8" fmla="*/ 0 256 1"/>
                      <a:gd name="T9" fmla="*/ 360 256 1"/>
                      <a:gd name="G11" fmla="+- G10 T8 T9"/>
                      <a:gd name="G12" fmla="?: G10 G11 G10"/>
                      <a:gd name="T10" fmla="*/ 0 256 1"/>
                      <a:gd name="T11" fmla="*/ 360 256 1"/>
                      <a:gd name="G13" fmla="+- G12 T10 T11"/>
                      <a:gd name="G14" fmla="?: G12 G13 G12"/>
                      <a:gd name="G15" fmla="+- 0 0 G14"/>
                      <a:gd name="G16" fmla="+- 10800 0 0"/>
                      <a:gd name="G17" fmla="+- 10800 0 9186"/>
                      <a:gd name="G18" fmla="*/ 9186 1 2"/>
                      <a:gd name="G19" fmla="+- G18 5400 0"/>
                      <a:gd name="G20" fmla="cos G19 -11655430"/>
                      <a:gd name="G21" fmla="sin G19 -11655430"/>
                      <a:gd name="G22" fmla="+- G20 10800 0"/>
                      <a:gd name="G23" fmla="+- G21 10800 0"/>
                      <a:gd name="G24" fmla="+- 10800 0 G20"/>
                      <a:gd name="G25" fmla="+- 9186 10800 0"/>
                      <a:gd name="G26" fmla="?: G9 G17 G25"/>
                      <a:gd name="G27" fmla="?: G9 0 21600"/>
                      <a:gd name="G28" fmla="cos 10800 -11655430"/>
                      <a:gd name="G29" fmla="sin 10800 -11655430"/>
                      <a:gd name="G30" fmla="sin 9186 -11655430"/>
                      <a:gd name="G31" fmla="+- G28 10800 0"/>
                      <a:gd name="G32" fmla="+- G29 10800 0"/>
                      <a:gd name="G33" fmla="+- G30 10800 0"/>
                      <a:gd name="G34" fmla="?: G4 0 G31"/>
                      <a:gd name="G35" fmla="?: -11655430 G34 0"/>
                      <a:gd name="G36" fmla="?: G6 G35 G31"/>
                      <a:gd name="G37" fmla="+- 21600 0 G36"/>
                      <a:gd name="G38" fmla="?: G4 0 G33"/>
                      <a:gd name="G39" fmla="?: -11655430 G38 G32"/>
                      <a:gd name="G40" fmla="?: G6 G39 0"/>
                      <a:gd name="G41" fmla="?: G4 G32 21600"/>
                      <a:gd name="G42" fmla="?: G6 G41 G33"/>
                      <a:gd name="T12" fmla="*/ 10800 w 21600"/>
                      <a:gd name="T13" fmla="*/ 0 h 21600"/>
                      <a:gd name="T14" fmla="*/ 814 w 21600"/>
                      <a:gd name="T15" fmla="*/ 10424 h 21600"/>
                      <a:gd name="T16" fmla="*/ 10800 w 21600"/>
                      <a:gd name="T17" fmla="*/ 1614 h 21600"/>
                      <a:gd name="T18" fmla="*/ 20786 w 21600"/>
                      <a:gd name="T19" fmla="*/ 10424 h 21600"/>
                      <a:gd name="T20" fmla="*/ G36 w 21600"/>
                      <a:gd name="T21" fmla="*/ G40 h 21600"/>
                      <a:gd name="T22" fmla="*/ G37 w 21600"/>
                      <a:gd name="T23" fmla="*/ G42 h 21600"/>
                    </a:gdLst>
                    <a:ahLst/>
                    <a:cxnLst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T20" t="T21" r="T22" b="T23"/>
                    <a:pathLst>
                      <a:path w="21600" h="21600">
                        <a:moveTo>
                          <a:pt x="1620" y="10455"/>
                        </a:moveTo>
                        <a:cubicBezTo>
                          <a:pt x="1805" y="5519"/>
                          <a:pt x="5860" y="1613"/>
                          <a:pt x="10800" y="1614"/>
                        </a:cubicBezTo>
                        <a:cubicBezTo>
                          <a:pt x="15739" y="1614"/>
                          <a:pt x="19794" y="5519"/>
                          <a:pt x="19979" y="10455"/>
                        </a:cubicBezTo>
                        <a:lnTo>
                          <a:pt x="21592" y="10394"/>
                        </a:lnTo>
                        <a:cubicBezTo>
                          <a:pt x="21374" y="4591"/>
                          <a:pt x="16606" y="-1"/>
                          <a:pt x="10799" y="0"/>
                        </a:cubicBezTo>
                        <a:cubicBezTo>
                          <a:pt x="4993" y="0"/>
                          <a:pt x="225" y="4591"/>
                          <a:pt x="7" y="10394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miter lim="800000"/>
                    <a:headEnd/>
                    <a:tailEnd/>
                  </a:ln>
                  <a:effectLst/>
                  <a:scene3d>
                    <a:camera prst="legacyPerspectiveFront">
                      <a:rot lat="1500000" lon="18900000" rev="0"/>
                    </a:camera>
                    <a:lightRig rig="legacyFlat4" dir="t"/>
                  </a:scene3d>
                  <a:sp3d extrusionH="36500" prstMaterial="legacyMetal">
                    <a:bevelT w="13500" h="13500" prst="angle"/>
                    <a:bevelB w="13500" h="13500" prst="angle"/>
                    <a:extrusionClr>
                      <a:srgbClr val="C0C0C0"/>
                    </a:extrusionClr>
                  </a:sp3d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  <p:sp>
                <p:nvSpPr>
                  <p:cNvPr id="99" name="Oval 19"/>
                  <p:cNvSpPr>
                    <a:spLocks noChangeArrowheads="1"/>
                  </p:cNvSpPr>
                  <p:nvPr/>
                </p:nvSpPr>
                <p:spPr bwMode="auto">
                  <a:xfrm rot="25257363">
                    <a:off x="9848" y="3578"/>
                    <a:ext cx="125" cy="190"/>
                  </a:xfrm>
                  <a:prstGeom prst="ellipse">
                    <a:avLst/>
                  </a:prstGeom>
                  <a:solidFill>
                    <a:srgbClr val="FF66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 upright="1">
                    <a:noAutofit/>
                  </a:bodyPr>
                  <a:lstStyle/>
                  <a:p>
                    <a:endParaRPr lang="pl-PL"/>
                  </a:p>
                </p:txBody>
              </p:sp>
            </p:grp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>
                  <a:off x="9330" y="3090"/>
                  <a:ext cx="1170" cy="417"/>
                </a:xfrm>
                <a:prstGeom prst="ellips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pl-PL"/>
                </a:p>
              </p:txBody>
            </p:sp>
          </p:grpSp>
          <p:sp>
            <p:nvSpPr>
              <p:cNvPr id="33" name="Rectangle 21"/>
              <p:cNvSpPr>
                <a:spLocks noChangeArrowheads="1"/>
              </p:cNvSpPr>
              <p:nvPr/>
            </p:nvSpPr>
            <p:spPr bwMode="auto">
              <a:xfrm>
                <a:off x="8112" y="6366"/>
                <a:ext cx="111" cy="1163"/>
              </a:xfrm>
              <a:prstGeom prst="rect">
                <a:avLst/>
              </a:prstGeom>
              <a:gradFill rotWithShape="0">
                <a:gsLst>
                  <a:gs pos="0">
                    <a:srgbClr val="969696"/>
                  </a:gs>
                  <a:gs pos="100000">
                    <a:srgbClr val="FFFF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4" name="Rectangle 22"/>
              <p:cNvSpPr>
                <a:spLocks noChangeArrowheads="1"/>
              </p:cNvSpPr>
              <p:nvPr/>
            </p:nvSpPr>
            <p:spPr bwMode="auto">
              <a:xfrm>
                <a:off x="7473" y="6381"/>
                <a:ext cx="105" cy="1151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C0C0C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6" name="Rectangle 23"/>
              <p:cNvSpPr>
                <a:spLocks noChangeArrowheads="1"/>
              </p:cNvSpPr>
              <p:nvPr/>
            </p:nvSpPr>
            <p:spPr bwMode="auto">
              <a:xfrm>
                <a:off x="8084" y="6909"/>
                <a:ext cx="41" cy="518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7" name="Rectangle 24"/>
              <p:cNvSpPr>
                <a:spLocks noChangeArrowheads="1"/>
              </p:cNvSpPr>
              <p:nvPr/>
            </p:nvSpPr>
            <p:spPr bwMode="auto">
              <a:xfrm>
                <a:off x="7576" y="6903"/>
                <a:ext cx="41" cy="518"/>
              </a:xfrm>
              <a:prstGeom prst="rect">
                <a:avLst/>
              </a:prstGeom>
              <a:solidFill>
                <a:srgbClr val="8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8" name="AutoShape 25" descr="Szeroki ukośny w dół"/>
              <p:cNvSpPr>
                <a:spLocks noChangeArrowheads="1"/>
              </p:cNvSpPr>
              <p:nvPr/>
            </p:nvSpPr>
            <p:spPr bwMode="auto">
              <a:xfrm>
                <a:off x="7579" y="6834"/>
                <a:ext cx="540" cy="132"/>
              </a:xfrm>
              <a:custGeom>
                <a:avLst/>
                <a:gdLst>
                  <a:gd name="G0" fmla="+- 9425 0 0"/>
                  <a:gd name="G1" fmla="+- 11622716 0 0"/>
                  <a:gd name="G2" fmla="+- 0 0 11622716"/>
                  <a:gd name="T0" fmla="*/ 0 256 1"/>
                  <a:gd name="T1" fmla="*/ 180 256 1"/>
                  <a:gd name="G3" fmla="+- 11622716 T0 T1"/>
                  <a:gd name="T2" fmla="*/ 0 256 1"/>
                  <a:gd name="T3" fmla="*/ 90 256 1"/>
                  <a:gd name="G4" fmla="+- 11622716 T2 T3"/>
                  <a:gd name="G5" fmla="*/ G4 2 1"/>
                  <a:gd name="T4" fmla="*/ 90 256 1"/>
                  <a:gd name="T5" fmla="*/ 0 256 1"/>
                  <a:gd name="G6" fmla="+- 11622716 T4 T5"/>
                  <a:gd name="G7" fmla="*/ G6 2 1"/>
                  <a:gd name="G8" fmla="abs 11622716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9425"/>
                  <a:gd name="G18" fmla="*/ 9425 1 2"/>
                  <a:gd name="G19" fmla="+- G18 5400 0"/>
                  <a:gd name="G20" fmla="cos G19 11622716"/>
                  <a:gd name="G21" fmla="sin G19 11622716"/>
                  <a:gd name="G22" fmla="+- G20 10800 0"/>
                  <a:gd name="G23" fmla="+- G21 10800 0"/>
                  <a:gd name="G24" fmla="+- 10800 0 G20"/>
                  <a:gd name="G25" fmla="+- 9425 10800 0"/>
                  <a:gd name="G26" fmla="?: G9 G17 G25"/>
                  <a:gd name="G27" fmla="?: G9 0 21600"/>
                  <a:gd name="G28" fmla="cos 10800 11622716"/>
                  <a:gd name="G29" fmla="sin 10800 11622716"/>
                  <a:gd name="G30" fmla="sin 9425 11622716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622716 G34 0"/>
                  <a:gd name="G36" fmla="?: G6 G35 G31"/>
                  <a:gd name="G37" fmla="+- 21600 0 G36"/>
                  <a:gd name="G38" fmla="?: G4 0 G33"/>
                  <a:gd name="G39" fmla="?: 11622716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697 w 21600"/>
                  <a:gd name="T15" fmla="*/ 11267 h 21600"/>
                  <a:gd name="T16" fmla="*/ 10800 w 21600"/>
                  <a:gd name="T17" fmla="*/ 1375 h 21600"/>
                  <a:gd name="T18" fmla="*/ 20903 w 21600"/>
                  <a:gd name="T19" fmla="*/ 11267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1385" y="11235"/>
                    </a:moveTo>
                    <a:cubicBezTo>
                      <a:pt x="1378" y="11090"/>
                      <a:pt x="1375" y="10945"/>
                      <a:pt x="1375" y="10800"/>
                    </a:cubicBezTo>
                    <a:cubicBezTo>
                      <a:pt x="1375" y="5594"/>
                      <a:pt x="5594" y="1375"/>
                      <a:pt x="10800" y="1375"/>
                    </a:cubicBezTo>
                    <a:cubicBezTo>
                      <a:pt x="16005" y="1375"/>
                      <a:pt x="20225" y="5594"/>
                      <a:pt x="20225" y="10800"/>
                    </a:cubicBezTo>
                    <a:cubicBezTo>
                      <a:pt x="20225" y="10945"/>
                      <a:pt x="20221" y="11090"/>
                      <a:pt x="20214" y="11235"/>
                    </a:cubicBezTo>
                    <a:lnTo>
                      <a:pt x="21588" y="11299"/>
                    </a:lnTo>
                    <a:cubicBezTo>
                      <a:pt x="21596" y="11133"/>
                      <a:pt x="21600" y="10966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66"/>
                      <a:pt x="3" y="11133"/>
                      <a:pt x="11" y="11299"/>
                    </a:cubicBezTo>
                    <a:close/>
                  </a:path>
                </a:pathLst>
              </a:custGeom>
              <a:pattFill prst="wdDnDiag">
                <a:fgClr>
                  <a:srgbClr val="000000">
                    <a:alpha val="45000"/>
                  </a:srgbClr>
                </a:fgClr>
                <a:bgClr>
                  <a:srgbClr val="800000">
                    <a:alpha val="45000"/>
                  </a:srgbClr>
                </a:bgClr>
              </a:patt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39" name="AutoShape 26"/>
              <p:cNvSpPr>
                <a:spLocks noChangeArrowheads="1"/>
              </p:cNvSpPr>
              <p:nvPr/>
            </p:nvSpPr>
            <p:spPr bwMode="auto">
              <a:xfrm>
                <a:off x="7473" y="6306"/>
                <a:ext cx="735" cy="133"/>
              </a:xfrm>
              <a:custGeom>
                <a:avLst/>
                <a:gdLst>
                  <a:gd name="G0" fmla="+- 7920 0 0"/>
                  <a:gd name="G1" fmla="+- 11589664 0 0"/>
                  <a:gd name="G2" fmla="+- 0 0 11589664"/>
                  <a:gd name="T0" fmla="*/ 0 256 1"/>
                  <a:gd name="T1" fmla="*/ 180 256 1"/>
                  <a:gd name="G3" fmla="+- 11589664 T0 T1"/>
                  <a:gd name="T2" fmla="*/ 0 256 1"/>
                  <a:gd name="T3" fmla="*/ 90 256 1"/>
                  <a:gd name="G4" fmla="+- 11589664 T2 T3"/>
                  <a:gd name="G5" fmla="*/ G4 2 1"/>
                  <a:gd name="T4" fmla="*/ 90 256 1"/>
                  <a:gd name="T5" fmla="*/ 0 256 1"/>
                  <a:gd name="G6" fmla="+- 11589664 T4 T5"/>
                  <a:gd name="G7" fmla="*/ G6 2 1"/>
                  <a:gd name="G8" fmla="abs 11589664"/>
                  <a:gd name="T6" fmla="*/ 0 256 1"/>
                  <a:gd name="T7" fmla="*/ 90 256 1"/>
                  <a:gd name="G9" fmla="+- G8 T6 T7"/>
                  <a:gd name="G10" fmla="?: G9 G7 G5"/>
                  <a:gd name="T8" fmla="*/ 0 256 1"/>
                  <a:gd name="T9" fmla="*/ 360 256 1"/>
                  <a:gd name="G11" fmla="+- G10 T8 T9"/>
                  <a:gd name="G12" fmla="?: G10 G11 G10"/>
                  <a:gd name="T10" fmla="*/ 0 256 1"/>
                  <a:gd name="T11" fmla="*/ 360 256 1"/>
                  <a:gd name="G13" fmla="+- G12 T10 T11"/>
                  <a:gd name="G14" fmla="?: G12 G13 G12"/>
                  <a:gd name="G15" fmla="+- 0 0 G14"/>
                  <a:gd name="G16" fmla="+- 10800 0 0"/>
                  <a:gd name="G17" fmla="+- 10800 0 7920"/>
                  <a:gd name="G18" fmla="*/ 7920 1 2"/>
                  <a:gd name="G19" fmla="+- G18 5400 0"/>
                  <a:gd name="G20" fmla="cos G19 11589664"/>
                  <a:gd name="G21" fmla="sin G19 11589664"/>
                  <a:gd name="G22" fmla="+- G20 10800 0"/>
                  <a:gd name="G23" fmla="+- G21 10800 0"/>
                  <a:gd name="G24" fmla="+- 10800 0 G20"/>
                  <a:gd name="G25" fmla="+- 7920 10800 0"/>
                  <a:gd name="G26" fmla="?: G9 G17 G25"/>
                  <a:gd name="G27" fmla="?: G9 0 21600"/>
                  <a:gd name="G28" fmla="cos 10800 11589664"/>
                  <a:gd name="G29" fmla="sin 10800 11589664"/>
                  <a:gd name="G30" fmla="sin 7920 11589664"/>
                  <a:gd name="G31" fmla="+- G28 10800 0"/>
                  <a:gd name="G32" fmla="+- G29 10800 0"/>
                  <a:gd name="G33" fmla="+- G30 10800 0"/>
                  <a:gd name="G34" fmla="?: G4 0 G31"/>
                  <a:gd name="G35" fmla="?: 11589664 G34 0"/>
                  <a:gd name="G36" fmla="?: G6 G35 G31"/>
                  <a:gd name="G37" fmla="+- 21600 0 G36"/>
                  <a:gd name="G38" fmla="?: G4 0 G33"/>
                  <a:gd name="G39" fmla="?: 11589664 G38 G32"/>
                  <a:gd name="G40" fmla="?: G6 G39 0"/>
                  <a:gd name="G41" fmla="?: G4 G32 21600"/>
                  <a:gd name="G42" fmla="?: G6 G41 G33"/>
                  <a:gd name="T12" fmla="*/ 10800 w 21600"/>
                  <a:gd name="T13" fmla="*/ 0 h 21600"/>
                  <a:gd name="T14" fmla="*/ 1454 w 21600"/>
                  <a:gd name="T15" fmla="*/ 11315 h 21600"/>
                  <a:gd name="T16" fmla="*/ 10800 w 21600"/>
                  <a:gd name="T17" fmla="*/ 2880 h 21600"/>
                  <a:gd name="T18" fmla="*/ 20146 w 21600"/>
                  <a:gd name="T19" fmla="*/ 11315 h 21600"/>
                  <a:gd name="T20" fmla="*/ G36 w 21600"/>
                  <a:gd name="T21" fmla="*/ G40 h 21600"/>
                  <a:gd name="T22" fmla="*/ G37 w 21600"/>
                  <a:gd name="T23" fmla="*/ G42 h 21600"/>
                </a:gdLst>
                <a:ahLst/>
                <a:cxnLst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T20" t="T21" r="T22" b="T23"/>
                <a:pathLst>
                  <a:path w="21600" h="21600">
                    <a:moveTo>
                      <a:pt x="2892" y="11236"/>
                    </a:moveTo>
                    <a:cubicBezTo>
                      <a:pt x="2884" y="11090"/>
                      <a:pt x="2880" y="10945"/>
                      <a:pt x="2880" y="10800"/>
                    </a:cubicBezTo>
                    <a:cubicBezTo>
                      <a:pt x="2880" y="6425"/>
                      <a:pt x="6425" y="2880"/>
                      <a:pt x="10800" y="2880"/>
                    </a:cubicBezTo>
                    <a:cubicBezTo>
                      <a:pt x="15174" y="2880"/>
                      <a:pt x="18720" y="6425"/>
                      <a:pt x="18720" y="10800"/>
                    </a:cubicBezTo>
                    <a:cubicBezTo>
                      <a:pt x="18720" y="10945"/>
                      <a:pt x="18715" y="11090"/>
                      <a:pt x="18707" y="11236"/>
                    </a:cubicBezTo>
                    <a:lnTo>
                      <a:pt x="21583" y="11394"/>
                    </a:lnTo>
                    <a:cubicBezTo>
                      <a:pt x="21594" y="11196"/>
                      <a:pt x="21600" y="10998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0998"/>
                      <a:pt x="5" y="11196"/>
                      <a:pt x="16" y="11394"/>
                    </a:cubicBezTo>
                    <a:close/>
                  </a:path>
                </a:pathLst>
              </a:custGeom>
              <a:solidFill>
                <a:srgbClr val="C0C0C0">
                  <a:alpha val="45000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0" name="AutoShape 27"/>
              <p:cNvSpPr>
                <a:spLocks noChangeArrowheads="1"/>
              </p:cNvSpPr>
              <p:nvPr/>
            </p:nvSpPr>
            <p:spPr bwMode="auto">
              <a:xfrm>
                <a:off x="7574" y="6331"/>
                <a:ext cx="538" cy="263"/>
              </a:xfrm>
              <a:prstGeom prst="can">
                <a:avLst>
                  <a:gd name="adj" fmla="val 25477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>
                      <a:alpha val="0"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1" name="AutoShape 28"/>
              <p:cNvSpPr>
                <a:spLocks noChangeArrowheads="1"/>
              </p:cNvSpPr>
              <p:nvPr/>
            </p:nvSpPr>
            <p:spPr bwMode="auto">
              <a:xfrm>
                <a:off x="7794" y="5908"/>
                <a:ext cx="110" cy="666"/>
              </a:xfrm>
              <a:prstGeom prst="can">
                <a:avLst>
                  <a:gd name="adj" fmla="val 65227"/>
                </a:avLst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>
                      <a:alpha val="0"/>
                    </a:srgbClr>
                  </a:gs>
                  <a:gs pos="100000">
                    <a:srgbClr val="0000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2" name="AutoShape 29"/>
              <p:cNvSpPr>
                <a:spLocks noChangeArrowheads="1"/>
              </p:cNvSpPr>
              <p:nvPr/>
            </p:nvSpPr>
            <p:spPr bwMode="auto">
              <a:xfrm rot="354731">
                <a:off x="7930" y="6560"/>
                <a:ext cx="93" cy="136"/>
              </a:xfrm>
              <a:prstGeom prst="can">
                <a:avLst>
                  <a:gd name="adj" fmla="val 36559"/>
                </a:avLst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3" name="AutoShape 30"/>
              <p:cNvSpPr>
                <a:spLocks noChangeArrowheads="1"/>
              </p:cNvSpPr>
              <p:nvPr/>
            </p:nvSpPr>
            <p:spPr bwMode="auto">
              <a:xfrm rot="-169455">
                <a:off x="7681" y="6528"/>
                <a:ext cx="93" cy="138"/>
              </a:xfrm>
              <a:prstGeom prst="can">
                <a:avLst>
                  <a:gd name="adj" fmla="val 37097"/>
                </a:avLst>
              </a:prstGeom>
              <a:solidFill>
                <a:srgbClr val="FF00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4" name="Rectangle 31"/>
              <p:cNvSpPr>
                <a:spLocks noChangeArrowheads="1"/>
              </p:cNvSpPr>
              <p:nvPr/>
            </p:nvSpPr>
            <p:spPr bwMode="auto">
              <a:xfrm>
                <a:off x="7770" y="7471"/>
                <a:ext cx="143" cy="922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50000">
                    <a:srgbClr val="FF9900"/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5" name="Rectangle 32"/>
              <p:cNvSpPr>
                <a:spLocks noChangeArrowheads="1"/>
              </p:cNvSpPr>
              <p:nvPr/>
            </p:nvSpPr>
            <p:spPr bwMode="auto">
              <a:xfrm>
                <a:off x="7575" y="7411"/>
                <a:ext cx="551" cy="79"/>
              </a:xfrm>
              <a:prstGeom prst="rect">
                <a:avLst/>
              </a:prstGeom>
              <a:gradFill rotWithShape="0">
                <a:gsLst>
                  <a:gs pos="0">
                    <a:srgbClr val="800000"/>
                  </a:gs>
                  <a:gs pos="50000">
                    <a:srgbClr val="FF9900"/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6" name="Rectangle 33"/>
              <p:cNvSpPr>
                <a:spLocks noChangeArrowheads="1"/>
              </p:cNvSpPr>
              <p:nvPr/>
            </p:nvSpPr>
            <p:spPr bwMode="auto">
              <a:xfrm>
                <a:off x="7732" y="8199"/>
                <a:ext cx="225" cy="2497"/>
              </a:xfrm>
              <a:prstGeom prst="rect">
                <a:avLst/>
              </a:prstGeom>
              <a:gradFill rotWithShape="1">
                <a:gsLst>
                  <a:gs pos="0">
                    <a:srgbClr val="800000"/>
                  </a:gs>
                  <a:gs pos="50000">
                    <a:srgbClr val="FF9900"/>
                  </a:gs>
                  <a:gs pos="100000">
                    <a:srgbClr val="8000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7" name="Freeform 34"/>
              <p:cNvSpPr>
                <a:spLocks/>
              </p:cNvSpPr>
              <p:nvPr/>
            </p:nvSpPr>
            <p:spPr bwMode="auto">
              <a:xfrm>
                <a:off x="7118" y="8415"/>
                <a:ext cx="705" cy="2528"/>
              </a:xfrm>
              <a:custGeom>
                <a:avLst/>
                <a:gdLst>
                  <a:gd name="T0" fmla="*/ 548 w 705"/>
                  <a:gd name="T1" fmla="*/ 0 h 2528"/>
                  <a:gd name="T2" fmla="*/ 495 w 705"/>
                  <a:gd name="T3" fmla="*/ 0 h 2528"/>
                  <a:gd name="T4" fmla="*/ 495 w 705"/>
                  <a:gd name="T5" fmla="*/ 135 h 2528"/>
                  <a:gd name="T6" fmla="*/ 0 w 705"/>
                  <a:gd name="T7" fmla="*/ 421 h 2528"/>
                  <a:gd name="T8" fmla="*/ 0 w 705"/>
                  <a:gd name="T9" fmla="*/ 2528 h 2528"/>
                  <a:gd name="T10" fmla="*/ 705 w 705"/>
                  <a:gd name="T11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2528">
                    <a:moveTo>
                      <a:pt x="548" y="0"/>
                    </a:moveTo>
                    <a:lnTo>
                      <a:pt x="495" y="0"/>
                    </a:lnTo>
                    <a:lnTo>
                      <a:pt x="495" y="135"/>
                    </a:lnTo>
                    <a:lnTo>
                      <a:pt x="0" y="421"/>
                    </a:lnTo>
                    <a:lnTo>
                      <a:pt x="0" y="2528"/>
                    </a:lnTo>
                    <a:lnTo>
                      <a:pt x="705" y="25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8" name="Freeform 35"/>
              <p:cNvSpPr>
                <a:spLocks/>
              </p:cNvSpPr>
              <p:nvPr/>
            </p:nvSpPr>
            <p:spPr bwMode="auto">
              <a:xfrm flipH="1">
                <a:off x="7845" y="8415"/>
                <a:ext cx="705" cy="2528"/>
              </a:xfrm>
              <a:custGeom>
                <a:avLst/>
                <a:gdLst>
                  <a:gd name="T0" fmla="*/ 548 w 705"/>
                  <a:gd name="T1" fmla="*/ 0 h 2528"/>
                  <a:gd name="T2" fmla="*/ 495 w 705"/>
                  <a:gd name="T3" fmla="*/ 0 h 2528"/>
                  <a:gd name="T4" fmla="*/ 495 w 705"/>
                  <a:gd name="T5" fmla="*/ 135 h 2528"/>
                  <a:gd name="T6" fmla="*/ 0 w 705"/>
                  <a:gd name="T7" fmla="*/ 421 h 2528"/>
                  <a:gd name="T8" fmla="*/ 0 w 705"/>
                  <a:gd name="T9" fmla="*/ 2528 h 2528"/>
                  <a:gd name="T10" fmla="*/ 705 w 705"/>
                  <a:gd name="T11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5" h="2528">
                    <a:moveTo>
                      <a:pt x="548" y="0"/>
                    </a:moveTo>
                    <a:lnTo>
                      <a:pt x="495" y="0"/>
                    </a:lnTo>
                    <a:lnTo>
                      <a:pt x="495" y="135"/>
                    </a:lnTo>
                    <a:lnTo>
                      <a:pt x="0" y="421"/>
                    </a:lnTo>
                    <a:lnTo>
                      <a:pt x="0" y="2528"/>
                    </a:lnTo>
                    <a:lnTo>
                      <a:pt x="705" y="2528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49" name="Text Box 36"/>
              <p:cNvSpPr txBox="1">
                <a:spLocks noChangeArrowheads="1"/>
              </p:cNvSpPr>
              <p:nvPr/>
            </p:nvSpPr>
            <p:spPr bwMode="auto">
              <a:xfrm>
                <a:off x="7568" y="10170"/>
                <a:ext cx="683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FFFFFF"/>
                    </a:solidFill>
                    <a:effectLst/>
                    <a:latin typeface="Calibri"/>
                    <a:ea typeface="Calibri"/>
                    <a:cs typeface="Times New Roman"/>
                  </a:rPr>
                  <a:t>Cu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Text Box 37"/>
              <p:cNvSpPr txBox="1">
                <a:spLocks noChangeArrowheads="1"/>
              </p:cNvSpPr>
              <p:nvPr/>
            </p:nvSpPr>
            <p:spPr bwMode="auto">
              <a:xfrm>
                <a:off x="7155" y="10463"/>
                <a:ext cx="683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LN</a:t>
                </a:r>
                <a:r>
                  <a:rPr lang="pl-PL" sz="1000" baseline="-25000">
                    <a:solidFill>
                      <a:srgbClr val="000000"/>
                    </a:solidFill>
                    <a:effectLst/>
                    <a:latin typeface="Calibri"/>
                    <a:ea typeface="Calibri"/>
                    <a:cs typeface="Times New Roman"/>
                  </a:rPr>
                  <a:t>2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51" name="Line 38"/>
              <p:cNvCxnSpPr/>
              <p:nvPr/>
            </p:nvCxnSpPr>
            <p:spPr bwMode="auto">
              <a:xfrm>
                <a:off x="7464" y="6372"/>
                <a:ext cx="1" cy="115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" name="Line 39"/>
              <p:cNvCxnSpPr/>
              <p:nvPr/>
            </p:nvCxnSpPr>
            <p:spPr bwMode="auto">
              <a:xfrm>
                <a:off x="8205" y="6375"/>
                <a:ext cx="0" cy="114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3" name="Arc 40"/>
              <p:cNvSpPr>
                <a:spLocks/>
              </p:cNvSpPr>
              <p:nvPr/>
            </p:nvSpPr>
            <p:spPr bwMode="auto">
              <a:xfrm rot="16200000">
                <a:off x="7794" y="7728"/>
                <a:ext cx="102" cy="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616 w 38730"/>
                  <a:gd name="T1" fmla="*/ 36093 h 43200"/>
                  <a:gd name="T2" fmla="*/ 38730 w 38730"/>
                  <a:gd name="T3" fmla="*/ 8442 h 43200"/>
                  <a:gd name="T4" fmla="*/ 21600 w 3873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30" h="43200" fill="none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</a:path>
                  <a:path w="38730" h="43200" stroke="0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4" name="Arc 41"/>
              <p:cNvSpPr>
                <a:spLocks/>
              </p:cNvSpPr>
              <p:nvPr/>
            </p:nvSpPr>
            <p:spPr bwMode="auto">
              <a:xfrm rot="16200000">
                <a:off x="7787" y="7766"/>
                <a:ext cx="102" cy="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616 w 38730"/>
                  <a:gd name="T1" fmla="*/ 36093 h 43200"/>
                  <a:gd name="T2" fmla="*/ 38730 w 38730"/>
                  <a:gd name="T3" fmla="*/ 8442 h 43200"/>
                  <a:gd name="T4" fmla="*/ 21600 w 3873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30" h="43200" fill="none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</a:path>
                  <a:path w="38730" h="43200" stroke="0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5" name="Arc 42"/>
              <p:cNvSpPr>
                <a:spLocks/>
              </p:cNvSpPr>
              <p:nvPr/>
            </p:nvSpPr>
            <p:spPr bwMode="auto">
              <a:xfrm rot="16200000">
                <a:off x="7787" y="7795"/>
                <a:ext cx="102" cy="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616 w 38730"/>
                  <a:gd name="T1" fmla="*/ 36093 h 43200"/>
                  <a:gd name="T2" fmla="*/ 38730 w 38730"/>
                  <a:gd name="T3" fmla="*/ 8442 h 43200"/>
                  <a:gd name="T4" fmla="*/ 21600 w 3873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30" h="43200" fill="none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</a:path>
                  <a:path w="38730" h="43200" stroke="0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6" name="Arc 43"/>
              <p:cNvSpPr>
                <a:spLocks/>
              </p:cNvSpPr>
              <p:nvPr/>
            </p:nvSpPr>
            <p:spPr bwMode="auto">
              <a:xfrm rot="16200000">
                <a:off x="7794" y="7825"/>
                <a:ext cx="102" cy="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616 w 38730"/>
                  <a:gd name="T1" fmla="*/ 36093 h 43200"/>
                  <a:gd name="T2" fmla="*/ 38730 w 38730"/>
                  <a:gd name="T3" fmla="*/ 8442 h 43200"/>
                  <a:gd name="T4" fmla="*/ 21600 w 3873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30" h="43200" fill="none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</a:path>
                  <a:path w="38730" h="43200" stroke="0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57" name="Arc 44"/>
              <p:cNvSpPr>
                <a:spLocks/>
              </p:cNvSpPr>
              <p:nvPr/>
            </p:nvSpPr>
            <p:spPr bwMode="auto">
              <a:xfrm rot="16200000">
                <a:off x="7794" y="7856"/>
                <a:ext cx="102" cy="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37616 w 38730"/>
                  <a:gd name="T1" fmla="*/ 36093 h 43200"/>
                  <a:gd name="T2" fmla="*/ 38730 w 38730"/>
                  <a:gd name="T3" fmla="*/ 8442 h 43200"/>
                  <a:gd name="T4" fmla="*/ 21600 w 38730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730" h="43200" fill="none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</a:path>
                  <a:path w="38730" h="43200" stroke="0" extrusionOk="0">
                    <a:moveTo>
                      <a:pt x="37616" y="36093"/>
                    </a:moveTo>
                    <a:cubicBezTo>
                      <a:pt x="33521" y="40618"/>
                      <a:pt x="27702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8311" y="-1"/>
                      <a:pt x="34641" y="3119"/>
                      <a:pt x="38729" y="8442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cxnSp>
            <p:nvCxnSpPr>
              <p:cNvPr id="58" name="Line 45"/>
              <p:cNvCxnSpPr/>
              <p:nvPr/>
            </p:nvCxnSpPr>
            <p:spPr bwMode="auto">
              <a:xfrm>
                <a:off x="7905" y="7785"/>
                <a:ext cx="109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0" name="Line 46"/>
              <p:cNvCxnSpPr/>
              <p:nvPr/>
            </p:nvCxnSpPr>
            <p:spPr bwMode="auto">
              <a:xfrm>
                <a:off x="7943" y="7980"/>
                <a:ext cx="1057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8888" y="7668"/>
                <a:ext cx="1260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808080"/>
                    </a:solidFill>
                    <a:effectLst/>
                    <a:latin typeface="Calibri"/>
                    <a:ea typeface="Calibri"/>
                    <a:cs typeface="Times New Roman"/>
                  </a:rPr>
                  <a:t>heater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4" name="Text Box 48"/>
              <p:cNvSpPr txBox="1">
                <a:spLocks noChangeArrowheads="1"/>
              </p:cNvSpPr>
              <p:nvPr/>
            </p:nvSpPr>
            <p:spPr bwMode="auto">
              <a:xfrm>
                <a:off x="8826" y="7384"/>
                <a:ext cx="1567" cy="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808080"/>
                    </a:solidFill>
                    <a:effectLst/>
                    <a:latin typeface="Calibri"/>
                    <a:ea typeface="Calibri"/>
                    <a:cs typeface="Times New Roman"/>
                  </a:rPr>
                  <a:t>  thermocouple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65" name="Freeform 49"/>
              <p:cNvSpPr>
                <a:spLocks/>
              </p:cNvSpPr>
              <p:nvPr/>
            </p:nvSpPr>
            <p:spPr bwMode="auto">
              <a:xfrm>
                <a:off x="7830" y="7478"/>
                <a:ext cx="1170" cy="120"/>
              </a:xfrm>
              <a:custGeom>
                <a:avLst/>
                <a:gdLst>
                  <a:gd name="T0" fmla="*/ 0 w 1170"/>
                  <a:gd name="T1" fmla="*/ 0 h 120"/>
                  <a:gd name="T2" fmla="*/ 0 w 1170"/>
                  <a:gd name="T3" fmla="*/ 120 h 120"/>
                  <a:gd name="T4" fmla="*/ 1170 w 1170"/>
                  <a:gd name="T5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70" h="120">
                    <a:moveTo>
                      <a:pt x="0" y="0"/>
                    </a:moveTo>
                    <a:lnTo>
                      <a:pt x="0" y="120"/>
                    </a:lnTo>
                    <a:lnTo>
                      <a:pt x="1170" y="120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6" name="Freeform 50"/>
              <p:cNvSpPr>
                <a:spLocks/>
              </p:cNvSpPr>
              <p:nvPr/>
            </p:nvSpPr>
            <p:spPr bwMode="auto">
              <a:xfrm>
                <a:off x="10324" y="7537"/>
                <a:ext cx="206" cy="2063"/>
              </a:xfrm>
              <a:custGeom>
                <a:avLst/>
                <a:gdLst>
                  <a:gd name="T0" fmla="*/ 0 w 307"/>
                  <a:gd name="T1" fmla="*/ 0 h 1695"/>
                  <a:gd name="T2" fmla="*/ 307 w 307"/>
                  <a:gd name="T3" fmla="*/ 0 h 1695"/>
                  <a:gd name="T4" fmla="*/ 307 w 307"/>
                  <a:gd name="T5" fmla="*/ 1695 h 1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7" h="1695">
                    <a:moveTo>
                      <a:pt x="0" y="0"/>
                    </a:moveTo>
                    <a:lnTo>
                      <a:pt x="307" y="0"/>
                    </a:lnTo>
                    <a:lnTo>
                      <a:pt x="307" y="1695"/>
                    </a:lnTo>
                  </a:path>
                </a:pathLst>
              </a:cu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7" name="Freeform 51"/>
              <p:cNvSpPr>
                <a:spLocks/>
              </p:cNvSpPr>
              <p:nvPr/>
            </p:nvSpPr>
            <p:spPr bwMode="auto">
              <a:xfrm>
                <a:off x="9616" y="7778"/>
                <a:ext cx="202" cy="1507"/>
              </a:xfrm>
              <a:custGeom>
                <a:avLst/>
                <a:gdLst>
                  <a:gd name="T0" fmla="*/ 0 w 202"/>
                  <a:gd name="T1" fmla="*/ 0 h 1507"/>
                  <a:gd name="T2" fmla="*/ 202 w 202"/>
                  <a:gd name="T3" fmla="*/ 0 h 1507"/>
                  <a:gd name="T4" fmla="*/ 202 w 202"/>
                  <a:gd name="T5" fmla="*/ 1507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2" h="1507">
                    <a:moveTo>
                      <a:pt x="0" y="0"/>
                    </a:moveTo>
                    <a:lnTo>
                      <a:pt x="202" y="0"/>
                    </a:lnTo>
                    <a:lnTo>
                      <a:pt x="202" y="150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8" name="Freeform 52"/>
              <p:cNvSpPr>
                <a:spLocks/>
              </p:cNvSpPr>
              <p:nvPr/>
            </p:nvSpPr>
            <p:spPr bwMode="auto">
              <a:xfrm>
                <a:off x="9615" y="7958"/>
                <a:ext cx="75" cy="1327"/>
              </a:xfrm>
              <a:custGeom>
                <a:avLst/>
                <a:gdLst>
                  <a:gd name="T0" fmla="*/ 0 w 75"/>
                  <a:gd name="T1" fmla="*/ 0 h 1327"/>
                  <a:gd name="T2" fmla="*/ 75 w 75"/>
                  <a:gd name="T3" fmla="*/ 0 h 1327"/>
                  <a:gd name="T4" fmla="*/ 75 w 75"/>
                  <a:gd name="T5" fmla="*/ 1327 h 1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5" h="1327">
                    <a:moveTo>
                      <a:pt x="0" y="0"/>
                    </a:moveTo>
                    <a:lnTo>
                      <a:pt x="75" y="0"/>
                    </a:lnTo>
                    <a:lnTo>
                      <a:pt x="75" y="1327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69" name="Text Box 53"/>
              <p:cNvSpPr txBox="1">
                <a:spLocks noChangeArrowheads="1"/>
              </p:cNvSpPr>
              <p:nvPr/>
            </p:nvSpPr>
            <p:spPr bwMode="auto">
              <a:xfrm>
                <a:off x="8609" y="8715"/>
                <a:ext cx="1342" cy="58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l-PL" sz="1000">
                    <a:effectLst/>
                    <a:latin typeface="Calibri"/>
                    <a:ea typeface="Calibri"/>
                    <a:cs typeface="Times New Roman"/>
                  </a:rPr>
                  <a:t>AC heater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70" name="Line 54"/>
              <p:cNvCxnSpPr/>
              <p:nvPr/>
            </p:nvCxnSpPr>
            <p:spPr bwMode="auto">
              <a:xfrm>
                <a:off x="9743" y="9307"/>
                <a:ext cx="0" cy="3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71" name="Text Box 55"/>
              <p:cNvSpPr txBox="1">
                <a:spLocks noChangeArrowheads="1"/>
              </p:cNvSpPr>
              <p:nvPr/>
            </p:nvSpPr>
            <p:spPr bwMode="auto">
              <a:xfrm>
                <a:off x="8588" y="9608"/>
                <a:ext cx="2226" cy="42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l-PL" sz="1000">
                    <a:effectLst/>
                    <a:latin typeface="Calibri"/>
                    <a:ea typeface="Calibri"/>
                    <a:cs typeface="Times New Roman"/>
                  </a:rPr>
                  <a:t>THERMOREGULATOR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2" name="Rectangle 56"/>
              <p:cNvSpPr>
                <a:spLocks noChangeArrowheads="1"/>
              </p:cNvSpPr>
              <p:nvPr/>
            </p:nvSpPr>
            <p:spPr bwMode="auto">
              <a:xfrm>
                <a:off x="6697" y="7815"/>
                <a:ext cx="653" cy="143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3" name="Freeform 57"/>
              <p:cNvSpPr>
                <a:spLocks/>
              </p:cNvSpPr>
              <p:nvPr/>
            </p:nvSpPr>
            <p:spPr bwMode="auto">
              <a:xfrm>
                <a:off x="7988" y="6248"/>
                <a:ext cx="975" cy="322"/>
              </a:xfrm>
              <a:custGeom>
                <a:avLst/>
                <a:gdLst>
                  <a:gd name="T0" fmla="*/ 0 w 975"/>
                  <a:gd name="T1" fmla="*/ 322 h 322"/>
                  <a:gd name="T2" fmla="*/ 0 w 975"/>
                  <a:gd name="T3" fmla="*/ 0 h 322"/>
                  <a:gd name="T4" fmla="*/ 975 w 975"/>
                  <a:gd name="T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75" h="322">
                    <a:moveTo>
                      <a:pt x="0" y="322"/>
                    </a:moveTo>
                    <a:lnTo>
                      <a:pt x="0" y="0"/>
                    </a:lnTo>
                    <a:lnTo>
                      <a:pt x="975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4" name="Freeform 58"/>
              <p:cNvSpPr>
                <a:spLocks/>
              </p:cNvSpPr>
              <p:nvPr/>
            </p:nvSpPr>
            <p:spPr bwMode="auto">
              <a:xfrm>
                <a:off x="7965" y="6218"/>
                <a:ext cx="990" cy="337"/>
              </a:xfrm>
              <a:custGeom>
                <a:avLst/>
                <a:gdLst>
                  <a:gd name="T0" fmla="*/ 0 w 990"/>
                  <a:gd name="T1" fmla="*/ 337 h 337"/>
                  <a:gd name="T2" fmla="*/ 0 w 990"/>
                  <a:gd name="T3" fmla="*/ 0 h 337"/>
                  <a:gd name="T4" fmla="*/ 990 w 990"/>
                  <a:gd name="T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90" h="337">
                    <a:moveTo>
                      <a:pt x="0" y="337"/>
                    </a:moveTo>
                    <a:lnTo>
                      <a:pt x="0" y="0"/>
                    </a:lnTo>
                    <a:lnTo>
                      <a:pt x="99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6" name="Freeform 59"/>
              <p:cNvSpPr>
                <a:spLocks/>
              </p:cNvSpPr>
              <p:nvPr/>
            </p:nvSpPr>
            <p:spPr bwMode="auto">
              <a:xfrm>
                <a:off x="7755" y="6165"/>
                <a:ext cx="1208" cy="375"/>
              </a:xfrm>
              <a:custGeom>
                <a:avLst/>
                <a:gdLst>
                  <a:gd name="T0" fmla="*/ 0 w 1208"/>
                  <a:gd name="T1" fmla="*/ 375 h 375"/>
                  <a:gd name="T2" fmla="*/ 0 w 1208"/>
                  <a:gd name="T3" fmla="*/ 0 h 375"/>
                  <a:gd name="T4" fmla="*/ 1208 w 1208"/>
                  <a:gd name="T5" fmla="*/ 0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8" h="375">
                    <a:moveTo>
                      <a:pt x="0" y="375"/>
                    </a:moveTo>
                    <a:lnTo>
                      <a:pt x="0" y="0"/>
                    </a:lnTo>
                    <a:lnTo>
                      <a:pt x="1208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7" name="Freeform 60"/>
              <p:cNvSpPr>
                <a:spLocks/>
              </p:cNvSpPr>
              <p:nvPr/>
            </p:nvSpPr>
            <p:spPr bwMode="auto">
              <a:xfrm>
                <a:off x="7725" y="6143"/>
                <a:ext cx="1230" cy="390"/>
              </a:xfrm>
              <a:custGeom>
                <a:avLst/>
                <a:gdLst>
                  <a:gd name="T0" fmla="*/ 0 w 1230"/>
                  <a:gd name="T1" fmla="*/ 390 h 390"/>
                  <a:gd name="T2" fmla="*/ 0 w 1230"/>
                  <a:gd name="T3" fmla="*/ 0 h 390"/>
                  <a:gd name="T4" fmla="*/ 1230 w 1230"/>
                  <a:gd name="T5" fmla="*/ 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30" h="390">
                    <a:moveTo>
                      <a:pt x="0" y="390"/>
                    </a:moveTo>
                    <a:lnTo>
                      <a:pt x="0" y="0"/>
                    </a:lnTo>
                    <a:lnTo>
                      <a:pt x="123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78" name="Text Box 61"/>
              <p:cNvSpPr txBox="1">
                <a:spLocks noChangeArrowheads="1"/>
              </p:cNvSpPr>
              <p:nvPr/>
            </p:nvSpPr>
            <p:spPr bwMode="auto">
              <a:xfrm>
                <a:off x="8933" y="6038"/>
                <a:ext cx="1881" cy="367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l-PL" sz="1000">
                    <a:effectLst/>
                    <a:latin typeface="Calibri"/>
                    <a:ea typeface="Calibri"/>
                    <a:cs typeface="Times New Roman"/>
                  </a:rPr>
                  <a:t>LED power supply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79" name="AutoShape 62"/>
              <p:cNvSpPr>
                <a:spLocks noChangeArrowheads="1"/>
              </p:cNvSpPr>
              <p:nvPr/>
            </p:nvSpPr>
            <p:spPr bwMode="auto">
              <a:xfrm>
                <a:off x="7688" y="5774"/>
                <a:ext cx="309" cy="217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rgbClr val="993300"/>
                  </a:gs>
                  <a:gs pos="50000">
                    <a:srgbClr val="FFCC00"/>
                  </a:gs>
                  <a:gs pos="100000">
                    <a:srgbClr val="99330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0" name="Rectangle 63"/>
              <p:cNvSpPr>
                <a:spLocks noChangeArrowheads="1"/>
              </p:cNvSpPr>
              <p:nvPr/>
            </p:nvSpPr>
            <p:spPr bwMode="auto">
              <a:xfrm>
                <a:off x="6708" y="6015"/>
                <a:ext cx="1095" cy="75"/>
              </a:xfrm>
              <a:prstGeom prst="rect">
                <a:avLst/>
              </a:prstGeom>
              <a:gradFill rotWithShape="1">
                <a:gsLst>
                  <a:gs pos="0">
                    <a:srgbClr val="000000"/>
                  </a:gs>
                  <a:gs pos="50000">
                    <a:srgbClr val="FFFFFF"/>
                  </a:gs>
                  <a:gs pos="100000">
                    <a:srgbClr val="000000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1" name="Text Box 64"/>
              <p:cNvSpPr txBox="1">
                <a:spLocks noChangeArrowheads="1"/>
              </p:cNvSpPr>
              <p:nvPr/>
            </p:nvSpPr>
            <p:spPr bwMode="auto">
              <a:xfrm>
                <a:off x="6211" y="6742"/>
                <a:ext cx="998" cy="46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effectLst/>
                    <a:latin typeface="Calibri"/>
                    <a:ea typeface="Calibri"/>
                    <a:cs typeface="Times New Roman"/>
                  </a:rPr>
                  <a:t>PUMP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2" name="Freeform 65"/>
              <p:cNvSpPr>
                <a:spLocks/>
              </p:cNvSpPr>
              <p:nvPr/>
            </p:nvSpPr>
            <p:spPr bwMode="auto">
              <a:xfrm>
                <a:off x="6464" y="6045"/>
                <a:ext cx="234" cy="690"/>
              </a:xfrm>
              <a:custGeom>
                <a:avLst/>
                <a:gdLst>
                  <a:gd name="T0" fmla="*/ 234 w 234"/>
                  <a:gd name="T1" fmla="*/ 0 h 690"/>
                  <a:gd name="T2" fmla="*/ 39 w 234"/>
                  <a:gd name="T3" fmla="*/ 263 h 690"/>
                  <a:gd name="T4" fmla="*/ 1 w 234"/>
                  <a:gd name="T5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690">
                    <a:moveTo>
                      <a:pt x="234" y="0"/>
                    </a:moveTo>
                    <a:cubicBezTo>
                      <a:pt x="156" y="74"/>
                      <a:pt x="78" y="148"/>
                      <a:pt x="39" y="263"/>
                    </a:cubicBezTo>
                    <a:cubicBezTo>
                      <a:pt x="0" y="378"/>
                      <a:pt x="0" y="534"/>
                      <a:pt x="1" y="69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3" name="Freeform 66"/>
              <p:cNvSpPr>
                <a:spLocks/>
              </p:cNvSpPr>
              <p:nvPr/>
            </p:nvSpPr>
            <p:spPr bwMode="auto">
              <a:xfrm flipV="1">
                <a:off x="6456" y="7200"/>
                <a:ext cx="234" cy="690"/>
              </a:xfrm>
              <a:custGeom>
                <a:avLst/>
                <a:gdLst>
                  <a:gd name="T0" fmla="*/ 234 w 234"/>
                  <a:gd name="T1" fmla="*/ 0 h 690"/>
                  <a:gd name="T2" fmla="*/ 39 w 234"/>
                  <a:gd name="T3" fmla="*/ 263 h 690"/>
                  <a:gd name="T4" fmla="*/ 1 w 234"/>
                  <a:gd name="T5" fmla="*/ 69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4" h="690">
                    <a:moveTo>
                      <a:pt x="234" y="0"/>
                    </a:moveTo>
                    <a:cubicBezTo>
                      <a:pt x="156" y="74"/>
                      <a:pt x="78" y="148"/>
                      <a:pt x="39" y="263"/>
                    </a:cubicBezTo>
                    <a:cubicBezTo>
                      <a:pt x="0" y="378"/>
                      <a:pt x="0" y="534"/>
                      <a:pt x="1" y="690"/>
                    </a:cubicBez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 type="triangle" w="sm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pl-PL"/>
              </a:p>
            </p:txBody>
          </p:sp>
          <p:sp>
            <p:nvSpPr>
              <p:cNvPr id="84" name="Text Box 67"/>
              <p:cNvSpPr txBox="1">
                <a:spLocks noChangeArrowheads="1"/>
              </p:cNvSpPr>
              <p:nvPr/>
            </p:nvSpPr>
            <p:spPr bwMode="auto">
              <a:xfrm>
                <a:off x="9188" y="10567"/>
                <a:ext cx="1478" cy="3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pl-PL" sz="1000">
                    <a:effectLst/>
                    <a:latin typeface="Calibri"/>
                    <a:ea typeface="Calibri"/>
                    <a:cs typeface="Times New Roman"/>
                  </a:rPr>
                  <a:t>COMPUTER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85" name="Line 68"/>
              <p:cNvCxnSpPr/>
              <p:nvPr/>
            </p:nvCxnSpPr>
            <p:spPr bwMode="auto">
              <a:xfrm>
                <a:off x="9938" y="10043"/>
                <a:ext cx="0" cy="5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86" name="Text Box 69"/>
              <p:cNvSpPr txBox="1">
                <a:spLocks noChangeArrowheads="1"/>
              </p:cNvSpPr>
              <p:nvPr/>
            </p:nvSpPr>
            <p:spPr bwMode="auto">
              <a:xfrm>
                <a:off x="9142" y="10178"/>
                <a:ext cx="907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808080"/>
                    </a:solidFill>
                    <a:effectLst/>
                    <a:latin typeface="Calibri"/>
                    <a:ea typeface="Calibri"/>
                    <a:cs typeface="Times New Roman"/>
                  </a:rPr>
                  <a:t>Rs-232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7" name="Text Box 70"/>
              <p:cNvSpPr txBox="1">
                <a:spLocks noChangeArrowheads="1"/>
              </p:cNvSpPr>
              <p:nvPr/>
            </p:nvSpPr>
            <p:spPr bwMode="auto">
              <a:xfrm>
                <a:off x="8896" y="6563"/>
                <a:ext cx="1612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808080"/>
                    </a:solidFill>
                    <a:effectLst/>
                    <a:latin typeface="Calibri"/>
                    <a:ea typeface="Calibri"/>
                    <a:cs typeface="Times New Roman"/>
                  </a:rPr>
                  <a:t>LED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88" name="Text Box 71"/>
              <p:cNvSpPr txBox="1">
                <a:spLocks noChangeArrowheads="1"/>
              </p:cNvSpPr>
              <p:nvPr/>
            </p:nvSpPr>
            <p:spPr bwMode="auto">
              <a:xfrm>
                <a:off x="8918" y="6840"/>
                <a:ext cx="1970" cy="4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pl-PL" sz="1000">
                    <a:solidFill>
                      <a:srgbClr val="808080"/>
                    </a:solidFill>
                    <a:effectLst/>
                    <a:latin typeface="Calibri"/>
                    <a:ea typeface="Calibri"/>
                    <a:cs typeface="Times New Roman"/>
                  </a:rPr>
                  <a:t>sample and source</a:t>
                </a:r>
                <a:endParaRPr lang="pl-PL" sz="1100">
                  <a:effectLst/>
                  <a:latin typeface="Calibri"/>
                  <a:ea typeface="Calibri"/>
                  <a:cs typeface="Times New Roman"/>
                </a:endParaRPr>
              </a:p>
            </p:txBody>
          </p:sp>
          <p:cxnSp>
            <p:nvCxnSpPr>
              <p:cNvPr id="89" name="Line 72"/>
              <p:cNvCxnSpPr/>
              <p:nvPr/>
            </p:nvCxnSpPr>
            <p:spPr bwMode="auto">
              <a:xfrm flipH="1" flipV="1">
                <a:off x="8000" y="6645"/>
                <a:ext cx="1005" cy="12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0" name="Line 73"/>
              <p:cNvCxnSpPr/>
              <p:nvPr/>
            </p:nvCxnSpPr>
            <p:spPr bwMode="auto">
              <a:xfrm flipH="1">
                <a:off x="7856" y="7058"/>
                <a:ext cx="1185" cy="15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 type="triangle" w="sm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" name="Text Box 74"/>
            <p:cNvSpPr txBox="1">
              <a:spLocks noChangeArrowheads="1"/>
            </p:cNvSpPr>
            <p:nvPr/>
          </p:nvSpPr>
          <p:spPr bwMode="auto">
            <a:xfrm>
              <a:off x="0" y="2201875"/>
              <a:ext cx="1612900" cy="327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pl-PL" sz="1000">
                  <a:solidFill>
                    <a:srgbClr val="808080"/>
                  </a:solidFill>
                  <a:effectLst/>
                  <a:latin typeface="Calibri"/>
                  <a:ea typeface="Calibri"/>
                  <a:cs typeface="Times New Roman"/>
                </a:rPr>
                <a:t>„cold finger”</a:t>
              </a:r>
              <a:endParaRPr lang="pl-PL" sz="1100">
                <a:effectLst/>
                <a:latin typeface="Calibri"/>
                <a:ea typeface="Calibri"/>
                <a:cs typeface="Times New Roman"/>
              </a:endParaRPr>
            </a:p>
          </p:txBody>
        </p:sp>
        <p:cxnSp>
          <p:nvCxnSpPr>
            <p:cNvPr id="26" name="Line 76"/>
            <p:cNvCxnSpPr/>
            <p:nvPr/>
          </p:nvCxnSpPr>
          <p:spPr bwMode="auto">
            <a:xfrm>
              <a:off x="702259" y="2348179"/>
              <a:ext cx="876300" cy="0"/>
            </a:xfrm>
            <a:prstGeom prst="line">
              <a:avLst/>
            </a:prstGeom>
            <a:noFill/>
            <a:ln w="3175">
              <a:solidFill>
                <a:srgbClr val="000000"/>
              </a:solidFill>
              <a:round/>
              <a:headEnd/>
              <a:tailEnd type="triangle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6149" name="Picture 5" descr="C:\Users\Bozena\AppData\Local\Microsoft\Windows\Temporary Internet Files\Content.IE5\45BXEZVB\MP900321165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3218" y="1560727"/>
            <a:ext cx="1149779" cy="161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ygięta strzałka 1"/>
          <p:cNvSpPr/>
          <p:nvPr/>
        </p:nvSpPr>
        <p:spPr>
          <a:xfrm rot="5400000">
            <a:off x="1480221" y="2784200"/>
            <a:ext cx="715525" cy="510726"/>
          </a:xfrm>
          <a:prstGeom prst="bentArrow">
            <a:avLst>
              <a:gd name="adj1" fmla="val 15744"/>
              <a:gd name="adj2" fmla="val 25000"/>
              <a:gd name="adj3" fmla="val 25000"/>
              <a:gd name="adj4" fmla="val 4375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chemeClr val="tx1"/>
              </a:solidFill>
            </a:endParaRPr>
          </a:p>
        </p:txBody>
      </p:sp>
      <p:cxnSp>
        <p:nvCxnSpPr>
          <p:cNvPr id="13" name="Łącznik prosty ze strzałką 12"/>
          <p:cNvCxnSpPr/>
          <p:nvPr/>
        </p:nvCxnSpPr>
        <p:spPr>
          <a:xfrm flipV="1">
            <a:off x="4499992" y="1914258"/>
            <a:ext cx="0" cy="3621304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/>
          <p:cNvCxnSpPr/>
          <p:nvPr/>
        </p:nvCxnSpPr>
        <p:spPr>
          <a:xfrm>
            <a:off x="4499992" y="5535562"/>
            <a:ext cx="4320480" cy="0"/>
          </a:xfrm>
          <a:prstGeom prst="straightConnector1">
            <a:avLst/>
          </a:prstGeom>
          <a:ln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/>
          <p:cNvSpPr txBox="1"/>
          <p:nvPr/>
        </p:nvSpPr>
        <p:spPr>
          <a:xfrm>
            <a:off x="4139952" y="1651365"/>
            <a:ext cx="461665" cy="926216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pl-PL" dirty="0" smtClean="0"/>
              <a:t>Temp.,</a:t>
            </a:r>
            <a:r>
              <a:rPr lang="pl-PL" baseline="30000" dirty="0" err="1" smtClean="0"/>
              <a:t>o</a:t>
            </a:r>
            <a:r>
              <a:rPr lang="pl-PL" dirty="0" err="1" smtClean="0"/>
              <a:t>C</a:t>
            </a:r>
            <a:endParaRPr lang="pl-PL" dirty="0"/>
          </a:p>
        </p:txBody>
      </p:sp>
      <p:sp>
        <p:nvSpPr>
          <p:cNvPr id="100" name="pole tekstowe 99"/>
          <p:cNvSpPr txBox="1"/>
          <p:nvPr/>
        </p:nvSpPr>
        <p:spPr>
          <a:xfrm>
            <a:off x="8251052" y="5663912"/>
            <a:ext cx="881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Time, h</a:t>
            </a:r>
            <a:endParaRPr lang="pl-PL" dirty="0"/>
          </a:p>
        </p:txBody>
      </p:sp>
      <p:sp>
        <p:nvSpPr>
          <p:cNvPr id="101" name="Dowolny kształt 100"/>
          <p:cNvSpPr/>
          <p:nvPr/>
        </p:nvSpPr>
        <p:spPr>
          <a:xfrm>
            <a:off x="2521009" y="2555193"/>
            <a:ext cx="5867415" cy="2683379"/>
          </a:xfrm>
          <a:custGeom>
            <a:avLst/>
            <a:gdLst>
              <a:gd name="connsiteX0" fmla="*/ 0 w 6503350"/>
              <a:gd name="connsiteY0" fmla="*/ 734938 h 2683379"/>
              <a:gd name="connsiteX1" fmla="*/ 2350094 w 6503350"/>
              <a:gd name="connsiteY1" fmla="*/ 734938 h 2683379"/>
              <a:gd name="connsiteX2" fmla="*/ 2512464 w 6503350"/>
              <a:gd name="connsiteY2" fmla="*/ 2683379 h 2683379"/>
              <a:gd name="connsiteX3" fmla="*/ 3751604 w 6503350"/>
              <a:gd name="connsiteY3" fmla="*/ 2683379 h 2683379"/>
              <a:gd name="connsiteX4" fmla="*/ 3751604 w 6503350"/>
              <a:gd name="connsiteY4" fmla="*/ 2495371 h 2683379"/>
              <a:gd name="connsiteX5" fmla="*/ 3965249 w 6503350"/>
              <a:gd name="connsiteY5" fmla="*/ 2495371 h 2683379"/>
              <a:gd name="connsiteX6" fmla="*/ 3965249 w 6503350"/>
              <a:gd name="connsiteY6" fmla="*/ 2281727 h 2683379"/>
              <a:gd name="connsiteX7" fmla="*/ 4195985 w 6503350"/>
              <a:gd name="connsiteY7" fmla="*/ 2281727 h 2683379"/>
              <a:gd name="connsiteX8" fmla="*/ 4195985 w 6503350"/>
              <a:gd name="connsiteY8" fmla="*/ 2059536 h 2683379"/>
              <a:gd name="connsiteX9" fmla="*/ 4426722 w 6503350"/>
              <a:gd name="connsiteY9" fmla="*/ 2059536 h 2683379"/>
              <a:gd name="connsiteX10" fmla="*/ 4426722 w 6503350"/>
              <a:gd name="connsiteY10" fmla="*/ 1837345 h 2683379"/>
              <a:gd name="connsiteX11" fmla="*/ 4631821 w 6503350"/>
              <a:gd name="connsiteY11" fmla="*/ 1837345 h 2683379"/>
              <a:gd name="connsiteX12" fmla="*/ 4631821 w 6503350"/>
              <a:gd name="connsiteY12" fmla="*/ 1640792 h 2683379"/>
              <a:gd name="connsiteX13" fmla="*/ 4836920 w 6503350"/>
              <a:gd name="connsiteY13" fmla="*/ 1640792 h 2683379"/>
              <a:gd name="connsiteX14" fmla="*/ 4836920 w 6503350"/>
              <a:gd name="connsiteY14" fmla="*/ 1401510 h 2683379"/>
              <a:gd name="connsiteX15" fmla="*/ 5059111 w 6503350"/>
              <a:gd name="connsiteY15" fmla="*/ 1401510 h 2683379"/>
              <a:gd name="connsiteX16" fmla="*/ 5059111 w 6503350"/>
              <a:gd name="connsiteY16" fmla="*/ 1187865 h 2683379"/>
              <a:gd name="connsiteX17" fmla="*/ 5289847 w 6503350"/>
              <a:gd name="connsiteY17" fmla="*/ 1187865 h 2683379"/>
              <a:gd name="connsiteX18" fmla="*/ 5289847 w 6503350"/>
              <a:gd name="connsiteY18" fmla="*/ 974220 h 2683379"/>
              <a:gd name="connsiteX19" fmla="*/ 5512038 w 6503350"/>
              <a:gd name="connsiteY19" fmla="*/ 974220 h 2683379"/>
              <a:gd name="connsiteX20" fmla="*/ 5512038 w 6503350"/>
              <a:gd name="connsiteY20" fmla="*/ 786213 h 2683379"/>
              <a:gd name="connsiteX21" fmla="*/ 5725683 w 6503350"/>
              <a:gd name="connsiteY21" fmla="*/ 786213 h 2683379"/>
              <a:gd name="connsiteX22" fmla="*/ 5725683 w 6503350"/>
              <a:gd name="connsiteY22" fmla="*/ 598205 h 2683379"/>
              <a:gd name="connsiteX23" fmla="*/ 5930782 w 6503350"/>
              <a:gd name="connsiteY23" fmla="*/ 598205 h 2683379"/>
              <a:gd name="connsiteX24" fmla="*/ 5930782 w 6503350"/>
              <a:gd name="connsiteY24" fmla="*/ 384560 h 2683379"/>
              <a:gd name="connsiteX25" fmla="*/ 6110243 w 6503350"/>
              <a:gd name="connsiteY25" fmla="*/ 384560 h 2683379"/>
              <a:gd name="connsiteX26" fmla="*/ 6110243 w 6503350"/>
              <a:gd name="connsiteY26" fmla="*/ 205099 h 2683379"/>
              <a:gd name="connsiteX27" fmla="*/ 6289705 w 6503350"/>
              <a:gd name="connsiteY27" fmla="*/ 205099 h 2683379"/>
              <a:gd name="connsiteX28" fmla="*/ 6289705 w 6503350"/>
              <a:gd name="connsiteY28" fmla="*/ 0 h 2683379"/>
              <a:gd name="connsiteX29" fmla="*/ 6503350 w 6503350"/>
              <a:gd name="connsiteY29" fmla="*/ 0 h 2683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503350" h="2683379">
                <a:moveTo>
                  <a:pt x="0" y="734938"/>
                </a:moveTo>
                <a:lnTo>
                  <a:pt x="2350094" y="734938"/>
                </a:lnTo>
                <a:lnTo>
                  <a:pt x="2512464" y="2683379"/>
                </a:lnTo>
                <a:lnTo>
                  <a:pt x="3751604" y="2683379"/>
                </a:lnTo>
                <a:lnTo>
                  <a:pt x="3751604" y="2495371"/>
                </a:lnTo>
                <a:lnTo>
                  <a:pt x="3965249" y="2495371"/>
                </a:lnTo>
                <a:lnTo>
                  <a:pt x="3965249" y="2281727"/>
                </a:lnTo>
                <a:lnTo>
                  <a:pt x="4195985" y="2281727"/>
                </a:lnTo>
                <a:lnTo>
                  <a:pt x="4195985" y="2059536"/>
                </a:lnTo>
                <a:lnTo>
                  <a:pt x="4426722" y="2059536"/>
                </a:lnTo>
                <a:lnTo>
                  <a:pt x="4426722" y="1837345"/>
                </a:lnTo>
                <a:lnTo>
                  <a:pt x="4631821" y="1837345"/>
                </a:lnTo>
                <a:lnTo>
                  <a:pt x="4631821" y="1640792"/>
                </a:lnTo>
                <a:lnTo>
                  <a:pt x="4836920" y="1640792"/>
                </a:lnTo>
                <a:lnTo>
                  <a:pt x="4836920" y="1401510"/>
                </a:lnTo>
                <a:lnTo>
                  <a:pt x="5059111" y="1401510"/>
                </a:lnTo>
                <a:lnTo>
                  <a:pt x="5059111" y="1187865"/>
                </a:lnTo>
                <a:lnTo>
                  <a:pt x="5289847" y="1187865"/>
                </a:lnTo>
                <a:lnTo>
                  <a:pt x="5289847" y="974220"/>
                </a:lnTo>
                <a:lnTo>
                  <a:pt x="5512038" y="974220"/>
                </a:lnTo>
                <a:lnTo>
                  <a:pt x="5512038" y="786213"/>
                </a:lnTo>
                <a:lnTo>
                  <a:pt x="5725683" y="786213"/>
                </a:lnTo>
                <a:lnTo>
                  <a:pt x="5725683" y="598205"/>
                </a:lnTo>
                <a:lnTo>
                  <a:pt x="5930782" y="598205"/>
                </a:lnTo>
                <a:lnTo>
                  <a:pt x="5930782" y="384560"/>
                </a:lnTo>
                <a:lnTo>
                  <a:pt x="6110243" y="384560"/>
                </a:lnTo>
                <a:lnTo>
                  <a:pt x="6110243" y="205099"/>
                </a:lnTo>
                <a:lnTo>
                  <a:pt x="6289705" y="205099"/>
                </a:lnTo>
                <a:lnTo>
                  <a:pt x="6289705" y="0"/>
                </a:lnTo>
                <a:lnTo>
                  <a:pt x="650335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2" name="pole tekstowe 101"/>
          <p:cNvSpPr txBox="1"/>
          <p:nvPr/>
        </p:nvSpPr>
        <p:spPr>
          <a:xfrm>
            <a:off x="4041626" y="504914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-150</a:t>
            </a:r>
            <a:endParaRPr lang="pl-PL" sz="1400" dirty="0"/>
          </a:p>
        </p:txBody>
      </p:sp>
      <p:sp>
        <p:nvSpPr>
          <p:cNvPr id="106" name="pole tekstowe 105"/>
          <p:cNvSpPr txBox="1"/>
          <p:nvPr/>
        </p:nvSpPr>
        <p:spPr>
          <a:xfrm>
            <a:off x="4097732" y="2593314"/>
            <a:ext cx="457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+60</a:t>
            </a:r>
            <a:endParaRPr lang="pl-PL" sz="1400" dirty="0"/>
          </a:p>
        </p:txBody>
      </p:sp>
      <p:sp>
        <p:nvSpPr>
          <p:cNvPr id="107" name="pole tekstowe 106"/>
          <p:cNvSpPr txBox="1"/>
          <p:nvPr/>
        </p:nvSpPr>
        <p:spPr>
          <a:xfrm>
            <a:off x="4679191" y="5559624"/>
            <a:ext cx="18822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 smtClean="0"/>
              <a:t>0	   24  26 ….</a:t>
            </a:r>
            <a:endParaRPr lang="pl-PL" sz="1400" dirty="0"/>
          </a:p>
        </p:txBody>
      </p:sp>
      <p:cxnSp>
        <p:nvCxnSpPr>
          <p:cNvPr id="104" name="Łącznik prostoliniowy 103"/>
          <p:cNvCxnSpPr>
            <a:stCxn id="101" idx="29"/>
          </p:cNvCxnSpPr>
          <p:nvPr/>
        </p:nvCxnSpPr>
        <p:spPr>
          <a:xfrm flipH="1">
            <a:off x="4499992" y="2555193"/>
            <a:ext cx="388843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Łącznik prostoliniowy 110"/>
          <p:cNvCxnSpPr>
            <a:stCxn id="101" idx="2"/>
          </p:cNvCxnSpPr>
          <p:nvPr/>
        </p:nvCxnSpPr>
        <p:spPr>
          <a:xfrm flipH="1" flipV="1">
            <a:off x="4499992" y="5237148"/>
            <a:ext cx="287798" cy="1424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Łącznik prostoliniowy 112"/>
          <p:cNvCxnSpPr/>
          <p:nvPr/>
        </p:nvCxnSpPr>
        <p:spPr>
          <a:xfrm>
            <a:off x="4787790" y="5239996"/>
            <a:ext cx="0" cy="2955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Łącznik prostoliniowy 114"/>
          <p:cNvCxnSpPr/>
          <p:nvPr/>
        </p:nvCxnSpPr>
        <p:spPr>
          <a:xfrm>
            <a:off x="6093889" y="5068641"/>
            <a:ext cx="0" cy="472785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Łącznik prostoliniowy 115"/>
          <p:cNvCxnSpPr/>
          <p:nvPr/>
        </p:nvCxnSpPr>
        <p:spPr>
          <a:xfrm>
            <a:off x="5919760" y="5254047"/>
            <a:ext cx="0" cy="295566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0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6008</TotalTime>
  <Words>3257</Words>
  <Application>Microsoft Office PowerPoint</Application>
  <PresentationFormat>Pokaz na ekranie (4:3)</PresentationFormat>
  <Paragraphs>313</Paragraphs>
  <Slides>25</Slides>
  <Notes>25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7" baseType="lpstr">
      <vt:lpstr>Motyw pakietu Office</vt:lpstr>
      <vt:lpstr>Równanie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Bozena</dc:creator>
  <cp:lastModifiedBy>Bozena</cp:lastModifiedBy>
  <cp:revision>148</cp:revision>
  <cp:lastPrinted>2014-09-19T14:36:03Z</cp:lastPrinted>
  <dcterms:created xsi:type="dcterms:W3CDTF">2014-09-10T13:10:18Z</dcterms:created>
  <dcterms:modified xsi:type="dcterms:W3CDTF">2014-09-23T12:25:47Z</dcterms:modified>
</cp:coreProperties>
</file>