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90" r:id="rId3"/>
    <p:sldId id="292" r:id="rId4"/>
    <p:sldId id="275" r:id="rId5"/>
    <p:sldId id="274" r:id="rId6"/>
    <p:sldId id="289" r:id="rId7"/>
    <p:sldId id="276" r:id="rId8"/>
    <p:sldId id="294" r:id="rId9"/>
    <p:sldId id="282" r:id="rId10"/>
    <p:sldId id="306" r:id="rId11"/>
    <p:sldId id="291" r:id="rId12"/>
    <p:sldId id="281" r:id="rId13"/>
    <p:sldId id="304" r:id="rId14"/>
    <p:sldId id="279" r:id="rId15"/>
    <p:sldId id="305" r:id="rId16"/>
    <p:sldId id="295" r:id="rId17"/>
    <p:sldId id="301" r:id="rId18"/>
    <p:sldId id="272" r:id="rId19"/>
    <p:sldId id="280" r:id="rId20"/>
    <p:sldId id="284" r:id="rId21"/>
    <p:sldId id="283" r:id="rId2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66" autoAdjust="0"/>
    <p:restoredTop sz="93515" autoAdjust="0"/>
  </p:normalViewPr>
  <p:slideViewPr>
    <p:cSldViewPr snapToGrid="0">
      <p:cViewPr varScale="1">
        <p:scale>
          <a:sx n="99" d="100"/>
          <a:sy n="99" d="100"/>
        </p:scale>
        <p:origin x="-15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757C8-DA4A-8B4D-9A1A-A2E3C1684D70}" type="datetimeFigureOut">
              <a:rPr lang="fr-FR" smtClean="0"/>
              <a:t>25/09/14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9235B-5241-AB44-AC86-5D00637274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715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D7B72-FCAB-FA4C-B0DB-160C3E1A0917}" type="datetimeFigureOut">
              <a:rPr lang="fr-FR" smtClean="0"/>
              <a:t>25/09/14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BC877-E287-B543-8886-B15D87318AE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88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z="1000" dirty="0"/>
          </a:p>
        </p:txBody>
      </p:sp>
      <p:sp>
        <p:nvSpPr>
          <p:cNvPr id="399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B4A276-7956-434B-9556-308ACBDB6241}" type="slidenum">
              <a:rPr lang="fr-FR" smtClean="0">
                <a:latin typeface="Arial" pitchFamily="34" charset="0"/>
              </a:rPr>
              <a:pPr/>
              <a:t>12</a:t>
            </a:fld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24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824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06D9A4-0AF7-E843-85B8-8596F3BC580B}" type="slidenum">
              <a:rPr lang="en-GB" sz="1200">
                <a:solidFill>
                  <a:srgbClr val="000000"/>
                </a:solidFill>
                <a:latin typeface="Calibri" charset="0"/>
              </a:rPr>
              <a:pPr eaLnBrk="1" hangingPunct="1"/>
              <a:t>16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15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88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2" y="152502"/>
            <a:ext cx="7558088" cy="3603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9551" y="762000"/>
            <a:ext cx="7521575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979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487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063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 userDrawn="1"/>
        </p:nvSpPr>
        <p:spPr>
          <a:xfrm>
            <a:off x="0" y="6596390"/>
            <a:ext cx="23792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A. Drouart CEA-Saclay/DSM/Irfu/SPhN</a:t>
            </a:r>
            <a:endParaRPr lang="en-GB" sz="1100" dirty="0"/>
          </a:p>
        </p:txBody>
      </p:sp>
      <p:sp>
        <p:nvSpPr>
          <p:cNvPr id="9" name="ZoneTexte 8"/>
          <p:cNvSpPr txBox="1"/>
          <p:nvPr userDrawn="1"/>
        </p:nvSpPr>
        <p:spPr>
          <a:xfrm>
            <a:off x="2579976" y="6596390"/>
            <a:ext cx="5198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i="1" dirty="0" smtClean="0"/>
              <a:t>Symposium</a:t>
            </a:r>
            <a:r>
              <a:rPr lang="en-GB" sz="1100" i="1" baseline="0" dirty="0" smtClean="0"/>
              <a:t> on Applied Nuclear Physics and Innovative Technologies, Krakow, 25/09/14</a:t>
            </a:r>
            <a:endParaRPr lang="en-GB" sz="1100" i="1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8561789" y="6581001"/>
            <a:ext cx="581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98B2441C-F7C9-DD41-B167-C54DDB221EC1}" type="slidenum">
              <a:rPr lang="en-GB" sz="1200" smtClean="0"/>
              <a:t>‹#›</a:t>
            </a:fld>
            <a:r>
              <a:rPr lang="en-GB" sz="1200" dirty="0" smtClean="0"/>
              <a:t>/</a:t>
            </a:r>
            <a:r>
              <a:rPr lang="en-GB" sz="1200" dirty="0" smtClean="0"/>
              <a:t>10</a:t>
            </a:r>
            <a:endParaRPr lang="en-GB" sz="1200" dirty="0" smtClean="0"/>
          </a:p>
        </p:txBody>
      </p:sp>
      <p:cxnSp>
        <p:nvCxnSpPr>
          <p:cNvPr id="12" name="Connecteur droit 11"/>
          <p:cNvCxnSpPr/>
          <p:nvPr userDrawn="1"/>
        </p:nvCxnSpPr>
        <p:spPr>
          <a:xfrm flipV="1">
            <a:off x="-4776" y="6562323"/>
            <a:ext cx="9144000" cy="3735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03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6" r:id="rId3"/>
    <p:sldLayoutId id="2147483657" r:id="rId4"/>
    <p:sldLayoutId id="2147483658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6" Type="http://schemas.openxmlformats.org/officeDocument/2006/relationships/image" Target="../media/image16.png"/><Relationship Id="rId7" Type="http://schemas.openxmlformats.org/officeDocument/2006/relationships/image" Target="../media/image43.png"/><Relationship Id="rId8" Type="http://schemas.openxmlformats.org/officeDocument/2006/relationships/image" Target="cid:image001.png@01CF33D4.8E8A10D0" TargetMode="External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file:///\\localhost\Users\savajols\Desktop\!OLE_LINK1" TargetMode="External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package" Target="../embeddings/Document_Microsoft_Word1.docx"/><Relationship Id="rId9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jpeg"/><Relationship Id="rId1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png"/><Relationship Id="rId9" Type="http://schemas.microsoft.com/office/2007/relationships/hdphoto" Target="../media/hdphoto3.wdp"/><Relationship Id="rId10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emf"/><Relationship Id="rId3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8016" y="4285538"/>
            <a:ext cx="85432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i="1" dirty="0" smtClean="0">
                <a:latin typeface="Arial"/>
                <a:cs typeface="Arial"/>
              </a:rPr>
              <a:t>S</a:t>
            </a:r>
            <a:r>
              <a:rPr lang="fr-FR" sz="1400" b="1" i="1" baseline="30000" dirty="0" smtClean="0">
                <a:latin typeface="Arial"/>
                <a:cs typeface="Arial"/>
              </a:rPr>
              <a:t>3 </a:t>
            </a:r>
            <a:r>
              <a:rPr lang="fr-FR" sz="1400" b="1" i="1" dirty="0">
                <a:latin typeface="Arial"/>
                <a:cs typeface="Arial"/>
              </a:rPr>
              <a:t>Collaboration </a:t>
            </a:r>
            <a:r>
              <a:rPr lang="fr-FR" sz="1400" dirty="0" smtClean="0">
                <a:latin typeface="Arial"/>
                <a:cs typeface="Arial"/>
              </a:rPr>
              <a:t>(</a:t>
            </a:r>
            <a:r>
              <a:rPr lang="fr-FR" sz="1400" dirty="0" err="1" smtClean="0">
                <a:latin typeface="Arial"/>
                <a:cs typeface="Arial"/>
              </a:rPr>
              <a:t>LoI</a:t>
            </a:r>
            <a:r>
              <a:rPr lang="fr-FR" sz="1400" dirty="0" smtClean="0">
                <a:latin typeface="Arial"/>
                <a:cs typeface="Arial"/>
              </a:rPr>
              <a:t> </a:t>
            </a:r>
            <a:r>
              <a:rPr lang="fr-FR" sz="1400" dirty="0" err="1" smtClean="0">
                <a:latin typeface="Arial"/>
                <a:cs typeface="Arial"/>
              </a:rPr>
              <a:t>signed</a:t>
            </a:r>
            <a:r>
              <a:rPr lang="fr-FR" sz="1400" dirty="0" smtClean="0">
                <a:latin typeface="Arial"/>
                <a:cs typeface="Arial"/>
              </a:rPr>
              <a:t> by 28 laboratoires)</a:t>
            </a:r>
          </a:p>
          <a:p>
            <a:r>
              <a:rPr lang="fr-FR" sz="1400" i="1" dirty="0">
                <a:latin typeface="Arial"/>
                <a:cs typeface="Arial"/>
              </a:rPr>
              <a:t> </a:t>
            </a:r>
            <a:r>
              <a:rPr lang="fr-FR" sz="1400" i="1" dirty="0" smtClean="0">
                <a:latin typeface="Arial"/>
                <a:cs typeface="Arial"/>
              </a:rPr>
              <a:t>ANL (US)</a:t>
            </a:r>
            <a:r>
              <a:rPr lang="fr-FR" sz="1400" i="1" dirty="0">
                <a:latin typeface="Arial"/>
                <a:cs typeface="Arial"/>
              </a:rPr>
              <a:t>, CENBG, CSNSM, </a:t>
            </a:r>
            <a:r>
              <a:rPr lang="fi-FI" sz="1400" i="1" dirty="0">
                <a:latin typeface="Arial"/>
                <a:cs typeface="Arial"/>
              </a:rPr>
              <a:t>JINR-FLNR, (</a:t>
            </a:r>
            <a:r>
              <a:rPr lang="fi-FI" sz="1400" i="1" dirty="0" err="1" smtClean="0">
                <a:latin typeface="Arial"/>
                <a:cs typeface="Arial"/>
              </a:rPr>
              <a:t>Russia</a:t>
            </a:r>
            <a:r>
              <a:rPr lang="fi-FI" sz="1400" i="1" dirty="0" smtClean="0">
                <a:latin typeface="Arial"/>
                <a:cs typeface="Arial"/>
              </a:rPr>
              <a:t>)</a:t>
            </a:r>
            <a:r>
              <a:rPr lang="fi-FI" sz="1400" i="1" dirty="0">
                <a:latin typeface="Arial"/>
                <a:cs typeface="Arial"/>
              </a:rPr>
              <a:t>, GANIL, France, </a:t>
            </a:r>
            <a:r>
              <a:rPr lang="de-DE" sz="1400" i="1" dirty="0">
                <a:latin typeface="Arial"/>
                <a:cs typeface="Arial"/>
              </a:rPr>
              <a:t>GSI </a:t>
            </a:r>
            <a:r>
              <a:rPr lang="de-DE" sz="1400" i="1" dirty="0" smtClean="0">
                <a:latin typeface="Arial"/>
                <a:cs typeface="Arial"/>
              </a:rPr>
              <a:t>(Germany)</a:t>
            </a:r>
            <a:r>
              <a:rPr lang="it-IT" sz="1400" i="1" dirty="0">
                <a:latin typeface="Arial"/>
                <a:cs typeface="Arial"/>
              </a:rPr>
              <a:t>, INFN Legnaro, (</a:t>
            </a:r>
            <a:r>
              <a:rPr lang="it-IT" sz="1400" i="1" dirty="0" err="1" smtClean="0">
                <a:latin typeface="Arial"/>
                <a:cs typeface="Arial"/>
              </a:rPr>
              <a:t>Italy</a:t>
            </a:r>
            <a:r>
              <a:rPr lang="it-IT" sz="1400" i="1" dirty="0" smtClean="0">
                <a:latin typeface="Arial"/>
                <a:cs typeface="Arial"/>
              </a:rPr>
              <a:t>)</a:t>
            </a:r>
            <a:r>
              <a:rPr lang="it-IT" sz="1400" i="1" dirty="0">
                <a:latin typeface="Arial"/>
                <a:cs typeface="Arial"/>
              </a:rPr>
              <a:t>, IPHC, France, IPNL, , </a:t>
            </a:r>
            <a:r>
              <a:rPr lang="it-IT" sz="1400" i="1" dirty="0" err="1">
                <a:latin typeface="Arial"/>
                <a:cs typeface="Arial"/>
              </a:rPr>
              <a:t>Irf</a:t>
            </a:r>
            <a:r>
              <a:rPr lang="pt-BR" sz="1400" i="1" dirty="0" err="1">
                <a:latin typeface="Arial"/>
                <a:cs typeface="Arial"/>
              </a:rPr>
              <a:t>u</a:t>
            </a:r>
            <a:r>
              <a:rPr lang="pt-BR" sz="1400" i="1" dirty="0">
                <a:latin typeface="Arial"/>
                <a:cs typeface="Arial"/>
              </a:rPr>
              <a:t> CEA </a:t>
            </a:r>
            <a:r>
              <a:rPr lang="pt-BR" sz="1400" i="1" dirty="0" err="1">
                <a:latin typeface="Arial"/>
                <a:cs typeface="Arial"/>
              </a:rPr>
              <a:t>Saclay</a:t>
            </a:r>
            <a:r>
              <a:rPr lang="pt-BR" sz="1400" i="1" dirty="0">
                <a:latin typeface="Arial"/>
                <a:cs typeface="Arial"/>
              </a:rPr>
              <a:t>, </a:t>
            </a:r>
            <a:r>
              <a:rPr lang="fr-FR" sz="1400" i="1" dirty="0">
                <a:latin typeface="Arial"/>
                <a:cs typeface="Arial"/>
              </a:rPr>
              <a:t>IPNO, France, JYFL (</a:t>
            </a:r>
            <a:r>
              <a:rPr lang="fr-FR" sz="1400" i="1" dirty="0" err="1" smtClean="0">
                <a:latin typeface="Arial"/>
                <a:cs typeface="Arial"/>
              </a:rPr>
              <a:t>Finland</a:t>
            </a:r>
            <a:r>
              <a:rPr lang="fr-FR" sz="1400" i="1" dirty="0" smtClean="0">
                <a:latin typeface="Arial"/>
                <a:cs typeface="Arial"/>
              </a:rPr>
              <a:t>)</a:t>
            </a:r>
            <a:r>
              <a:rPr lang="fr-FR" sz="1400" i="1" dirty="0">
                <a:latin typeface="Arial"/>
                <a:cs typeface="Arial"/>
              </a:rPr>
              <a:t>, K.U. Leuven (</a:t>
            </a:r>
            <a:r>
              <a:rPr lang="fr-FR" sz="1400" i="1" dirty="0" err="1" smtClean="0">
                <a:latin typeface="Arial"/>
                <a:cs typeface="Arial"/>
              </a:rPr>
              <a:t>Belgium</a:t>
            </a:r>
            <a:r>
              <a:rPr lang="fr-FR" sz="1400" i="1" dirty="0" smtClean="0">
                <a:latin typeface="Arial"/>
                <a:cs typeface="Arial"/>
              </a:rPr>
              <a:t>)</a:t>
            </a:r>
            <a:r>
              <a:rPr lang="fr-FR" sz="1400" i="1" dirty="0">
                <a:latin typeface="Arial"/>
                <a:cs typeface="Arial"/>
              </a:rPr>
              <a:t>, Liverpool-U, </a:t>
            </a:r>
            <a:r>
              <a:rPr lang="fr-FR" sz="1400" i="1" dirty="0" smtClean="0">
                <a:latin typeface="Arial"/>
                <a:cs typeface="Arial"/>
              </a:rPr>
              <a:t>(UK)</a:t>
            </a:r>
            <a:r>
              <a:rPr lang="it-IT" sz="1400" i="1" dirty="0">
                <a:latin typeface="Arial"/>
                <a:cs typeface="Arial"/>
              </a:rPr>
              <a:t>, LNS (</a:t>
            </a:r>
            <a:r>
              <a:rPr lang="it-IT" sz="1400" i="1" dirty="0" err="1" smtClean="0">
                <a:latin typeface="Arial"/>
                <a:cs typeface="Arial"/>
              </a:rPr>
              <a:t>Italy</a:t>
            </a:r>
            <a:r>
              <a:rPr lang="it-IT" sz="1400" i="1" dirty="0" smtClean="0">
                <a:latin typeface="Arial"/>
                <a:cs typeface="Arial"/>
              </a:rPr>
              <a:t>)</a:t>
            </a:r>
            <a:r>
              <a:rPr lang="fr-FR" sz="1400" i="1" dirty="0">
                <a:latin typeface="Arial"/>
                <a:cs typeface="Arial"/>
              </a:rPr>
              <a:t>, LPSC, MSU </a:t>
            </a:r>
            <a:r>
              <a:rPr lang="fr-FR" sz="1400" i="1" dirty="0" smtClean="0">
                <a:latin typeface="Arial"/>
                <a:cs typeface="Arial"/>
              </a:rPr>
              <a:t>(US)</a:t>
            </a:r>
            <a:r>
              <a:rPr lang="fr-FR" sz="1400" i="1" dirty="0">
                <a:latin typeface="Arial"/>
                <a:cs typeface="Arial"/>
              </a:rPr>
              <a:t>, LMU, </a:t>
            </a:r>
            <a:r>
              <a:rPr lang="fr-FR" sz="1400" i="1" dirty="0" smtClean="0">
                <a:latin typeface="Arial"/>
                <a:cs typeface="Arial"/>
              </a:rPr>
              <a:t>(Germany)</a:t>
            </a:r>
            <a:r>
              <a:rPr lang="nl-NL" sz="1400" i="1" dirty="0">
                <a:latin typeface="Arial"/>
                <a:cs typeface="Arial"/>
              </a:rPr>
              <a:t>, Nanjing-U (</a:t>
            </a:r>
            <a:r>
              <a:rPr lang="nl-NL" sz="1400" i="1" dirty="0" smtClean="0">
                <a:latin typeface="Arial"/>
                <a:cs typeface="Arial"/>
              </a:rPr>
              <a:t>China)</a:t>
            </a:r>
            <a:r>
              <a:rPr lang="fr-FR" sz="1400" i="1" dirty="0">
                <a:latin typeface="Arial"/>
                <a:cs typeface="Arial"/>
              </a:rPr>
              <a:t>, </a:t>
            </a:r>
            <a:r>
              <a:rPr lang="fr-FR" sz="1400" i="1" dirty="0" err="1">
                <a:latin typeface="Arial"/>
                <a:cs typeface="Arial"/>
              </a:rPr>
              <a:t>Northern</a:t>
            </a:r>
            <a:r>
              <a:rPr lang="fr-FR" sz="1400" i="1" dirty="0">
                <a:latin typeface="Arial"/>
                <a:cs typeface="Arial"/>
              </a:rPr>
              <a:t> Illinois </a:t>
            </a:r>
            <a:r>
              <a:rPr lang="fr-FR" sz="1400" i="1" dirty="0" err="1">
                <a:latin typeface="Arial"/>
                <a:cs typeface="Arial"/>
              </a:rPr>
              <a:t>University</a:t>
            </a:r>
            <a:r>
              <a:rPr lang="fr-FR" sz="1400" i="1" dirty="0">
                <a:latin typeface="Arial"/>
                <a:cs typeface="Arial"/>
              </a:rPr>
              <a:t> </a:t>
            </a:r>
            <a:r>
              <a:rPr lang="fr-FR" sz="1400" i="1" dirty="0" smtClean="0">
                <a:latin typeface="Arial"/>
                <a:cs typeface="Arial"/>
              </a:rPr>
              <a:t>(US)</a:t>
            </a:r>
            <a:r>
              <a:rPr lang="nb-NO" sz="1400" i="1" dirty="0">
                <a:latin typeface="Arial"/>
                <a:cs typeface="Arial"/>
              </a:rPr>
              <a:t>, SAS Bratislava, </a:t>
            </a:r>
            <a:r>
              <a:rPr lang="nb-NO" sz="1400" i="1" dirty="0" smtClean="0">
                <a:latin typeface="Arial"/>
                <a:cs typeface="Arial"/>
              </a:rPr>
              <a:t>(</a:t>
            </a:r>
            <a:r>
              <a:rPr lang="nb-NO" sz="1400" i="1" dirty="0" err="1" smtClean="0">
                <a:latin typeface="Arial"/>
                <a:cs typeface="Arial"/>
              </a:rPr>
              <a:t>Slovaquia</a:t>
            </a:r>
            <a:r>
              <a:rPr lang="nb-NO" sz="1400" i="1" dirty="0" smtClean="0">
                <a:latin typeface="Arial"/>
                <a:cs typeface="Arial"/>
              </a:rPr>
              <a:t>), IFJ PAN </a:t>
            </a:r>
            <a:r>
              <a:rPr lang="nb-NO" sz="1400" i="1" dirty="0" err="1" smtClean="0">
                <a:latin typeface="Arial"/>
                <a:cs typeface="Arial"/>
              </a:rPr>
              <a:t>Cracow</a:t>
            </a:r>
            <a:r>
              <a:rPr lang="nb-NO" sz="1400" i="1" dirty="0" smtClean="0">
                <a:latin typeface="Arial"/>
                <a:cs typeface="Arial"/>
              </a:rPr>
              <a:t> (</a:t>
            </a:r>
            <a:r>
              <a:rPr lang="nb-NO" sz="1400" i="1" dirty="0" err="1" smtClean="0">
                <a:latin typeface="Arial"/>
                <a:cs typeface="Arial"/>
              </a:rPr>
              <a:t>Poland</a:t>
            </a:r>
            <a:r>
              <a:rPr lang="nb-NO" sz="1400" i="1" dirty="0" smtClean="0">
                <a:latin typeface="Arial"/>
                <a:cs typeface="Arial"/>
              </a:rPr>
              <a:t>), </a:t>
            </a:r>
            <a:r>
              <a:rPr lang="nb-NO" sz="1400" i="1" dirty="0" err="1" smtClean="0">
                <a:latin typeface="Arial"/>
                <a:cs typeface="Arial"/>
              </a:rPr>
              <a:t>Smoluchowski</a:t>
            </a:r>
            <a:r>
              <a:rPr lang="nb-NO" sz="1400" i="1" dirty="0" smtClean="0">
                <a:latin typeface="Arial"/>
                <a:cs typeface="Arial"/>
              </a:rPr>
              <a:t> </a:t>
            </a:r>
            <a:r>
              <a:rPr lang="nb-NO" sz="1400" i="1" dirty="0" err="1">
                <a:latin typeface="Arial"/>
                <a:cs typeface="Arial"/>
              </a:rPr>
              <a:t>Institute</a:t>
            </a:r>
            <a:r>
              <a:rPr lang="nb-NO" sz="1400" i="1" dirty="0">
                <a:latin typeface="Arial"/>
                <a:cs typeface="Arial"/>
              </a:rPr>
              <a:t> (</a:t>
            </a:r>
            <a:r>
              <a:rPr lang="nb-NO" sz="1400" i="1" dirty="0" err="1" smtClean="0">
                <a:latin typeface="Arial"/>
                <a:cs typeface="Arial"/>
              </a:rPr>
              <a:t>Poland</a:t>
            </a:r>
            <a:r>
              <a:rPr lang="nb-NO" sz="1400" i="1" dirty="0" smtClean="0">
                <a:latin typeface="Arial"/>
                <a:cs typeface="Arial"/>
              </a:rPr>
              <a:t>)</a:t>
            </a:r>
            <a:r>
              <a:rPr lang="de-DE" sz="1400" i="1" dirty="0">
                <a:latin typeface="Arial"/>
                <a:cs typeface="Arial"/>
              </a:rPr>
              <a:t>, CEA-DAM; </a:t>
            </a:r>
            <a:r>
              <a:rPr lang="nb-NO" sz="1400" i="1" dirty="0">
                <a:latin typeface="Arial"/>
                <a:cs typeface="Arial"/>
              </a:rPr>
              <a:t>SUBATECH, </a:t>
            </a:r>
            <a:r>
              <a:rPr lang="nb-NO" sz="1400" i="1" dirty="0" smtClean="0">
                <a:latin typeface="Arial"/>
                <a:cs typeface="Arial"/>
              </a:rPr>
              <a:t>TAMU</a:t>
            </a:r>
            <a:r>
              <a:rPr lang="nb-NO" sz="1400" i="1" dirty="0">
                <a:latin typeface="Arial"/>
                <a:cs typeface="Arial"/>
              </a:rPr>
              <a:t> </a:t>
            </a:r>
            <a:r>
              <a:rPr lang="nb-NO" sz="1400" i="1" dirty="0" smtClean="0">
                <a:latin typeface="Arial"/>
                <a:cs typeface="Arial"/>
              </a:rPr>
              <a:t>(US)</a:t>
            </a:r>
            <a:r>
              <a:rPr lang="nb-NO" sz="1400" i="1" dirty="0">
                <a:latin typeface="Arial"/>
                <a:cs typeface="Arial"/>
              </a:rPr>
              <a:t>, U. Mainz </a:t>
            </a:r>
            <a:r>
              <a:rPr lang="nb-NO" sz="1400" i="1" dirty="0" smtClean="0">
                <a:latin typeface="Arial"/>
                <a:cs typeface="Arial"/>
              </a:rPr>
              <a:t>(Germany)</a:t>
            </a:r>
            <a:r>
              <a:rPr lang="nb-NO" sz="1400" i="1" dirty="0">
                <a:latin typeface="Arial"/>
                <a:cs typeface="Arial"/>
              </a:rPr>
              <a:t>, </a:t>
            </a:r>
            <a:r>
              <a:rPr lang="de-DE" sz="1400" i="1" dirty="0">
                <a:latin typeface="Arial"/>
                <a:cs typeface="Arial"/>
              </a:rPr>
              <a:t>York-U </a:t>
            </a:r>
            <a:r>
              <a:rPr lang="de-DE" sz="1400" i="1" dirty="0" smtClean="0">
                <a:latin typeface="Arial"/>
                <a:cs typeface="Arial"/>
              </a:rPr>
              <a:t>(UK)</a:t>
            </a:r>
            <a:r>
              <a:rPr lang="it-IT" sz="1400" i="1" dirty="0">
                <a:latin typeface="Arial"/>
                <a:cs typeface="Arial"/>
              </a:rPr>
              <a:t>, Vinca </a:t>
            </a:r>
            <a:r>
              <a:rPr lang="it-IT" sz="1400" i="1" dirty="0" err="1">
                <a:latin typeface="Arial"/>
                <a:cs typeface="Arial"/>
              </a:rPr>
              <a:t>Institute</a:t>
            </a:r>
            <a:r>
              <a:rPr lang="it-IT" sz="1400" i="1" dirty="0">
                <a:latin typeface="Arial"/>
                <a:cs typeface="Arial"/>
              </a:rPr>
              <a:t> </a:t>
            </a:r>
            <a:r>
              <a:rPr lang="it-IT" sz="1400" i="1" dirty="0" smtClean="0">
                <a:latin typeface="Arial"/>
                <a:cs typeface="Arial"/>
              </a:rPr>
              <a:t>(Serbia)</a:t>
            </a:r>
            <a:endParaRPr lang="fr-FR" sz="1400" i="1" dirty="0">
              <a:latin typeface="Arial"/>
              <a:cs typeface="Arial"/>
            </a:endParaRPr>
          </a:p>
        </p:txBody>
      </p:sp>
      <p:pic>
        <p:nvPicPr>
          <p:cNvPr id="7" name="Image 17" descr="image_pre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4282" y="3520199"/>
            <a:ext cx="2568542" cy="85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6" b="98347" l="2500" r="97500">
                        <a14:foregroundMark x1="83333" y1="66116" x2="83333" y2="66116"/>
                        <a14:foregroundMark x1="85833" y1="57851" x2="85833" y2="57851"/>
                        <a14:foregroundMark x1="65000" y1="51240" x2="65000" y2="51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6911" y="4037901"/>
            <a:ext cx="508000" cy="51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326" y="5883955"/>
            <a:ext cx="18049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7943" y="5883956"/>
            <a:ext cx="11461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r 11"/>
          <p:cNvGrpSpPr>
            <a:grpSpLocks/>
          </p:cNvGrpSpPr>
          <p:nvPr/>
        </p:nvGrpSpPr>
        <p:grpSpPr bwMode="auto">
          <a:xfrm>
            <a:off x="2102423" y="5814105"/>
            <a:ext cx="1095375" cy="642938"/>
            <a:chOff x="3046866" y="4915137"/>
            <a:chExt cx="916543" cy="545243"/>
          </a:xfrm>
        </p:grpSpPr>
        <p:pic>
          <p:nvPicPr>
            <p:cNvPr id="12" name="Image 12" descr="IN2P3Filaire-Q_SignV copie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866" y="4952839"/>
              <a:ext cx="916543" cy="507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ZoneTexte 13"/>
            <p:cNvSpPr txBox="1">
              <a:spLocks noChangeArrowheads="1"/>
            </p:cNvSpPr>
            <p:nvPr/>
          </p:nvSpPr>
          <p:spPr bwMode="auto">
            <a:xfrm>
              <a:off x="3479182" y="4915137"/>
              <a:ext cx="438542" cy="261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>
                  <a:solidFill>
                    <a:schemeClr val="bg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800">
                  <a:solidFill>
                    <a:schemeClr val="bg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4800">
                  <a:solidFill>
                    <a:schemeClr val="bg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4800">
                  <a:solidFill>
                    <a:schemeClr val="bg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4800">
                  <a:solidFill>
                    <a:schemeClr val="bg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bg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bg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bg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bg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GB" sz="1400">
                  <a:solidFill>
                    <a:schemeClr val="tx2"/>
                  </a:solidFill>
                  <a:latin typeface="Arial"/>
                  <a:cs typeface="Arial"/>
                </a:rPr>
                <a:t>INP</a:t>
              </a:r>
            </a:p>
          </p:txBody>
        </p:sp>
      </p:grpSp>
      <p:pic>
        <p:nvPicPr>
          <p:cNvPr id="14" name="Image 11" descr="logo-kuleuven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0465" y="5905371"/>
            <a:ext cx="12922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907" y="5883957"/>
            <a:ext cx="1579927" cy="50323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2933" y="5858563"/>
            <a:ext cx="1441443" cy="51240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0"/>
            <a:ext cx="6390727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GB" sz="7200" b="1" i="1" cap="sm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</a:t>
            </a:r>
            <a:r>
              <a:rPr lang="en-GB" sz="7200" b="1" i="1" cap="small" baseline="300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3</a:t>
            </a:r>
            <a:r>
              <a:rPr lang="en-GB" sz="5400" b="1" i="1" cap="sm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:	Super</a:t>
            </a:r>
          </a:p>
          <a:p>
            <a:r>
              <a:rPr lang="en-GB" sz="5400" b="1" i="1" cap="sm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			Separator</a:t>
            </a:r>
          </a:p>
          <a:p>
            <a:r>
              <a:rPr lang="en-GB" sz="5400" b="1" i="1" cap="sm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			Spectrometer</a:t>
            </a:r>
            <a:endParaRPr lang="en-GB" sz="5400" b="1" i="1" cap="sm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686370" y="448618"/>
            <a:ext cx="335220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GB" sz="2800" dirty="0" smtClean="0"/>
              <a:t>Spiral 2</a:t>
            </a:r>
          </a:p>
          <a:p>
            <a:pPr marL="342900" indent="-342900">
              <a:buAutoNum type="arabicParenR"/>
            </a:pPr>
            <a:r>
              <a:rPr lang="en-GB" sz="2800" dirty="0" smtClean="0"/>
              <a:t>Physics objectives</a:t>
            </a:r>
          </a:p>
          <a:p>
            <a:pPr marL="342900" indent="-342900">
              <a:buAutoNum type="arabicParenR"/>
            </a:pPr>
            <a:r>
              <a:rPr lang="en-GB" sz="2800" dirty="0" smtClean="0"/>
              <a:t>Optics</a:t>
            </a:r>
          </a:p>
          <a:p>
            <a:pPr marL="342900" indent="-342900">
              <a:buAutoNum type="arabicParenR"/>
            </a:pPr>
            <a:r>
              <a:rPr lang="en-GB" sz="2800" dirty="0" smtClean="0"/>
              <a:t>Construction status</a:t>
            </a:r>
          </a:p>
          <a:p>
            <a:pPr marL="342900" indent="-342900">
              <a:buAutoNum type="arabicParenR"/>
            </a:pPr>
            <a:r>
              <a:rPr lang="en-GB" sz="2800" dirty="0" smtClean="0"/>
              <a:t>Phase 1++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79257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 4" descr="IMG_12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74" y="125610"/>
            <a:ext cx="7758968" cy="579527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944500" y="6043274"/>
            <a:ext cx="3919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/>
              <a:t>Thank you for your attention!</a:t>
            </a:r>
            <a:endParaRPr lang="en-GB" sz="2400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2389696" y="355019"/>
            <a:ext cx="40889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S</a:t>
            </a:r>
            <a:r>
              <a:rPr lang="en-GB" sz="3200" baseline="30000" dirty="0" smtClean="0"/>
              <a:t>3</a:t>
            </a:r>
            <a:r>
              <a:rPr lang="en-GB" sz="3200" dirty="0" smtClean="0"/>
              <a:t> room, one week ago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97552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Nuclides_Z=96-118_SHIP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" y="1989139"/>
            <a:ext cx="9164611" cy="454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74925"/>
              </p:ext>
            </p:extLst>
          </p:nvPr>
        </p:nvGraphicFramePr>
        <p:xfrm>
          <a:off x="0" y="455382"/>
          <a:ext cx="3976698" cy="3793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946"/>
                <a:gridCol w="672946"/>
                <a:gridCol w="792823"/>
                <a:gridCol w="596513"/>
                <a:gridCol w="596513"/>
                <a:gridCol w="644957"/>
              </a:tblGrid>
              <a:tr h="264081">
                <a:tc rowSpan="2">
                  <a:txBody>
                    <a:bodyPr/>
                    <a:lstStyle/>
                    <a:p>
                      <a:pPr algn="ctr"/>
                      <a:r>
                        <a:rPr lang="de-DE" sz="1000" dirty="0" err="1" smtClean="0"/>
                        <a:t>nuclide</a:t>
                      </a:r>
                      <a:endParaRPr lang="en-US" sz="1000" dirty="0"/>
                    </a:p>
                  </a:txBody>
                  <a:tcPr marL="91443" marR="91443" marT="45705" marB="45705">
                    <a:solidFill>
                      <a:srgbClr val="0000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000" dirty="0" err="1" smtClean="0"/>
                        <a:t>feature</a:t>
                      </a:r>
                      <a:endParaRPr lang="en-US" sz="1000" dirty="0"/>
                    </a:p>
                  </a:txBody>
                  <a:tcPr marL="91443" marR="91443" marT="45705" marB="45705">
                    <a:solidFill>
                      <a:srgbClr val="0000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X-</a:t>
                      </a:r>
                      <a:r>
                        <a:rPr lang="de-DE" sz="1000" dirty="0" err="1" smtClean="0"/>
                        <a:t>section</a:t>
                      </a:r>
                      <a:endParaRPr lang="de-DE" sz="1000" dirty="0" smtClean="0"/>
                    </a:p>
                    <a:p>
                      <a:pPr algn="ctr"/>
                      <a:r>
                        <a:rPr lang="de-DE" sz="1000" dirty="0" smtClean="0"/>
                        <a:t>[</a:t>
                      </a:r>
                      <a:r>
                        <a:rPr lang="de-DE" sz="1000" dirty="0" err="1" smtClean="0"/>
                        <a:t>nb</a:t>
                      </a:r>
                      <a:r>
                        <a:rPr lang="de-DE" sz="1000" dirty="0" smtClean="0"/>
                        <a:t>]</a:t>
                      </a:r>
                      <a:endParaRPr lang="en-US" sz="1000" dirty="0"/>
                    </a:p>
                  </a:txBody>
                  <a:tcPr marL="91443" marR="91443" marT="45705" marB="45705">
                    <a:solidFill>
                      <a:srgbClr val="0000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400" b="0" dirty="0" smtClean="0"/>
                        <a:t>rate</a:t>
                      </a:r>
                    </a:p>
                    <a:p>
                      <a:pPr algn="ctr"/>
                      <a:r>
                        <a:rPr lang="de-DE" sz="1400" b="0" dirty="0" smtClean="0"/>
                        <a:t>[h</a:t>
                      </a:r>
                      <a:r>
                        <a:rPr lang="de-DE" sz="1400" b="0" baseline="30000" dirty="0" smtClean="0"/>
                        <a:t>-1</a:t>
                      </a:r>
                      <a:r>
                        <a:rPr lang="de-DE" sz="1400" b="0" baseline="0" dirty="0" smtClean="0"/>
                        <a:t>]</a:t>
                      </a:r>
                      <a:endParaRPr lang="en-US" sz="1400" b="0" dirty="0"/>
                    </a:p>
                  </a:txBody>
                  <a:tcPr marL="91443" marR="91443" marT="45705" marB="45705">
                    <a:solidFill>
                      <a:srgbClr val="0000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400" b="0" dirty="0" smtClean="0"/>
                        <a:t>21UT</a:t>
                      </a:r>
                      <a:r>
                        <a:rPr lang="de-DE" sz="1400" b="0" baseline="0" dirty="0" smtClean="0"/>
                        <a:t> </a:t>
                      </a:r>
                      <a:r>
                        <a:rPr lang="de-DE" sz="1400" b="0" dirty="0" smtClean="0"/>
                        <a:t>integral</a:t>
                      </a:r>
                      <a:endParaRPr lang="en-US" sz="1400" b="0" dirty="0"/>
                    </a:p>
                  </a:txBody>
                  <a:tcPr marL="91443" marR="91443" marT="45705" marB="45705"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00CC"/>
                    </a:solidFill>
                  </a:tcPr>
                </a:tc>
              </a:tr>
              <a:tr h="42915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00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00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00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</a:rPr>
                        <a:t>day</a:t>
                      </a: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1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91443" marR="91443" marT="45705" marB="45705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phase</a:t>
                      </a: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1++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91443" marR="91443" marT="45705" marB="45705">
                    <a:solidFill>
                      <a:srgbClr val="0000CC"/>
                    </a:solidFill>
                  </a:tcPr>
                </a:tc>
              </a:tr>
              <a:tr h="264081">
                <a:tc>
                  <a:txBody>
                    <a:bodyPr/>
                    <a:lstStyle/>
                    <a:p>
                      <a:pPr algn="ctr"/>
                      <a:r>
                        <a:rPr lang="de-DE" sz="1000" baseline="30000" dirty="0" smtClean="0"/>
                        <a:t>254</a:t>
                      </a:r>
                      <a:r>
                        <a:rPr lang="de-DE" sz="1000" baseline="0" dirty="0" smtClean="0"/>
                        <a:t>No</a:t>
                      </a:r>
                      <a:endParaRPr lang="en-US" sz="1000" baseline="30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 smtClean="0"/>
                        <a:t>ER</a:t>
                      </a:r>
                      <a:endParaRPr lang="en-US" sz="1000" b="1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2000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60.000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 smtClean="0">
                          <a:solidFill>
                            <a:schemeClr val="tx1"/>
                          </a:solidFill>
                          <a:sym typeface="Symbol"/>
                        </a:rPr>
                        <a:t>610</a:t>
                      </a:r>
                      <a:r>
                        <a:rPr lang="de-DE" sz="1000" b="1" baseline="30000" dirty="0" smtClean="0">
                          <a:solidFill>
                            <a:schemeClr val="tx1"/>
                          </a:solidFill>
                          <a:sym typeface="Symbol"/>
                        </a:rPr>
                        <a:t>7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de-DE" sz="1000" dirty="0" smtClean="0">
                          <a:solidFill>
                            <a:srgbClr val="FF0000"/>
                          </a:solidFill>
                          <a:sym typeface="Symbol"/>
                        </a:rPr>
                        <a:t>10</a:t>
                      </a:r>
                      <a:r>
                        <a:rPr lang="de-DE" sz="1000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7</a:t>
                      </a:r>
                      <a:endParaRPr lang="en-US" sz="10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 marT="45705" marB="45705"/>
                </a:tc>
              </a:tr>
              <a:tr h="264081">
                <a:tc>
                  <a:txBody>
                    <a:bodyPr/>
                    <a:lstStyle/>
                    <a:p>
                      <a:pPr algn="ctr"/>
                      <a:r>
                        <a:rPr lang="de-DE" sz="1000" baseline="30000" dirty="0" smtClean="0"/>
                        <a:t>256</a:t>
                      </a:r>
                      <a:r>
                        <a:rPr lang="de-DE" sz="1000" baseline="0" dirty="0" smtClean="0"/>
                        <a:t>Rf</a:t>
                      </a:r>
                      <a:endParaRPr lang="en-US" sz="1000" baseline="30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 smtClean="0"/>
                        <a:t>ER</a:t>
                      </a:r>
                      <a:endParaRPr lang="en-US" sz="1000" b="1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17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550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 smtClean="0">
                          <a:solidFill>
                            <a:schemeClr val="tx1"/>
                          </a:solidFill>
                        </a:rPr>
                        <a:t>90.000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smtClean="0">
                          <a:solidFill>
                            <a:srgbClr val="FF0000"/>
                          </a:solidFill>
                        </a:rPr>
                        <a:t>5.4</a:t>
                      </a:r>
                      <a:r>
                        <a:rPr lang="de-DE" sz="1000" dirty="0" smtClean="0">
                          <a:solidFill>
                            <a:srgbClr val="FF0000"/>
                          </a:solidFill>
                          <a:sym typeface="Symbol"/>
                        </a:rPr>
                        <a:t>10</a:t>
                      </a:r>
                      <a:r>
                        <a:rPr lang="de-DE" sz="1000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5</a:t>
                      </a:r>
                      <a:endParaRPr lang="en-US" sz="10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 marT="45705" marB="45705"/>
                </a:tc>
              </a:tr>
              <a:tr h="264081">
                <a:tc>
                  <a:txBody>
                    <a:bodyPr/>
                    <a:lstStyle/>
                    <a:p>
                      <a:pPr algn="ctr"/>
                      <a:r>
                        <a:rPr lang="de-DE" sz="1000" baseline="30000" dirty="0" smtClean="0"/>
                        <a:t>266</a:t>
                      </a:r>
                      <a:r>
                        <a:rPr lang="de-DE" sz="1000" baseline="0" dirty="0" smtClean="0"/>
                        <a:t>Hs</a:t>
                      </a:r>
                      <a:endParaRPr lang="en-US" sz="1000" baseline="30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 smtClean="0"/>
                        <a:t>ER</a:t>
                      </a:r>
                      <a:endParaRPr lang="en-US" sz="1000" b="1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15 (</a:t>
                      </a:r>
                      <a:r>
                        <a:rPr lang="de-DE" sz="1000" baseline="30000" dirty="0" smtClean="0"/>
                        <a:t>270</a:t>
                      </a:r>
                      <a:r>
                        <a:rPr lang="de-DE" sz="1000" baseline="0" dirty="0" smtClean="0"/>
                        <a:t>Ds)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0.34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 smtClean="0">
                          <a:solidFill>
                            <a:schemeClr val="tx1"/>
                          </a:solidFill>
                        </a:rPr>
                        <a:t>57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rgbClr val="FF0000"/>
                          </a:solidFill>
                        </a:rPr>
                        <a:t>285</a:t>
                      </a:r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 marT="45705" marB="45705"/>
                </a:tc>
              </a:tr>
              <a:tr h="429152">
                <a:tc>
                  <a:txBody>
                    <a:bodyPr/>
                    <a:lstStyle/>
                    <a:p>
                      <a:pPr algn="ctr"/>
                      <a:r>
                        <a:rPr lang="de-DE" sz="1000" baseline="30000" dirty="0" smtClean="0"/>
                        <a:t>266m</a:t>
                      </a:r>
                      <a:r>
                        <a:rPr lang="de-DE" sz="1000" baseline="0" dirty="0" smtClean="0"/>
                        <a:t>Hs</a:t>
                      </a:r>
                      <a:endParaRPr lang="en-US" sz="1000" baseline="30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 smtClean="0"/>
                        <a:t>K-isomer</a:t>
                      </a:r>
                      <a:endParaRPr lang="en-US" sz="1000" b="1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15 (</a:t>
                      </a:r>
                      <a:r>
                        <a:rPr lang="de-DE" sz="1000" baseline="30000" dirty="0" smtClean="0"/>
                        <a:t>270</a:t>
                      </a:r>
                      <a:r>
                        <a:rPr lang="de-DE" sz="1000" baseline="0" dirty="0" smtClean="0"/>
                        <a:t>Ds)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0.01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 smtClean="0">
                          <a:solidFill>
                            <a:schemeClr val="tx1"/>
                          </a:solidFill>
                        </a:rPr>
                        <a:t>2.5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rgbClr val="FF0000"/>
                          </a:solidFill>
                        </a:rPr>
                        <a:t>12.5</a:t>
                      </a:r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 marT="45705" marB="45705"/>
                </a:tc>
              </a:tr>
              <a:tr h="264081">
                <a:tc>
                  <a:txBody>
                    <a:bodyPr/>
                    <a:lstStyle/>
                    <a:p>
                      <a:pPr algn="ctr"/>
                      <a:r>
                        <a:rPr lang="de-DE" sz="1000" baseline="30000" dirty="0" smtClean="0"/>
                        <a:t>270</a:t>
                      </a:r>
                      <a:r>
                        <a:rPr lang="de-DE" sz="1000" baseline="0" dirty="0" smtClean="0"/>
                        <a:t>Ds</a:t>
                      </a:r>
                      <a:endParaRPr lang="en-US" sz="1000" baseline="30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 smtClean="0"/>
                        <a:t>ER</a:t>
                      </a:r>
                      <a:endParaRPr lang="en-US" sz="1000" b="1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15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0.45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 smtClean="0">
                          <a:solidFill>
                            <a:schemeClr val="tx1"/>
                          </a:solidFill>
                        </a:rPr>
                        <a:t>76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rgbClr val="FF0000"/>
                          </a:solidFill>
                        </a:rPr>
                        <a:t>380</a:t>
                      </a:r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 marT="45705" marB="45705"/>
                </a:tc>
              </a:tr>
              <a:tr h="429152">
                <a:tc>
                  <a:txBody>
                    <a:bodyPr/>
                    <a:lstStyle/>
                    <a:p>
                      <a:pPr algn="ctr"/>
                      <a:r>
                        <a:rPr lang="de-DE" sz="1000" baseline="30000" dirty="0" smtClean="0"/>
                        <a:t>270m</a:t>
                      </a:r>
                      <a:r>
                        <a:rPr lang="de-DE" sz="1000" baseline="0" dirty="0" smtClean="0"/>
                        <a:t>Ds</a:t>
                      </a:r>
                      <a:endParaRPr lang="en-US" sz="1000" baseline="30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 smtClean="0"/>
                        <a:t>K-isomer</a:t>
                      </a:r>
                      <a:endParaRPr lang="en-US" sz="1000" b="1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15 (</a:t>
                      </a:r>
                      <a:r>
                        <a:rPr lang="de-DE" sz="1000" baseline="30000" dirty="0" smtClean="0"/>
                        <a:t>270</a:t>
                      </a:r>
                      <a:r>
                        <a:rPr lang="de-DE" sz="1000" baseline="0" dirty="0" smtClean="0"/>
                        <a:t>Ds)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0.22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rgbClr val="FF0000"/>
                          </a:solidFill>
                        </a:rPr>
                        <a:t>190</a:t>
                      </a:r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 marT="45705" marB="45705"/>
                </a:tc>
              </a:tr>
              <a:tr h="264081">
                <a:tc>
                  <a:txBody>
                    <a:bodyPr/>
                    <a:lstStyle/>
                    <a:p>
                      <a:pPr algn="ctr"/>
                      <a:r>
                        <a:rPr lang="de-DE" sz="1000" baseline="30000" dirty="0" smtClean="0"/>
                        <a:t>262</a:t>
                      </a:r>
                      <a:r>
                        <a:rPr lang="de-DE" sz="1000" baseline="0" dirty="0" smtClean="0"/>
                        <a:t>Sg</a:t>
                      </a:r>
                      <a:endParaRPr lang="en-US" sz="1000" baseline="30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000" b="1" dirty="0" smtClean="0"/>
                        <a:t>α</a:t>
                      </a:r>
                      <a:r>
                        <a:rPr lang="de-DE" sz="1000" b="1" dirty="0" smtClean="0"/>
                        <a:t>-</a:t>
                      </a:r>
                      <a:r>
                        <a:rPr lang="de-DE" sz="1000" b="1" dirty="0" err="1" smtClean="0"/>
                        <a:t>decay</a:t>
                      </a:r>
                      <a:endParaRPr lang="en-US" sz="1000" b="1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15 (</a:t>
                      </a:r>
                      <a:r>
                        <a:rPr lang="de-DE" sz="1000" baseline="30000" dirty="0" smtClean="0"/>
                        <a:t>270</a:t>
                      </a:r>
                      <a:r>
                        <a:rPr lang="de-DE" sz="1000" baseline="0" dirty="0" smtClean="0"/>
                        <a:t>Ds)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0.02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 marT="45705" marB="45705"/>
                </a:tc>
              </a:tr>
              <a:tr h="264081">
                <a:tc>
                  <a:txBody>
                    <a:bodyPr/>
                    <a:lstStyle/>
                    <a:p>
                      <a:pPr algn="ctr"/>
                      <a:r>
                        <a:rPr lang="de-DE" sz="1000" baseline="30000" dirty="0" smtClean="0"/>
                        <a:t>276</a:t>
                      </a:r>
                      <a:r>
                        <a:rPr lang="de-DE" sz="1000" baseline="0" dirty="0" smtClean="0"/>
                        <a:t>Cn</a:t>
                      </a:r>
                      <a:endParaRPr lang="en-US" sz="1000" baseline="30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 smtClean="0"/>
                        <a:t>ER</a:t>
                      </a:r>
                      <a:endParaRPr lang="en-US" sz="1000" b="1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0.5 (</a:t>
                      </a:r>
                      <a:r>
                        <a:rPr lang="de-DE" sz="1000" baseline="30000" dirty="0" smtClean="0"/>
                        <a:t>277</a:t>
                      </a:r>
                      <a:r>
                        <a:rPr lang="de-DE" sz="1000" baseline="0" dirty="0" smtClean="0"/>
                        <a:t>Cn)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0.01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i="1" dirty="0" smtClean="0">
                          <a:solidFill>
                            <a:schemeClr val="tx1"/>
                          </a:solidFill>
                        </a:rPr>
                        <a:t>2.5</a:t>
                      </a:r>
                      <a:endParaRPr lang="en-US" sz="1000" i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i="1" dirty="0" smtClean="0">
                          <a:solidFill>
                            <a:srgbClr val="FF0000"/>
                          </a:solidFill>
                        </a:rPr>
                        <a:t>12.5</a:t>
                      </a:r>
                      <a:endParaRPr lang="en-US" sz="1000" i="1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 marT="45705" marB="45705"/>
                </a:tc>
              </a:tr>
              <a:tr h="264081">
                <a:tc>
                  <a:txBody>
                    <a:bodyPr/>
                    <a:lstStyle/>
                    <a:p>
                      <a:pPr algn="ctr"/>
                      <a:r>
                        <a:rPr lang="de-DE" sz="1000" baseline="30000" dirty="0" smtClean="0"/>
                        <a:t>288</a:t>
                      </a:r>
                      <a:r>
                        <a:rPr lang="de-DE" sz="1000" baseline="0" dirty="0" smtClean="0"/>
                        <a:t>115</a:t>
                      </a:r>
                      <a:endParaRPr lang="en-US" sz="1000" baseline="30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 smtClean="0"/>
                        <a:t>ER</a:t>
                      </a:r>
                      <a:endParaRPr lang="en-US" sz="1000" b="1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10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0.3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i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1000" i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i="1" dirty="0" smtClean="0">
                          <a:solidFill>
                            <a:srgbClr val="FF0000"/>
                          </a:solidFill>
                        </a:rPr>
                        <a:t>300</a:t>
                      </a:r>
                      <a:endParaRPr lang="en-US" sz="1000" i="1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 marT="45705" marB="45705"/>
                </a:tc>
              </a:tr>
              <a:tr h="264081">
                <a:tc>
                  <a:txBody>
                    <a:bodyPr/>
                    <a:lstStyle/>
                    <a:p>
                      <a:pPr algn="ctr"/>
                      <a:r>
                        <a:rPr lang="de-DE" sz="1000" baseline="30000" dirty="0" smtClean="0"/>
                        <a:t>288</a:t>
                      </a:r>
                      <a:r>
                        <a:rPr lang="de-DE" sz="1000" baseline="0" dirty="0" smtClean="0"/>
                        <a:t>115</a:t>
                      </a:r>
                      <a:endParaRPr lang="en-US" sz="1000" baseline="30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 smtClean="0"/>
                        <a:t>L</a:t>
                      </a:r>
                      <a:r>
                        <a:rPr lang="de-DE" sz="1000" b="1" baseline="0" dirty="0" smtClean="0"/>
                        <a:t> </a:t>
                      </a:r>
                      <a:r>
                        <a:rPr lang="de-DE" sz="1000" b="1" dirty="0" smtClean="0"/>
                        <a:t>X-</a:t>
                      </a:r>
                      <a:r>
                        <a:rPr lang="de-DE" sz="1000" b="1" dirty="0" err="1" smtClean="0"/>
                        <a:t>rays</a:t>
                      </a:r>
                      <a:endParaRPr lang="en-US" sz="1000" b="1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10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1,8</a:t>
                      </a:r>
                      <a:endParaRPr lang="en-US" sz="1000" dirty="0"/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i="1" dirty="0" smtClean="0">
                          <a:solidFill>
                            <a:schemeClr val="tx1"/>
                          </a:solidFill>
                        </a:rPr>
                        <a:t>300</a:t>
                      </a:r>
                      <a:endParaRPr lang="en-US" sz="1000" i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i="1" dirty="0" smtClean="0">
                          <a:solidFill>
                            <a:srgbClr val="FF0000"/>
                          </a:solidFill>
                        </a:rPr>
                        <a:t>1800</a:t>
                      </a:r>
                      <a:endParaRPr lang="en-US" sz="1000" i="1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 marT="45705" marB="45705"/>
                </a:tc>
              </a:tr>
            </a:tbl>
          </a:graphicData>
        </a:graphic>
      </p:graphicFrame>
      <p:sp>
        <p:nvSpPr>
          <p:cNvPr id="23" name="Ellipse 22"/>
          <p:cNvSpPr/>
          <p:nvPr/>
        </p:nvSpPr>
        <p:spPr bwMode="auto">
          <a:xfrm>
            <a:off x="2927316" y="5313363"/>
            <a:ext cx="250825" cy="252412"/>
          </a:xfrm>
          <a:prstGeom prst="ellipse">
            <a:avLst/>
          </a:prstGeom>
          <a:gradFill>
            <a:gsLst>
              <a:gs pos="98000">
                <a:srgbClr val="333399"/>
              </a:gs>
              <a:gs pos="0">
                <a:srgbClr val="FFFFFF"/>
              </a:gs>
            </a:gsLst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" name="Grouper 1"/>
          <p:cNvGrpSpPr>
            <a:grpSpLocks/>
          </p:cNvGrpSpPr>
          <p:nvPr/>
        </p:nvGrpSpPr>
        <p:grpSpPr bwMode="auto">
          <a:xfrm>
            <a:off x="2208178" y="5802313"/>
            <a:ext cx="969963" cy="252412"/>
            <a:chOff x="2584450" y="5802313"/>
            <a:chExt cx="969963" cy="252412"/>
          </a:xfrm>
        </p:grpSpPr>
        <p:sp>
          <p:nvSpPr>
            <p:cNvPr id="24" name="Ellipse 23"/>
            <p:cNvSpPr/>
            <p:nvPr/>
          </p:nvSpPr>
          <p:spPr bwMode="auto">
            <a:xfrm>
              <a:off x="3303588" y="5802313"/>
              <a:ext cx="250825" cy="252412"/>
            </a:xfrm>
            <a:prstGeom prst="ellipse">
              <a:avLst/>
            </a:prstGeom>
            <a:gradFill>
              <a:gsLst>
                <a:gs pos="98000">
                  <a:srgbClr val="333399"/>
                </a:gs>
                <a:gs pos="0">
                  <a:srgbClr val="FFFFFF"/>
                </a:gs>
              </a:gsLst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" name="Ellipse 24"/>
            <p:cNvSpPr/>
            <p:nvPr/>
          </p:nvSpPr>
          <p:spPr bwMode="auto">
            <a:xfrm>
              <a:off x="2836863" y="5802313"/>
              <a:ext cx="250825" cy="252412"/>
            </a:xfrm>
            <a:prstGeom prst="ellipse">
              <a:avLst/>
            </a:prstGeom>
            <a:gradFill>
              <a:gsLst>
                <a:gs pos="98000">
                  <a:srgbClr val="333399"/>
                </a:gs>
                <a:gs pos="0">
                  <a:srgbClr val="FFFFFF"/>
                </a:gs>
              </a:gsLst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" name="Ellipse 25"/>
            <p:cNvSpPr/>
            <p:nvPr/>
          </p:nvSpPr>
          <p:spPr bwMode="auto">
            <a:xfrm>
              <a:off x="2584450" y="5802313"/>
              <a:ext cx="252413" cy="252412"/>
            </a:xfrm>
            <a:prstGeom prst="ellipse">
              <a:avLst/>
            </a:prstGeom>
            <a:gradFill>
              <a:gsLst>
                <a:gs pos="98000">
                  <a:srgbClr val="333399"/>
                </a:gs>
                <a:gs pos="0">
                  <a:srgbClr val="FFFFFF"/>
                </a:gs>
              </a:gsLst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7" name="Grouper 6"/>
          <p:cNvGrpSpPr>
            <a:grpSpLocks/>
          </p:cNvGrpSpPr>
          <p:nvPr/>
        </p:nvGrpSpPr>
        <p:grpSpPr bwMode="auto">
          <a:xfrm>
            <a:off x="5795928" y="3417888"/>
            <a:ext cx="1927225" cy="252412"/>
            <a:chOff x="6172200" y="3417888"/>
            <a:chExt cx="1927225" cy="252412"/>
          </a:xfrm>
        </p:grpSpPr>
        <p:sp>
          <p:nvSpPr>
            <p:cNvPr id="18" name="Ellipse 17"/>
            <p:cNvSpPr/>
            <p:nvPr/>
          </p:nvSpPr>
          <p:spPr bwMode="auto">
            <a:xfrm>
              <a:off x="6172200" y="3417888"/>
              <a:ext cx="250825" cy="252412"/>
            </a:xfrm>
            <a:prstGeom prst="ellipse">
              <a:avLst/>
            </a:prstGeom>
            <a:gradFill>
              <a:gsLst>
                <a:gs pos="98000">
                  <a:srgbClr val="333399"/>
                </a:gs>
                <a:gs pos="0">
                  <a:srgbClr val="FFFFFF"/>
                </a:gs>
              </a:gsLst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" name="Ellipse 34"/>
            <p:cNvSpPr/>
            <p:nvPr/>
          </p:nvSpPr>
          <p:spPr bwMode="auto">
            <a:xfrm>
              <a:off x="7847013" y="3417888"/>
              <a:ext cx="252412" cy="252412"/>
            </a:xfrm>
            <a:prstGeom prst="ellipse">
              <a:avLst/>
            </a:prstGeom>
            <a:gradFill>
              <a:gsLst>
                <a:gs pos="98000">
                  <a:srgbClr val="333399"/>
                </a:gs>
                <a:gs pos="0">
                  <a:srgbClr val="FFFFFF"/>
                </a:gs>
              </a:gsLst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4813" name="Flèche vers la gauche 35"/>
            <p:cNvSpPr>
              <a:spLocks noChangeArrowheads="1"/>
            </p:cNvSpPr>
            <p:nvPr/>
          </p:nvSpPr>
          <p:spPr bwMode="auto">
            <a:xfrm>
              <a:off x="6567488" y="3438525"/>
              <a:ext cx="1212850" cy="204788"/>
            </a:xfrm>
            <a:prstGeom prst="leftArrow">
              <a:avLst>
                <a:gd name="adj1" fmla="val 50000"/>
                <a:gd name="adj2" fmla="val 50149"/>
              </a:avLst>
            </a:prstGeom>
            <a:gradFill rotWithShape="1">
              <a:gsLst>
                <a:gs pos="0">
                  <a:srgbClr val="3333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/>
            </a:p>
          </p:txBody>
        </p:sp>
      </p:grpSp>
      <p:grpSp>
        <p:nvGrpSpPr>
          <p:cNvPr id="6" name="Grouper 5"/>
          <p:cNvGrpSpPr>
            <a:grpSpLocks/>
          </p:cNvGrpSpPr>
          <p:nvPr/>
        </p:nvGrpSpPr>
        <p:grpSpPr bwMode="auto">
          <a:xfrm>
            <a:off x="4838666" y="3849688"/>
            <a:ext cx="1449387" cy="292100"/>
            <a:chOff x="5214938" y="3849688"/>
            <a:chExt cx="1449387" cy="292100"/>
          </a:xfrm>
        </p:grpSpPr>
        <p:sp>
          <p:nvSpPr>
            <p:cNvPr id="20" name="Ellipse 19"/>
            <p:cNvSpPr/>
            <p:nvPr/>
          </p:nvSpPr>
          <p:spPr bwMode="auto">
            <a:xfrm>
              <a:off x="5214938" y="3889375"/>
              <a:ext cx="252412" cy="252413"/>
            </a:xfrm>
            <a:prstGeom prst="ellipse">
              <a:avLst/>
            </a:prstGeom>
            <a:gradFill>
              <a:gsLst>
                <a:gs pos="98000">
                  <a:srgbClr val="333399"/>
                </a:gs>
                <a:gs pos="0">
                  <a:srgbClr val="FFFFFF"/>
                </a:gs>
              </a:gsLst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" name="Ellipse 37"/>
            <p:cNvSpPr/>
            <p:nvPr/>
          </p:nvSpPr>
          <p:spPr bwMode="auto">
            <a:xfrm>
              <a:off x="6411913" y="3849688"/>
              <a:ext cx="252412" cy="252412"/>
            </a:xfrm>
            <a:prstGeom prst="ellipse">
              <a:avLst/>
            </a:prstGeom>
            <a:gradFill>
              <a:gsLst>
                <a:gs pos="98000">
                  <a:srgbClr val="333399"/>
                </a:gs>
                <a:gs pos="0">
                  <a:srgbClr val="FFFFFF"/>
                </a:gs>
              </a:gsLst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4810" name="Flèche vers la gauche 40"/>
            <p:cNvSpPr>
              <a:spLocks noChangeArrowheads="1"/>
            </p:cNvSpPr>
            <p:nvPr/>
          </p:nvSpPr>
          <p:spPr bwMode="auto">
            <a:xfrm>
              <a:off x="5507038" y="3895725"/>
              <a:ext cx="822325" cy="206375"/>
            </a:xfrm>
            <a:prstGeom prst="leftArrow">
              <a:avLst>
                <a:gd name="adj1" fmla="val 50000"/>
                <a:gd name="adj2" fmla="val 49734"/>
              </a:avLst>
            </a:prstGeom>
            <a:gradFill rotWithShape="1">
              <a:gsLst>
                <a:gs pos="0">
                  <a:srgbClr val="3333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/>
            </a:p>
          </p:txBody>
        </p:sp>
      </p:grpSp>
      <p:grpSp>
        <p:nvGrpSpPr>
          <p:cNvPr id="5" name="Grouper 4"/>
          <p:cNvGrpSpPr>
            <a:grpSpLocks/>
          </p:cNvGrpSpPr>
          <p:nvPr/>
        </p:nvGrpSpPr>
        <p:grpSpPr bwMode="auto">
          <a:xfrm>
            <a:off x="4343366" y="4357688"/>
            <a:ext cx="1492250" cy="257175"/>
            <a:chOff x="4719638" y="4357688"/>
            <a:chExt cx="1492250" cy="257175"/>
          </a:xfrm>
        </p:grpSpPr>
        <p:sp>
          <p:nvSpPr>
            <p:cNvPr id="21" name="Ellipse 20"/>
            <p:cNvSpPr/>
            <p:nvPr/>
          </p:nvSpPr>
          <p:spPr bwMode="auto">
            <a:xfrm>
              <a:off x="4719638" y="4357688"/>
              <a:ext cx="252412" cy="252412"/>
            </a:xfrm>
            <a:prstGeom prst="ellipse">
              <a:avLst/>
            </a:prstGeom>
            <a:gradFill>
              <a:gsLst>
                <a:gs pos="98000">
                  <a:srgbClr val="333399"/>
                </a:gs>
                <a:gs pos="0">
                  <a:srgbClr val="FFFFFF"/>
                </a:gs>
              </a:gsLst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" name="Ellipse 33"/>
            <p:cNvSpPr/>
            <p:nvPr/>
          </p:nvSpPr>
          <p:spPr bwMode="auto">
            <a:xfrm>
              <a:off x="5959475" y="4364038"/>
              <a:ext cx="252413" cy="250825"/>
            </a:xfrm>
            <a:prstGeom prst="ellipse">
              <a:avLst/>
            </a:prstGeom>
            <a:gradFill>
              <a:gsLst>
                <a:gs pos="98000">
                  <a:srgbClr val="333399"/>
                </a:gs>
                <a:gs pos="0">
                  <a:srgbClr val="FFFFFF"/>
                </a:gs>
              </a:gsLst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4807" name="Flèche vers la gauche 41"/>
            <p:cNvSpPr>
              <a:spLocks noChangeArrowheads="1"/>
            </p:cNvSpPr>
            <p:nvPr/>
          </p:nvSpPr>
          <p:spPr bwMode="auto">
            <a:xfrm>
              <a:off x="5056188" y="4405313"/>
              <a:ext cx="822325" cy="204787"/>
            </a:xfrm>
            <a:prstGeom prst="leftArrow">
              <a:avLst>
                <a:gd name="adj1" fmla="val 50000"/>
                <a:gd name="adj2" fmla="val 50120"/>
              </a:avLst>
            </a:prstGeom>
            <a:gradFill rotWithShape="1">
              <a:gsLst>
                <a:gs pos="0">
                  <a:srgbClr val="3333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/>
            </a:p>
          </p:txBody>
        </p:sp>
      </p:grpSp>
      <p:grpSp>
        <p:nvGrpSpPr>
          <p:cNvPr id="4" name="Grouper 3"/>
          <p:cNvGrpSpPr>
            <a:grpSpLocks/>
          </p:cNvGrpSpPr>
          <p:nvPr/>
        </p:nvGrpSpPr>
        <p:grpSpPr bwMode="auto">
          <a:xfrm>
            <a:off x="3881403" y="4840288"/>
            <a:ext cx="996950" cy="269875"/>
            <a:chOff x="4257675" y="4840288"/>
            <a:chExt cx="996950" cy="269875"/>
          </a:xfrm>
        </p:grpSpPr>
        <p:sp>
          <p:nvSpPr>
            <p:cNvPr id="22" name="Ellipse 21"/>
            <p:cNvSpPr/>
            <p:nvPr/>
          </p:nvSpPr>
          <p:spPr bwMode="auto">
            <a:xfrm>
              <a:off x="4257675" y="4840288"/>
              <a:ext cx="250825" cy="252412"/>
            </a:xfrm>
            <a:prstGeom prst="ellipse">
              <a:avLst/>
            </a:prstGeom>
            <a:gradFill>
              <a:gsLst>
                <a:gs pos="98000">
                  <a:srgbClr val="333399"/>
                </a:gs>
                <a:gs pos="0">
                  <a:srgbClr val="FFFFFF"/>
                </a:gs>
              </a:gsLst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" name="Ellipse 28"/>
            <p:cNvSpPr/>
            <p:nvPr/>
          </p:nvSpPr>
          <p:spPr bwMode="auto">
            <a:xfrm>
              <a:off x="5002213" y="4857750"/>
              <a:ext cx="252412" cy="252413"/>
            </a:xfrm>
            <a:prstGeom prst="ellipse">
              <a:avLst/>
            </a:prstGeom>
            <a:gradFill>
              <a:gsLst>
                <a:gs pos="98000">
                  <a:srgbClr val="333399"/>
                </a:gs>
                <a:gs pos="0">
                  <a:srgbClr val="FFFFFF"/>
                </a:gs>
              </a:gsLst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4804" name="Flèche vers la gauche 42"/>
            <p:cNvSpPr>
              <a:spLocks noChangeArrowheads="1"/>
            </p:cNvSpPr>
            <p:nvPr/>
          </p:nvSpPr>
          <p:spPr bwMode="auto">
            <a:xfrm>
              <a:off x="4560888" y="4886325"/>
              <a:ext cx="411162" cy="206375"/>
            </a:xfrm>
            <a:prstGeom prst="leftArrow">
              <a:avLst>
                <a:gd name="adj1" fmla="val 50000"/>
                <a:gd name="adj2" fmla="val 49734"/>
              </a:avLst>
            </a:prstGeom>
            <a:gradFill rotWithShape="1">
              <a:gsLst>
                <a:gs pos="0">
                  <a:srgbClr val="3333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/>
            </a:p>
          </p:txBody>
        </p:sp>
      </p:grpSp>
      <p:grpSp>
        <p:nvGrpSpPr>
          <p:cNvPr id="8" name="Grouper 7"/>
          <p:cNvGrpSpPr>
            <a:grpSpLocks/>
          </p:cNvGrpSpPr>
          <p:nvPr/>
        </p:nvGrpSpPr>
        <p:grpSpPr bwMode="auto">
          <a:xfrm>
            <a:off x="7775541" y="2698750"/>
            <a:ext cx="754062" cy="1558925"/>
            <a:chOff x="8151813" y="2698750"/>
            <a:chExt cx="754062" cy="1558925"/>
          </a:xfrm>
        </p:grpSpPr>
        <p:sp>
          <p:nvSpPr>
            <p:cNvPr id="16" name="Ellipse 15"/>
            <p:cNvSpPr/>
            <p:nvPr/>
          </p:nvSpPr>
          <p:spPr bwMode="auto">
            <a:xfrm>
              <a:off x="8326438" y="2698750"/>
              <a:ext cx="250825" cy="250825"/>
            </a:xfrm>
            <a:prstGeom prst="ellipse">
              <a:avLst/>
            </a:prstGeom>
            <a:gradFill flip="none" rotWithShape="1">
              <a:gsLst>
                <a:gs pos="100000">
                  <a:srgbClr val="333399"/>
                </a:gs>
                <a:gs pos="0">
                  <a:srgbClr val="FFFFFF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4801" name="Freeform 142"/>
            <p:cNvSpPr>
              <a:spLocks/>
            </p:cNvSpPr>
            <p:nvPr/>
          </p:nvSpPr>
          <p:spPr bwMode="auto">
            <a:xfrm rot="1125401">
              <a:off x="8151813" y="2813050"/>
              <a:ext cx="754062" cy="1444625"/>
            </a:xfrm>
            <a:custGeom>
              <a:avLst/>
              <a:gdLst>
                <a:gd name="T0" fmla="*/ 0 w 408"/>
                <a:gd name="T1" fmla="*/ 2147483647 h 861"/>
                <a:gd name="T2" fmla="*/ 2147483647 w 408"/>
                <a:gd name="T3" fmla="*/ 2147483647 h 861"/>
                <a:gd name="T4" fmla="*/ 2147483647 w 408"/>
                <a:gd name="T5" fmla="*/ 0 h 86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8" h="861">
                  <a:moveTo>
                    <a:pt x="0" y="861"/>
                  </a:moveTo>
                  <a:cubicBezTo>
                    <a:pt x="56" y="774"/>
                    <a:pt x="113" y="687"/>
                    <a:pt x="181" y="544"/>
                  </a:cubicBezTo>
                  <a:cubicBezTo>
                    <a:pt x="249" y="401"/>
                    <a:pt x="328" y="200"/>
                    <a:pt x="408" y="0"/>
                  </a:cubicBezTo>
                </a:path>
              </a:pathLst>
            </a:custGeom>
            <a:noFill/>
            <a:ln w="127000" cap="flat" cmpd="sng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cxnSp>
        <p:nvCxnSpPr>
          <p:cNvPr id="114789" name="Connecteur droit 46"/>
          <p:cNvCxnSpPr>
            <a:cxnSpLocks noChangeShapeType="1"/>
          </p:cNvCxnSpPr>
          <p:nvPr/>
        </p:nvCxnSpPr>
        <p:spPr bwMode="auto">
          <a:xfrm flipV="1">
            <a:off x="3292310" y="4357690"/>
            <a:ext cx="11278" cy="2180832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90" name="Connecteur droit 47"/>
          <p:cNvCxnSpPr>
            <a:cxnSpLocks noChangeShapeType="1"/>
          </p:cNvCxnSpPr>
          <p:nvPr/>
        </p:nvCxnSpPr>
        <p:spPr bwMode="auto">
          <a:xfrm flipH="1" flipV="1">
            <a:off x="3544888" y="4357689"/>
            <a:ext cx="13943" cy="218083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91" name="Connecteur droit 48"/>
          <p:cNvCxnSpPr>
            <a:cxnSpLocks noChangeShapeType="1"/>
          </p:cNvCxnSpPr>
          <p:nvPr/>
        </p:nvCxnSpPr>
        <p:spPr bwMode="auto">
          <a:xfrm flipV="1">
            <a:off x="5321266" y="3363913"/>
            <a:ext cx="0" cy="2690812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92" name="Connecteur droit 51"/>
          <p:cNvCxnSpPr>
            <a:cxnSpLocks noChangeShapeType="1"/>
          </p:cNvCxnSpPr>
          <p:nvPr/>
        </p:nvCxnSpPr>
        <p:spPr bwMode="auto">
          <a:xfrm flipV="1">
            <a:off x="5562566" y="3395663"/>
            <a:ext cx="0" cy="26924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93" name="Connecteur droit 52"/>
          <p:cNvCxnSpPr>
            <a:cxnSpLocks noChangeShapeType="1"/>
          </p:cNvCxnSpPr>
          <p:nvPr/>
        </p:nvCxnSpPr>
        <p:spPr bwMode="auto">
          <a:xfrm flipH="1" flipV="1">
            <a:off x="6721441" y="2949575"/>
            <a:ext cx="2046287" cy="2381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94" name="Connecteur droit 56"/>
          <p:cNvCxnSpPr>
            <a:cxnSpLocks noChangeShapeType="1"/>
          </p:cNvCxnSpPr>
          <p:nvPr/>
        </p:nvCxnSpPr>
        <p:spPr bwMode="auto">
          <a:xfrm flipH="1" flipV="1">
            <a:off x="6721441" y="3176588"/>
            <a:ext cx="2063750" cy="23812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343" name="ZoneTexte 61"/>
          <p:cNvSpPr txBox="1">
            <a:spLocks noChangeArrowheads="1"/>
          </p:cNvSpPr>
          <p:nvPr/>
        </p:nvSpPr>
        <p:spPr bwMode="auto">
          <a:xfrm>
            <a:off x="4270150" y="519471"/>
            <a:ext cx="48738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Wingdings" charset="2"/>
              <a:buChar char=""/>
              <a:defRPr/>
            </a:pPr>
            <a:r>
              <a:rPr lang="en-US" sz="1800" b="1" dirty="0" smtClean="0"/>
              <a:t>Nuclear structure</a:t>
            </a:r>
          </a:p>
          <a:p>
            <a:pPr eaLnBrk="1" hangingPunct="1">
              <a:defRPr/>
            </a:pPr>
            <a:r>
              <a:rPr lang="en-US" sz="1600" dirty="0" smtClean="0"/>
              <a:t>Quasi-particle excitations </a:t>
            </a:r>
            <a:r>
              <a:rPr lang="en-US" sz="1600" dirty="0" smtClean="0">
                <a:latin typeface="Wingdings" charset="0"/>
                <a:cs typeface="Wingdings" charset="0"/>
                <a:sym typeface="Wingdings" charset="0"/>
              </a:rPr>
              <a:t></a:t>
            </a:r>
            <a:r>
              <a:rPr lang="en-US" sz="1600" dirty="0" smtClean="0">
                <a:sym typeface="Wingdings" charset="0"/>
              </a:rPr>
              <a:t> deformation/K-isomers</a:t>
            </a:r>
          </a:p>
          <a:p>
            <a:pPr eaLnBrk="1" hangingPunct="1">
              <a:defRPr/>
            </a:pPr>
            <a:r>
              <a:rPr lang="en-US" sz="1600" dirty="0" smtClean="0">
                <a:sym typeface="Wingdings" charset="0"/>
              </a:rPr>
              <a:t>Alpha/gamma/electron spectroscopy</a:t>
            </a:r>
          </a:p>
          <a:p>
            <a:pPr eaLnBrk="1" hangingPunct="1">
              <a:defRPr/>
            </a:pPr>
            <a:r>
              <a:rPr lang="en-US" sz="1600" dirty="0" smtClean="0">
                <a:sym typeface="Wingdings" charset="0"/>
              </a:rPr>
              <a:t>X ray spectroscopy</a:t>
            </a:r>
            <a:endParaRPr lang="en-US" sz="1800" dirty="0" smtClean="0">
              <a:sym typeface="Wingdings" charset="0"/>
            </a:endParaRPr>
          </a:p>
          <a:p>
            <a:pPr eaLnBrk="1" hangingPunct="1">
              <a:defRPr/>
            </a:pPr>
            <a:endParaRPr lang="en-US" sz="1800" b="1" dirty="0" smtClean="0">
              <a:sym typeface="Wingdings" charset="0"/>
            </a:endParaRPr>
          </a:p>
          <a:p>
            <a:pPr marL="285750" indent="-285750" eaLnBrk="1" hangingPunct="1">
              <a:buFont typeface="Wingdings" charset="2"/>
              <a:buChar char=""/>
              <a:defRPr/>
            </a:pPr>
            <a:r>
              <a:rPr lang="en-US" sz="1800" b="1" dirty="0" smtClean="0">
                <a:sym typeface="Wingdings" charset="0"/>
              </a:rPr>
              <a:t>Reaction studies</a:t>
            </a:r>
          </a:p>
          <a:p>
            <a:pPr eaLnBrk="1" hangingPunct="1">
              <a:defRPr/>
            </a:pPr>
            <a:r>
              <a:rPr lang="en-US" sz="1600" dirty="0" err="1" smtClean="0">
                <a:sym typeface="Wingdings" charset="0"/>
              </a:rPr>
              <a:t>Isospin</a:t>
            </a:r>
            <a:r>
              <a:rPr lang="en-US" sz="1600" dirty="0" smtClean="0">
                <a:sym typeface="Wingdings" charset="0"/>
              </a:rPr>
              <a:t> dependent investigation</a:t>
            </a:r>
          </a:p>
        </p:txBody>
      </p:sp>
      <p:sp>
        <p:nvSpPr>
          <p:cNvPr id="52344" name="Rectangle 70"/>
          <p:cNvSpPr>
            <a:spLocks noChangeArrowheads="1"/>
          </p:cNvSpPr>
          <p:nvPr/>
        </p:nvSpPr>
        <p:spPr bwMode="auto">
          <a:xfrm>
            <a:off x="5583034" y="5875567"/>
            <a:ext cx="35609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 smtClean="0">
                <a:cs typeface="Zapf Dingbats" charset="0"/>
                <a:sym typeface="Zapf Dingbats" charset="0"/>
              </a:rPr>
              <a:t>Z &gt; 112 </a:t>
            </a:r>
            <a:r>
              <a:rPr lang="en-US" sz="2000" dirty="0">
                <a:latin typeface="Wingdings" charset="0"/>
                <a:cs typeface="Wingdings" charset="0"/>
                <a:sym typeface="Wingdings" charset="0"/>
              </a:rPr>
              <a:t></a:t>
            </a:r>
            <a:r>
              <a:rPr lang="en-US" sz="2000" dirty="0">
                <a:cs typeface="Zapf Dingbats" charset="0"/>
                <a:sym typeface="Zapf Dingbats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cs typeface="Zapf Dingbats" charset="0"/>
                <a:sym typeface="Zapf Dingbats" charset="0"/>
              </a:rPr>
              <a:t>Actinide </a:t>
            </a:r>
            <a:r>
              <a:rPr lang="en-US" sz="2000" dirty="0" smtClean="0">
                <a:solidFill>
                  <a:srgbClr val="FF0000"/>
                </a:solidFill>
                <a:cs typeface="Zapf Dingbats" charset="0"/>
                <a:sym typeface="Zapf Dingbats" charset="0"/>
              </a:rPr>
              <a:t>targets</a:t>
            </a:r>
          </a:p>
          <a:p>
            <a:r>
              <a:rPr lang="en-US" sz="2000" dirty="0" smtClean="0">
                <a:solidFill>
                  <a:srgbClr val="FF0000"/>
                </a:solidFill>
                <a:cs typeface="Zapf Dingbats" charset="0"/>
                <a:sym typeface="Zapf Dingbats" charset="0"/>
              </a:rPr>
              <a:t>		</a:t>
            </a:r>
            <a:r>
              <a:rPr lang="en-US" sz="2000" baseline="30000" dirty="0" smtClean="0">
                <a:solidFill>
                  <a:srgbClr val="FF0000"/>
                </a:solidFill>
                <a:cs typeface="Zapf Dingbats" charset="0"/>
                <a:sym typeface="Zapf Dingbats" charset="0"/>
              </a:rPr>
              <a:t>48</a:t>
            </a:r>
            <a:r>
              <a:rPr lang="en-US" sz="2000" dirty="0" smtClean="0">
                <a:solidFill>
                  <a:srgbClr val="FF0000"/>
                </a:solidFill>
                <a:cs typeface="Zapf Dingbats" charset="0"/>
                <a:sym typeface="Zapf Dingbats" charset="0"/>
              </a:rPr>
              <a:t>Ca beam and heavier</a:t>
            </a:r>
          </a:p>
        </p:txBody>
      </p:sp>
      <p:sp>
        <p:nvSpPr>
          <p:cNvPr id="73" name="ZoneTexte 2"/>
          <p:cNvSpPr txBox="1">
            <a:spLocks noChangeArrowheads="1"/>
          </p:cNvSpPr>
          <p:nvPr/>
        </p:nvSpPr>
        <p:spPr bwMode="auto">
          <a:xfrm>
            <a:off x="1" y="0"/>
            <a:ext cx="68892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GB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  <a:sym typeface="Arial" charset="0"/>
              </a:rPr>
              <a:t>Very</a:t>
            </a:r>
            <a:r>
              <a:rPr lang="en-GB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  <a:sym typeface="Arial" charset="0"/>
              </a:rPr>
              <a:t> and Superheavy elements studies</a:t>
            </a:r>
            <a:endParaRPr lang="en-GB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  <a:sym typeface="Arial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7421190" y="4584785"/>
            <a:ext cx="172281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dirty="0">
                <a:ea typeface="Zapf Dingbats"/>
                <a:cs typeface="Zapf Dingbats"/>
                <a:sym typeface="Zapf Dingbats"/>
              </a:rPr>
              <a:t>Instrumentation</a:t>
            </a:r>
            <a:endParaRPr lang="en-US" dirty="0">
              <a:solidFill>
                <a:srgbClr val="FF0000"/>
              </a:solidFill>
              <a:latin typeface="+mj-lt"/>
              <a:ea typeface="Zapf Dingbats"/>
              <a:cs typeface="Zapf Dingbats"/>
              <a:sym typeface="Zapf Dingbats"/>
            </a:endParaRPr>
          </a:p>
          <a:p>
            <a:pPr algn="r">
              <a:defRPr/>
            </a:pPr>
            <a:r>
              <a:rPr lang="en-US" dirty="0">
                <a:solidFill>
                  <a:srgbClr val="FF0000"/>
                </a:solidFill>
                <a:latin typeface="+mj-lt"/>
                <a:ea typeface="Zapf Dingbats"/>
                <a:cs typeface="Zapf Dingbats"/>
                <a:sym typeface="Zapf Dingbats"/>
              </a:rPr>
              <a:t>SIRIUS </a:t>
            </a:r>
            <a:r>
              <a:rPr lang="en-US" dirty="0" smtClean="0">
                <a:solidFill>
                  <a:srgbClr val="FF0000"/>
                </a:solidFill>
                <a:latin typeface="+mj-lt"/>
                <a:ea typeface="Zapf Dingbats"/>
                <a:cs typeface="Zapf Dingbats"/>
                <a:sym typeface="Zapf Dingbats"/>
              </a:rPr>
              <a:t>setup</a:t>
            </a:r>
            <a:endParaRPr lang="en-US" dirty="0">
              <a:solidFill>
                <a:srgbClr val="FF0000"/>
              </a:solidFill>
              <a:latin typeface="+mj-lt"/>
              <a:ea typeface="Zapf Dingbats"/>
              <a:cs typeface="Zapf Dingbats"/>
              <a:sym typeface="Zapf Dingbats"/>
            </a:endParaRPr>
          </a:p>
        </p:txBody>
      </p:sp>
    </p:spTree>
    <p:extLst>
      <p:ext uri="{BB962C8B-B14F-4D97-AF65-F5344CB8AC3E}">
        <p14:creationId xmlns:p14="http://schemas.microsoft.com/office/powerpoint/2010/main" val="168907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2344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6190" y="2243086"/>
            <a:ext cx="2547810" cy="397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18"/>
          <a:stretch/>
        </p:blipFill>
        <p:spPr bwMode="auto">
          <a:xfrm>
            <a:off x="4848784" y="137053"/>
            <a:ext cx="2953314" cy="207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7432" name="Titre 1"/>
          <p:cNvSpPr>
            <a:spLocks noGrp="1"/>
          </p:cNvSpPr>
          <p:nvPr>
            <p:ph type="title"/>
          </p:nvPr>
        </p:nvSpPr>
        <p:spPr>
          <a:xfrm>
            <a:off x="24945" y="40898"/>
            <a:ext cx="4680685" cy="360363"/>
          </a:xfrm>
        </p:spPr>
        <p:txBody>
          <a:bodyPr>
            <a:noAutofit/>
          </a:bodyPr>
          <a:lstStyle/>
          <a:p>
            <a:pPr algn="l"/>
            <a:r>
              <a:rPr lang="fr-FR" sz="2400" dirty="0" err="1">
                <a:solidFill>
                  <a:srgbClr val="000090"/>
                </a:solidFill>
                <a:latin typeface="+mn-lt"/>
                <a:ea typeface="+mn-ea"/>
                <a:cs typeface="+mn-cs"/>
              </a:rPr>
              <a:t>Beam</a:t>
            </a:r>
            <a:r>
              <a:rPr lang="fr-FR" sz="2400" dirty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2400" dirty="0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Dump </a:t>
            </a:r>
            <a:r>
              <a:rPr lang="fr-FR" sz="1400" i="1" dirty="0" smtClean="0">
                <a:latin typeface="+mn-lt"/>
                <a:ea typeface="+mn-ea"/>
                <a:cs typeface="+mn-cs"/>
              </a:rPr>
              <a:t>(O. Cloué, SIS)</a:t>
            </a:r>
            <a:endParaRPr lang="fr-FR" sz="2400" i="1" dirty="0">
              <a:latin typeface="+mn-lt"/>
              <a:ea typeface="+mn-ea"/>
              <a:cs typeface="+mn-cs"/>
            </a:endParaRPr>
          </a:p>
        </p:txBody>
      </p:sp>
      <p:pic>
        <p:nvPicPr>
          <p:cNvPr id="27" name="Image 26" descr="photo009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0" y="3307484"/>
            <a:ext cx="3781937" cy="2016541"/>
          </a:xfrm>
          <a:prstGeom prst="rect">
            <a:avLst/>
          </a:prstGeom>
        </p:spPr>
      </p:pic>
      <p:grpSp>
        <p:nvGrpSpPr>
          <p:cNvPr id="4" name="Grouper 3"/>
          <p:cNvGrpSpPr/>
          <p:nvPr/>
        </p:nvGrpSpPr>
        <p:grpSpPr>
          <a:xfrm>
            <a:off x="127921" y="1050684"/>
            <a:ext cx="4426040" cy="2517380"/>
            <a:chOff x="-32500" y="2661813"/>
            <a:chExt cx="4781631" cy="2882900"/>
          </a:xfrm>
        </p:grpSpPr>
        <p:pic>
          <p:nvPicPr>
            <p:cNvPr id="17411" name="Image 5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78831" y="2661813"/>
              <a:ext cx="3670300" cy="288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Connecteur droit avec flèche 13"/>
            <p:cNvCxnSpPr>
              <a:stCxn id="17415" idx="3"/>
              <a:endCxn id="29" idx="1"/>
            </p:cNvCxnSpPr>
            <p:nvPr/>
          </p:nvCxnSpPr>
          <p:spPr>
            <a:xfrm flipV="1">
              <a:off x="1510632" y="3486519"/>
              <a:ext cx="1403350" cy="259259"/>
            </a:xfrm>
            <a:prstGeom prst="straightConnector1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415" name="ZoneTexte 14"/>
            <p:cNvSpPr txBox="1">
              <a:spLocks noChangeArrowheads="1"/>
            </p:cNvSpPr>
            <p:nvPr/>
          </p:nvSpPr>
          <p:spPr bwMode="auto">
            <a:xfrm>
              <a:off x="355181" y="3446182"/>
              <a:ext cx="1155450" cy="599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fr-FR" sz="1400" dirty="0" err="1" smtClean="0">
                  <a:solidFill>
                    <a:srgbClr val="FF0000"/>
                  </a:solidFill>
                </a:rPr>
                <a:t>Upstream</a:t>
              </a:r>
              <a:endParaRPr lang="fr-FR" sz="1400" dirty="0">
                <a:solidFill>
                  <a:srgbClr val="FF0000"/>
                </a:solidFill>
              </a:endParaRPr>
            </a:p>
            <a:p>
              <a:pPr algn="r"/>
              <a:r>
                <a:rPr lang="fr-FR" sz="1400" dirty="0" err="1" smtClean="0">
                  <a:solidFill>
                    <a:srgbClr val="FF0000"/>
                  </a:solidFill>
                </a:rPr>
                <a:t>Beam</a:t>
              </a:r>
              <a:r>
                <a:rPr lang="fr-FR" sz="1400" dirty="0" smtClean="0">
                  <a:solidFill>
                    <a:srgbClr val="FF0000"/>
                  </a:solidFill>
                </a:rPr>
                <a:t> dump</a:t>
              </a:r>
              <a:endParaRPr lang="fr-FR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3" name="Connecteur droit avec flèche 22"/>
            <p:cNvCxnSpPr>
              <a:stCxn id="17416" idx="3"/>
            </p:cNvCxnSpPr>
            <p:nvPr/>
          </p:nvCxnSpPr>
          <p:spPr>
            <a:xfrm>
              <a:off x="1220638" y="4586640"/>
              <a:ext cx="1359968" cy="331010"/>
            </a:xfrm>
            <a:prstGeom prst="straightConnector1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H="1">
              <a:off x="1969418" y="4917650"/>
              <a:ext cx="0" cy="449263"/>
            </a:xfrm>
            <a:prstGeom prst="line">
              <a:avLst/>
            </a:prstGeom>
            <a:ln w="508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 flipV="1">
              <a:off x="1959893" y="3404763"/>
              <a:ext cx="620713" cy="152400"/>
            </a:xfrm>
            <a:prstGeom prst="rect">
              <a:avLst/>
            </a:prstGeom>
            <a:solidFill>
              <a:srgbClr val="FF6600">
                <a:alpha val="47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34" name="Connecteur droit avec flèche 33"/>
            <p:cNvCxnSpPr>
              <a:stCxn id="17415" idx="3"/>
              <a:endCxn id="33" idx="1"/>
            </p:cNvCxnSpPr>
            <p:nvPr/>
          </p:nvCxnSpPr>
          <p:spPr>
            <a:xfrm flipV="1">
              <a:off x="1510632" y="3480962"/>
              <a:ext cx="449262" cy="264816"/>
            </a:xfrm>
            <a:prstGeom prst="straightConnector1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flipH="1">
              <a:off x="2128168" y="4917650"/>
              <a:ext cx="0" cy="449263"/>
            </a:xfrm>
            <a:prstGeom prst="line">
              <a:avLst/>
            </a:prstGeom>
            <a:ln w="508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 flipH="1">
              <a:off x="2269456" y="4917650"/>
              <a:ext cx="0" cy="449263"/>
            </a:xfrm>
            <a:prstGeom prst="line">
              <a:avLst/>
            </a:prstGeom>
            <a:ln w="508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 flipH="1">
              <a:off x="2383756" y="4917650"/>
              <a:ext cx="0" cy="449263"/>
            </a:xfrm>
            <a:prstGeom prst="line">
              <a:avLst/>
            </a:prstGeom>
            <a:ln w="508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flipH="1">
              <a:off x="1801143" y="4917650"/>
              <a:ext cx="0" cy="449263"/>
            </a:xfrm>
            <a:prstGeom prst="line">
              <a:avLst/>
            </a:prstGeom>
            <a:ln w="508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2494881" y="4917650"/>
              <a:ext cx="2052637" cy="449263"/>
            </a:xfrm>
            <a:prstGeom prst="rect">
              <a:avLst/>
            </a:prstGeom>
            <a:solidFill>
              <a:srgbClr val="FF6600">
                <a:alpha val="7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36" name="Connecteur droit avec flèche 35"/>
            <p:cNvCxnSpPr/>
            <p:nvPr/>
          </p:nvCxnSpPr>
          <p:spPr>
            <a:xfrm>
              <a:off x="1320131" y="2775261"/>
              <a:ext cx="639762" cy="293613"/>
            </a:xfrm>
            <a:prstGeom prst="straightConnector1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 flipV="1">
              <a:off x="1093037" y="5048667"/>
              <a:ext cx="620713" cy="152400"/>
            </a:xfrm>
            <a:prstGeom prst="rect">
              <a:avLst/>
            </a:prstGeom>
            <a:solidFill>
              <a:srgbClr val="FF6600">
                <a:alpha val="47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445669" y="5062975"/>
              <a:ext cx="620712" cy="141288"/>
            </a:xfrm>
            <a:prstGeom prst="rect">
              <a:avLst/>
            </a:prstGeom>
            <a:solidFill>
              <a:srgbClr val="FF6600">
                <a:alpha val="47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416" name="ZoneTexte 23"/>
            <p:cNvSpPr txBox="1">
              <a:spLocks noChangeArrowheads="1"/>
            </p:cNvSpPr>
            <p:nvPr/>
          </p:nvSpPr>
          <p:spPr bwMode="auto">
            <a:xfrm>
              <a:off x="-32500" y="4287044"/>
              <a:ext cx="1253138" cy="599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400" dirty="0" err="1" smtClean="0">
                  <a:solidFill>
                    <a:srgbClr val="FF0000"/>
                  </a:solidFill>
                </a:rPr>
                <a:t>Downstream</a:t>
              </a:r>
              <a:endParaRPr lang="fr-FR" sz="1400" dirty="0" smtClean="0">
                <a:solidFill>
                  <a:srgbClr val="FF0000"/>
                </a:solidFill>
              </a:endParaRPr>
            </a:p>
            <a:p>
              <a:r>
                <a:rPr lang="fr-FR" sz="1400" dirty="0" err="1" smtClean="0">
                  <a:solidFill>
                    <a:srgbClr val="FF0000"/>
                  </a:solidFill>
                </a:rPr>
                <a:t>Beam</a:t>
              </a:r>
              <a:r>
                <a:rPr lang="fr-FR" sz="1400" dirty="0" smtClean="0">
                  <a:solidFill>
                    <a:srgbClr val="FF0000"/>
                  </a:solidFill>
                </a:rPr>
                <a:t> Dump</a:t>
              </a:r>
              <a:endParaRPr lang="fr-FR" sz="1400" dirty="0">
                <a:solidFill>
                  <a:srgbClr val="FF0000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051141" y="3261887"/>
              <a:ext cx="637813" cy="449263"/>
            </a:xfrm>
            <a:prstGeom prst="rect">
              <a:avLst/>
            </a:prstGeom>
            <a:solidFill>
              <a:srgbClr val="FF6600">
                <a:alpha val="7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13981" y="3415875"/>
              <a:ext cx="620712" cy="141288"/>
            </a:xfrm>
            <a:prstGeom prst="rect">
              <a:avLst/>
            </a:prstGeom>
            <a:solidFill>
              <a:srgbClr val="FF6600">
                <a:alpha val="47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2" name="AutoShape 2" descr="https://www-s3.cea.fr/Groups/beam_dump_y_c_doigt/illustrations_casema/53081/index2_htm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0" y="5294894"/>
            <a:ext cx="2899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/>
              <a:t>Open </a:t>
            </a:r>
            <a:r>
              <a:rPr lang="fr-FR" b="1" dirty="0" err="1" smtClean="0"/>
              <a:t>magnets</a:t>
            </a:r>
            <a:endParaRPr lang="fr-FR" b="1" dirty="0" smtClean="0"/>
          </a:p>
          <a:p>
            <a:pPr algn="r"/>
            <a:r>
              <a:rPr lang="fr-FR" sz="1600" dirty="0" err="1" smtClean="0"/>
              <a:t>quadrupole+sextupole</a:t>
            </a:r>
            <a:endParaRPr lang="fr-FR" sz="1600" dirty="0" smtClean="0"/>
          </a:p>
          <a:p>
            <a:pPr algn="r"/>
            <a:r>
              <a:rPr lang="fr-FR" sz="1600" dirty="0" smtClean="0"/>
              <a:t>Under construction by </a:t>
            </a:r>
            <a:r>
              <a:rPr lang="fr-FR" sz="1600" dirty="0" err="1" smtClean="0"/>
              <a:t>Sigmaphi</a:t>
            </a:r>
            <a:endParaRPr lang="fr-FR" sz="1600" dirty="0" smtClean="0"/>
          </a:p>
          <a:p>
            <a:pPr algn="r"/>
            <a:r>
              <a:rPr lang="fr-FR" sz="1400" i="1" dirty="0" smtClean="0"/>
              <a:t>(O. </a:t>
            </a:r>
            <a:r>
              <a:rPr lang="fr-FR" sz="1400" i="1" dirty="0" err="1" smtClean="0"/>
              <a:t>Delferrière</a:t>
            </a:r>
            <a:r>
              <a:rPr lang="fr-FR" sz="1400" i="1" dirty="0" smtClean="0"/>
              <a:t>, J. </a:t>
            </a:r>
            <a:r>
              <a:rPr lang="fr-FR" sz="1400" i="1" dirty="0" err="1" smtClean="0"/>
              <a:t>Payet</a:t>
            </a:r>
            <a:r>
              <a:rPr lang="fr-FR" sz="1400" i="1" dirty="0" smtClean="0"/>
              <a:t> SACM)</a:t>
            </a:r>
            <a:endParaRPr lang="fr-FR" sz="1400" i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0" y="467260"/>
            <a:ext cx="525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Stopping</a:t>
            </a:r>
            <a:r>
              <a:rPr lang="fr-FR" i="1" dirty="0" smtClean="0"/>
              <a:t> 99.9% of the </a:t>
            </a:r>
            <a:r>
              <a:rPr lang="fr-FR" i="1" dirty="0" err="1" smtClean="0"/>
              <a:t>primary</a:t>
            </a:r>
            <a:r>
              <a:rPr lang="fr-FR" i="1" dirty="0" smtClean="0"/>
              <a:t> </a:t>
            </a:r>
            <a:r>
              <a:rPr lang="fr-FR" i="1" dirty="0" err="1" smtClean="0"/>
              <a:t>beam</a:t>
            </a:r>
            <a:r>
              <a:rPr lang="fr-FR" i="1" dirty="0" smtClean="0"/>
              <a:t> charge states</a:t>
            </a:r>
            <a:endParaRPr lang="fr-FR" i="1" dirty="0"/>
          </a:p>
        </p:txBody>
      </p:sp>
      <p:cxnSp>
        <p:nvCxnSpPr>
          <p:cNvPr id="32" name="Connecteur droit avec flèche 31"/>
          <p:cNvCxnSpPr/>
          <p:nvPr/>
        </p:nvCxnSpPr>
        <p:spPr bwMode="auto">
          <a:xfrm flipV="1">
            <a:off x="4359025" y="1626277"/>
            <a:ext cx="2411601" cy="1585225"/>
          </a:xfrm>
          <a:prstGeom prst="straightConnector1">
            <a:avLst/>
          </a:prstGeom>
          <a:noFill/>
          <a:ln w="38100" cap="flat" cmpd="sng" algn="ctr">
            <a:solidFill>
              <a:srgbClr val="105FE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1" name="Connecteur droit avec flèche 60"/>
          <p:cNvCxnSpPr/>
          <p:nvPr/>
        </p:nvCxnSpPr>
        <p:spPr bwMode="auto">
          <a:xfrm flipH="1">
            <a:off x="1230224" y="3307372"/>
            <a:ext cx="917006" cy="1561196"/>
          </a:xfrm>
          <a:prstGeom prst="straightConnector1">
            <a:avLst/>
          </a:prstGeom>
          <a:noFill/>
          <a:ln w="38100" cap="flat" cmpd="sng" algn="ctr">
            <a:solidFill>
              <a:srgbClr val="105FE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Connecteur droit avec flèche 29"/>
          <p:cNvCxnSpPr/>
          <p:nvPr/>
        </p:nvCxnSpPr>
        <p:spPr bwMode="auto">
          <a:xfrm flipV="1">
            <a:off x="3600036" y="877093"/>
            <a:ext cx="2046721" cy="895366"/>
          </a:xfrm>
          <a:prstGeom prst="straightConnector1">
            <a:avLst/>
          </a:prstGeom>
          <a:noFill/>
          <a:ln w="38100" cap="flat" cmpd="sng" algn="ctr">
            <a:solidFill>
              <a:srgbClr val="105FE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ZoneTexte 14"/>
          <p:cNvSpPr txBox="1"/>
          <p:nvPr/>
        </p:nvSpPr>
        <p:spPr>
          <a:xfrm>
            <a:off x="7779746" y="3695077"/>
            <a:ext cx="137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/>
              <a:t>Design by F. </a:t>
            </a:r>
            <a:r>
              <a:rPr lang="en-GB" sz="1400" i="1" dirty="0" err="1" smtClean="0"/>
              <a:t>Nizery</a:t>
            </a:r>
            <a:r>
              <a:rPr lang="en-GB" sz="1400" i="1" dirty="0" smtClean="0"/>
              <a:t> (SIS)</a:t>
            </a:r>
            <a:endParaRPr lang="en-GB" sz="1400" i="1" dirty="0"/>
          </a:p>
        </p:txBody>
      </p:sp>
      <p:pic>
        <p:nvPicPr>
          <p:cNvPr id="62" name="Image 61" descr="cid:image001.png@01CF33D4.8E8A10D0"/>
          <p:cNvPicPr/>
          <p:nvPr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9168" y="4074781"/>
            <a:ext cx="2401932" cy="244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53" name="Image 52" descr="geom_3d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3434" y="4178473"/>
            <a:ext cx="1496324" cy="207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5533726" y="2607455"/>
            <a:ext cx="1190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Shielded</a:t>
            </a:r>
          </a:p>
          <a:p>
            <a:pPr algn="r"/>
            <a:r>
              <a:rPr lang="en-GB" dirty="0" smtClean="0"/>
              <a:t>removable </a:t>
            </a:r>
          </a:p>
          <a:p>
            <a:pPr algn="r"/>
            <a:r>
              <a:rPr lang="en-GB" dirty="0" smtClean="0"/>
              <a:t>“plugs”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013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-41235"/>
            <a:ext cx="1441946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000090"/>
                </a:solidFill>
              </a:rPr>
              <a:t>Planning</a:t>
            </a:r>
            <a:endParaRPr lang="en-GB" sz="2800" dirty="0">
              <a:solidFill>
                <a:srgbClr val="000090"/>
              </a:solidFill>
            </a:endParaRPr>
          </a:p>
        </p:txBody>
      </p:sp>
      <p:pic>
        <p:nvPicPr>
          <p:cNvPr id="3" name="Imag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59" y="1103181"/>
            <a:ext cx="8659698" cy="46436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96157" y="3124824"/>
            <a:ext cx="1116139" cy="10262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802982" y="3246436"/>
            <a:ext cx="347503" cy="9404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172437" y="3354194"/>
            <a:ext cx="716958" cy="10174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335862" y="5501648"/>
            <a:ext cx="3288436" cy="10450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3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96270" y="641057"/>
            <a:ext cx="7593013" cy="5598456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30000"/>
              </a:lnSpc>
              <a:buFont typeface="Wingdings" charset="2"/>
              <a:buChar char="ü"/>
              <a:tabLst>
                <a:tab pos="228600" algn="l"/>
              </a:tabLst>
            </a:pPr>
            <a:r>
              <a:rPr lang="en-GB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High Beam intensity</a:t>
            </a:r>
          </a:p>
          <a:p>
            <a:pPr marL="190500" lvl="1" eaLnBrk="1" hangingPunct="1">
              <a:lnSpc>
                <a:spcPct val="130000"/>
              </a:lnSpc>
              <a:buFont typeface="Wingdings" charset="2"/>
              <a:buChar char="è"/>
              <a:tabLst>
                <a:tab pos="228600" algn="l"/>
              </a:tabLst>
            </a:pP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  <a:sym typeface="Wingdings" charset="2"/>
              </a:rPr>
              <a:t>High power target : 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 charset="2"/>
              </a:rPr>
              <a:t>10pµA (= 6.10</a:t>
            </a:r>
            <a:r>
              <a:rPr lang="en-GB" sz="2000" baseline="30000" dirty="0" smtClean="0">
                <a:solidFill>
                  <a:srgbClr val="000000"/>
                </a:solidFill>
                <a:latin typeface="Arial"/>
                <a:cs typeface="Arial"/>
                <a:sym typeface="Wingdings" charset="2"/>
              </a:rPr>
              <a:t>13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 charset="2"/>
              </a:rPr>
              <a:t>p/s) 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  <a:sym typeface="Wingdings" charset="2"/>
              </a:rPr>
              <a:t>or more</a:t>
            </a:r>
          </a:p>
          <a:p>
            <a:pPr marL="190500" lvl="1" eaLnBrk="1" hangingPunct="1">
              <a:lnSpc>
                <a:spcPct val="130000"/>
              </a:lnSpc>
              <a:buFont typeface="Wingdings" charset="2"/>
              <a:buChar char="è"/>
              <a:tabLst>
                <a:tab pos="228600" algn="l"/>
              </a:tabLst>
            </a:pP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Rejection of the beam : &gt;10</a:t>
            </a:r>
            <a:r>
              <a:rPr lang="en-GB" sz="2000" baseline="30000" dirty="0">
                <a:solidFill>
                  <a:srgbClr val="000000"/>
                </a:solidFill>
                <a:latin typeface="Arial"/>
                <a:cs typeface="Arial"/>
              </a:rPr>
              <a:t>13</a:t>
            </a:r>
            <a:endParaRPr lang="en-GB" sz="28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  <a:p>
            <a:pPr eaLnBrk="1" hangingPunct="1">
              <a:lnSpc>
                <a:spcPct val="130000"/>
              </a:lnSpc>
              <a:buFont typeface="Wingdings" charset="2"/>
              <a:buChar char="ü"/>
              <a:tabLst>
                <a:tab pos="228600" algn="l"/>
              </a:tabLst>
            </a:pPr>
            <a:r>
              <a:rPr lang="en-GB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Low Energy 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(fusion-evaporation residues)</a:t>
            </a:r>
          </a:p>
          <a:p>
            <a:pPr marL="190500" lvl="1" eaLnBrk="1" hangingPunct="1">
              <a:lnSpc>
                <a:spcPct val="130000"/>
              </a:lnSpc>
              <a:buFont typeface="Wingdings" charset="2"/>
              <a:buChar char="è"/>
              <a:tabLst>
                <a:tab pos="228600" algn="l"/>
              </a:tabLst>
            </a:pP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  <a:sym typeface="Wingdings" charset="2"/>
              </a:rPr>
              <a:t>Large angular acceptance : 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+/- 50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Arial"/>
              </a:rPr>
              <a:t>mrad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 X and Y</a:t>
            </a:r>
            <a:endParaRPr lang="en-GB" sz="2000" dirty="0">
              <a:solidFill>
                <a:srgbClr val="000000"/>
              </a:solidFill>
              <a:latin typeface="Arial"/>
              <a:cs typeface="Arial"/>
              <a:sym typeface="Wingdings" charset="2"/>
            </a:endParaRPr>
          </a:p>
          <a:p>
            <a:pPr marL="190500" lvl="1" eaLnBrk="1" hangingPunct="1">
              <a:lnSpc>
                <a:spcPct val="130000"/>
              </a:lnSpc>
              <a:buFont typeface="Wingdings" charset="2"/>
              <a:buChar char="è"/>
              <a:tabLst>
                <a:tab pos="228600" algn="l"/>
              </a:tabLst>
            </a:pP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Charge state acceptance of +/- 10% (q=20</a:t>
            </a:r>
            <a:r>
              <a:rPr lang="en-GB" sz="2000" baseline="30000" dirty="0">
                <a:solidFill>
                  <a:srgbClr val="000000"/>
                </a:solidFill>
                <a:latin typeface="Arial"/>
                <a:cs typeface="Arial"/>
              </a:rPr>
              <a:t>+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marL="190500" lvl="1" eaLnBrk="1" hangingPunct="1">
              <a:lnSpc>
                <a:spcPct val="130000"/>
              </a:lnSpc>
              <a:buFont typeface="Wingdings" charset="2"/>
              <a:buChar char="è"/>
              <a:tabLst>
                <a:tab pos="228600" algn="l"/>
              </a:tabLst>
            </a:pP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Momentum acceptance for each charge state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Arial"/>
              </a:rPr>
              <a:t>Bρ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: +/- 10%</a:t>
            </a:r>
            <a:endParaRPr lang="en-GB" sz="28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  <a:p>
            <a:pPr eaLnBrk="1" hangingPunct="1">
              <a:lnSpc>
                <a:spcPct val="130000"/>
              </a:lnSpc>
              <a:buFont typeface="Wingdings" charset="2"/>
              <a:buChar char="ü"/>
              <a:tabLst>
                <a:tab pos="228600" algn="l"/>
              </a:tabLst>
            </a:pPr>
            <a:r>
              <a:rPr lang="en-GB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Many reaction channels 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(evaporation channels)</a:t>
            </a:r>
          </a:p>
          <a:p>
            <a:pPr marL="190500" lvl="1" eaLnBrk="1" hangingPunct="1">
              <a:lnSpc>
                <a:spcPct val="130000"/>
              </a:lnSpc>
              <a:buFont typeface="Wingdings" charset="2"/>
              <a:buChar char="è"/>
              <a:tabLst>
                <a:tab pos="228600" algn="l"/>
              </a:tabLst>
            </a:pP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M/q selection : 1/300 (FWHM) resolution</a:t>
            </a:r>
            <a:endParaRPr lang="en-GB" sz="2000" dirty="0">
              <a:solidFill>
                <a:srgbClr val="000000"/>
              </a:solidFill>
              <a:latin typeface="Arial"/>
              <a:cs typeface="Arial"/>
              <a:sym typeface="Wingdings" charset="2"/>
            </a:endParaRPr>
          </a:p>
          <a:p>
            <a:pPr marL="190500" lvl="1" eaLnBrk="1" hangingPunct="1">
              <a:lnSpc>
                <a:spcPct val="130000"/>
              </a:lnSpc>
              <a:buFont typeface="Wingdings" charset="2"/>
              <a:buChar char="è"/>
              <a:tabLst>
                <a:tab pos="228600" algn="l"/>
              </a:tabLst>
            </a:pP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Identification when 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</a:rPr>
              <a:t>possible</a:t>
            </a:r>
            <a:endParaRPr lang="en-GB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-342900">
              <a:lnSpc>
                <a:spcPct val="130000"/>
              </a:lnSpc>
              <a:buFont typeface="Wingdings" charset="2"/>
              <a:buChar char="ü"/>
              <a:tabLst>
                <a:tab pos="228600" algn="l"/>
              </a:tabLst>
            </a:pPr>
            <a:r>
              <a:rPr lang="en-GB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</a:t>
            </a:r>
            <a:r>
              <a:rPr lang="en-GB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Versatility </a:t>
            </a:r>
            <a:r>
              <a:rPr lang="en-GB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(transfer reactions &amp; atomic physics)</a:t>
            </a:r>
          </a:p>
          <a:p>
            <a:pPr marL="0" lvl="1">
              <a:lnSpc>
                <a:spcPct val="130000"/>
              </a:lnSpc>
              <a:tabLst>
                <a:tab pos="228600" algn="l"/>
              </a:tabLst>
            </a:pP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	 High energy first 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stage : </a:t>
            </a:r>
            <a:r>
              <a:rPr lang="en-GB" sz="2000" dirty="0" err="1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Bρ</a:t>
            </a:r>
            <a:r>
              <a:rPr lang="en-GB" sz="2000" baseline="-25000" dirty="0" err="1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max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 = 1.8Tm</a:t>
            </a:r>
            <a:endParaRPr lang="en-GB" sz="2000" dirty="0">
              <a:solidFill>
                <a:srgbClr val="000000"/>
              </a:solidFill>
              <a:latin typeface="Arial"/>
              <a:cs typeface="Arial"/>
              <a:sym typeface="Wingdings"/>
            </a:endParaRPr>
          </a:p>
          <a:p>
            <a:pPr marL="0" lvl="1">
              <a:lnSpc>
                <a:spcPct val="130000"/>
              </a:lnSpc>
              <a:tabLst>
                <a:tab pos="228600" algn="l"/>
              </a:tabLst>
            </a:pP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	 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Secondary 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reactions </a:t>
            </a:r>
            <a:endParaRPr lang="en-GB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410" y="-25233"/>
            <a:ext cx="2777473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90"/>
                </a:solidFill>
              </a:rPr>
              <a:t>Technical Challenges</a:t>
            </a:r>
            <a:endParaRPr lang="en-GB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3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fantô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r="11714"/>
          <a:stretch>
            <a:fillRect/>
          </a:stretch>
        </p:blipFill>
        <p:spPr bwMode="auto">
          <a:xfrm>
            <a:off x="5024972" y="236031"/>
            <a:ext cx="3119901" cy="255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-723"/>
            <a:ext cx="6807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New : </a:t>
            </a:r>
            <a:r>
              <a:rPr lang="fr-FR" sz="2400" dirty="0" err="1" smtClean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implementation</a:t>
            </a:r>
            <a:r>
              <a:rPr lang="fr-FR" sz="2400" dirty="0" smtClean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of 3D </a:t>
            </a:r>
            <a:r>
              <a:rPr lang="fr-FR" sz="2400" dirty="0" err="1" smtClean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electric</a:t>
            </a:r>
            <a:r>
              <a:rPr lang="fr-FR" sz="2400" dirty="0" smtClean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2400" dirty="0" err="1" smtClean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dipole</a:t>
            </a:r>
            <a:r>
              <a:rPr lang="fr-FR" sz="2400" dirty="0" smtClean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2400" dirty="0" err="1" smtClean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field</a:t>
            </a:r>
            <a:r>
              <a:rPr lang="fr-FR" sz="2400" dirty="0" smtClean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2400" dirty="0" err="1" smtClean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map</a:t>
            </a:r>
            <a:endParaRPr lang="fr-FR" sz="2400" dirty="0">
              <a:solidFill>
                <a:srgbClr val="00009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Image 3" descr="Capture d’écran 2013-11-05 à 16.25.4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998" y="385297"/>
            <a:ext cx="4538761" cy="183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2616024" y="1428714"/>
            <a:ext cx="476268" cy="469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age 4" descr="Efield fente 4c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/>
          <a:stretch/>
        </p:blipFill>
        <p:spPr>
          <a:xfrm>
            <a:off x="135052" y="2326788"/>
            <a:ext cx="2090306" cy="1648764"/>
          </a:xfrm>
          <a:prstGeom prst="rect">
            <a:avLst/>
          </a:prstGeom>
        </p:spPr>
      </p:pic>
      <p:pic>
        <p:nvPicPr>
          <p:cNvPr id="6" name="Image 5" descr="Efield XY fente 4c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"/>
          <a:stretch/>
        </p:blipFill>
        <p:spPr>
          <a:xfrm>
            <a:off x="0" y="4244257"/>
            <a:ext cx="2307624" cy="188471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4046" y="3166352"/>
            <a:ext cx="4421806" cy="33534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77508" y="3961748"/>
            <a:ext cx="358927" cy="1670284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Connecteur droit avec flèche 10"/>
          <p:cNvCxnSpPr>
            <a:stCxn id="12" idx="0"/>
          </p:cNvCxnSpPr>
          <p:nvPr/>
        </p:nvCxnSpPr>
        <p:spPr>
          <a:xfrm flipV="1">
            <a:off x="6561943" y="1787618"/>
            <a:ext cx="250760" cy="8696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4914534" y="2657270"/>
            <a:ext cx="329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2cm high slit to reduce scattering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9594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17" name="Object 2"/>
          <p:cNvGraphicFramePr>
            <a:graphicFrameLocks noChangeAspect="1"/>
          </p:cNvGraphicFramePr>
          <p:nvPr/>
        </p:nvGraphicFramePr>
        <p:xfrm>
          <a:off x="4427538" y="774700"/>
          <a:ext cx="5257800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Document" r:id="rId4" imgW="23974603" imgH="20774603" progId="Word.Document.12">
                  <p:link updateAutomatic="1"/>
                </p:oleObj>
              </mc:Choice>
              <mc:Fallback>
                <p:oleObj name="Document" r:id="rId4" imgW="23974603" imgH="20774603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774700"/>
                        <a:ext cx="5257800" cy="495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2700000" algn="ctr" rotWithShape="0">
                                <a:srgbClr val="708688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18" name="ZoneTexte 2"/>
          <p:cNvSpPr txBox="1">
            <a:spLocks noChangeArrowheads="1"/>
          </p:cNvSpPr>
          <p:nvPr/>
        </p:nvSpPr>
        <p:spPr bwMode="auto">
          <a:xfrm>
            <a:off x="0" y="0"/>
            <a:ext cx="3679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GB" dirty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Day 1 SPIRAL2 LINAC beams</a:t>
            </a:r>
            <a:endParaRPr lang="fr-FR" dirty="0">
              <a:solidFill>
                <a:srgbClr val="00009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37219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1119188"/>
            <a:ext cx="4202112" cy="38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123950" y="692150"/>
            <a:ext cx="2800350" cy="3667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0487" tIns="44450" rIns="90487" bIns="44450" anchor="ctr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Energy = 0.75-15 </a:t>
            </a:r>
            <a:r>
              <a:rPr lang="en-GB" i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A.MeV</a:t>
            </a:r>
            <a:endParaRPr lang="en-GB" dirty="0">
              <a:solidFill>
                <a:srgbClr val="FF9933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  <p:sp>
        <p:nvSpPr>
          <p:cNvPr id="8" name="Multiplication 7"/>
          <p:cNvSpPr/>
          <p:nvPr/>
        </p:nvSpPr>
        <p:spPr bwMode="auto">
          <a:xfrm>
            <a:off x="2124075" y="3019425"/>
            <a:ext cx="228600" cy="304800"/>
          </a:xfrm>
          <a:prstGeom prst="mathMultiply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819275" y="3335338"/>
            <a:ext cx="835025" cy="369887"/>
          </a:xfrm>
          <a:prstGeom prst="rect">
            <a:avLst/>
          </a:prstGeom>
          <a:gradFill>
            <a:gsLst>
              <a:gs pos="10000">
                <a:srgbClr val="FF6600"/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baseline="30000" dirty="0">
                <a:solidFill>
                  <a:srgbClr val="000000"/>
                </a:solidFill>
                <a:sym typeface="Arial" pitchFamily="-1" charset="0"/>
              </a:rPr>
              <a:t>58</a:t>
            </a:r>
            <a:r>
              <a:rPr lang="en-GB" dirty="0">
                <a:solidFill>
                  <a:srgbClr val="000000"/>
                </a:solidFill>
                <a:sym typeface="Arial" pitchFamily="-1" charset="0"/>
              </a:rPr>
              <a:t>Ni</a:t>
            </a:r>
            <a:r>
              <a:rPr lang="en-GB" baseline="30000" dirty="0">
                <a:solidFill>
                  <a:srgbClr val="000000"/>
                </a:solidFill>
                <a:sym typeface="Arial" pitchFamily="-1" charset="0"/>
              </a:rPr>
              <a:t>19+</a:t>
            </a:r>
          </a:p>
        </p:txBody>
      </p:sp>
      <p:sp>
        <p:nvSpPr>
          <p:cNvPr id="10" name="Multiplication 9"/>
          <p:cNvSpPr/>
          <p:nvPr/>
        </p:nvSpPr>
        <p:spPr bwMode="auto">
          <a:xfrm>
            <a:off x="1209675" y="1527175"/>
            <a:ext cx="228600" cy="304800"/>
          </a:xfrm>
          <a:prstGeom prst="mathMultiply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52475" y="1963738"/>
            <a:ext cx="711200" cy="369887"/>
          </a:xfrm>
          <a:prstGeom prst="rect">
            <a:avLst/>
          </a:prstGeom>
          <a:gradFill>
            <a:gsLst>
              <a:gs pos="10000">
                <a:srgbClr val="FF6600"/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baseline="30000" dirty="0">
                <a:solidFill>
                  <a:srgbClr val="000000"/>
                </a:solidFill>
                <a:sym typeface="Arial" pitchFamily="-1" charset="0"/>
              </a:rPr>
              <a:t>18</a:t>
            </a:r>
            <a:r>
              <a:rPr lang="en-GB" dirty="0">
                <a:solidFill>
                  <a:srgbClr val="000000"/>
                </a:solidFill>
                <a:sym typeface="Arial" pitchFamily="-1" charset="0"/>
              </a:rPr>
              <a:t>O</a:t>
            </a:r>
            <a:r>
              <a:rPr lang="en-GB" baseline="30000" dirty="0">
                <a:solidFill>
                  <a:srgbClr val="000000"/>
                </a:solidFill>
                <a:sym typeface="Arial" pitchFamily="-1" charset="0"/>
              </a:rPr>
              <a:t>6+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743075" y="1343025"/>
            <a:ext cx="877888" cy="369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00"/>
                </a:solidFill>
                <a:sym typeface="Arial" pitchFamily="-1" charset="0"/>
              </a:rPr>
              <a:t>Gases</a:t>
            </a:r>
          </a:p>
        </p:txBody>
      </p:sp>
      <p:sp>
        <p:nvSpPr>
          <p:cNvPr id="20491" name="Rectangle 14"/>
          <p:cNvSpPr>
            <a:spLocks noChangeArrowheads="1"/>
          </p:cNvSpPr>
          <p:nvPr/>
        </p:nvSpPr>
        <p:spPr bwMode="auto">
          <a:xfrm>
            <a:off x="5159375" y="1296988"/>
            <a:ext cx="3733800" cy="2562225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0492" name="Rectangle 15"/>
          <p:cNvSpPr>
            <a:spLocks noChangeArrowheads="1"/>
          </p:cNvSpPr>
          <p:nvPr/>
        </p:nvSpPr>
        <p:spPr bwMode="auto">
          <a:xfrm>
            <a:off x="5159375" y="5183188"/>
            <a:ext cx="3733800" cy="3810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45070" name="ZoneTexte 17"/>
          <p:cNvSpPr txBox="1">
            <a:spLocks noChangeArrowheads="1"/>
          </p:cNvSpPr>
          <p:nvPr/>
        </p:nvSpPr>
        <p:spPr bwMode="auto">
          <a:xfrm rot="18883675">
            <a:off x="5297487" y="3205163"/>
            <a:ext cx="2557463" cy="33813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rgbClr val="000000"/>
                </a:solidFill>
              </a:rPr>
              <a:t>Beam Intensity Reached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950" y="4581525"/>
            <a:ext cx="2743200" cy="218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600" b="1" dirty="0"/>
              <a:t>Phoenix V2 :</a:t>
            </a:r>
          </a:p>
          <a:p>
            <a:r>
              <a:rPr lang="fr-FR" sz="1200" baseline="30000" dirty="0"/>
              <a:t>4</a:t>
            </a:r>
            <a:r>
              <a:rPr lang="fr-FR" sz="1200" dirty="0"/>
              <a:t>He</a:t>
            </a:r>
            <a:r>
              <a:rPr lang="fr-FR" sz="1200" baseline="30000" dirty="0"/>
              <a:t>2+</a:t>
            </a:r>
            <a:r>
              <a:rPr lang="fr-FR" sz="1200" dirty="0"/>
              <a:t>: 850 </a:t>
            </a:r>
            <a:r>
              <a:rPr lang="fr-FR" sz="1200" dirty="0" err="1"/>
              <a:t>pµA</a:t>
            </a:r>
            <a:endParaRPr lang="fr-FR" sz="1200" dirty="0"/>
          </a:p>
          <a:p>
            <a:r>
              <a:rPr lang="fr-FR" sz="1200" baseline="30000" dirty="0"/>
              <a:t>18</a:t>
            </a:r>
            <a:r>
              <a:rPr lang="fr-FR" sz="1200" dirty="0"/>
              <a:t>O</a:t>
            </a:r>
            <a:r>
              <a:rPr lang="fr-FR" sz="1200" baseline="30000" dirty="0"/>
              <a:t>6+</a:t>
            </a:r>
            <a:r>
              <a:rPr lang="fr-FR" sz="1200" dirty="0"/>
              <a:t> (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fr-FR" sz="1200" baseline="30000" dirty="0"/>
              <a:t>16</a:t>
            </a:r>
            <a:r>
              <a:rPr lang="fr-FR" sz="1200" dirty="0"/>
              <a:t>O</a:t>
            </a:r>
            <a:r>
              <a:rPr lang="fr-FR" sz="1200" baseline="30000" dirty="0"/>
              <a:t>16+</a:t>
            </a:r>
            <a:r>
              <a:rPr lang="fr-FR" sz="1200" dirty="0"/>
              <a:t>): 216 </a:t>
            </a:r>
            <a:r>
              <a:rPr lang="fr-FR" sz="1200" dirty="0" err="1"/>
              <a:t>pµA</a:t>
            </a:r>
            <a:endParaRPr lang="fr-FR" sz="1200" dirty="0"/>
          </a:p>
          <a:p>
            <a:r>
              <a:rPr lang="fr-FR" sz="1200" baseline="30000" dirty="0"/>
              <a:t>19</a:t>
            </a:r>
            <a:r>
              <a:rPr lang="fr-FR" sz="1200" dirty="0"/>
              <a:t>F</a:t>
            </a:r>
            <a:r>
              <a:rPr lang="fr-FR" sz="1200" baseline="30000" dirty="0"/>
              <a:t>7+ </a:t>
            </a:r>
            <a:r>
              <a:rPr lang="fr-FR" sz="1200" dirty="0"/>
              <a:t>:  28,6  </a:t>
            </a:r>
            <a:r>
              <a:rPr lang="fr-FR" sz="1200" dirty="0" err="1"/>
              <a:t>pµA</a:t>
            </a:r>
            <a:endParaRPr lang="fr-FR" sz="1200" dirty="0"/>
          </a:p>
          <a:p>
            <a:r>
              <a:rPr lang="fr-FR" sz="1200" baseline="30000" dirty="0"/>
              <a:t>36</a:t>
            </a:r>
            <a:r>
              <a:rPr lang="fr-FR" sz="1200" dirty="0"/>
              <a:t>Ar</a:t>
            </a:r>
            <a:r>
              <a:rPr lang="fr-FR" sz="1200" baseline="30000" dirty="0"/>
              <a:t>12+</a:t>
            </a:r>
            <a:r>
              <a:rPr lang="fr-FR" sz="1200" dirty="0"/>
              <a:t>: 17.5 </a:t>
            </a:r>
            <a:r>
              <a:rPr lang="fr-FR" sz="1200" dirty="0" err="1"/>
              <a:t>pµA</a:t>
            </a:r>
            <a:r>
              <a:rPr lang="fr-FR" sz="1200" dirty="0"/>
              <a:t> </a:t>
            </a:r>
          </a:p>
          <a:p>
            <a:r>
              <a:rPr lang="fr-FR" sz="1200" baseline="30000" dirty="0"/>
              <a:t>40</a:t>
            </a:r>
            <a:r>
              <a:rPr lang="fr-FR" sz="1200" dirty="0"/>
              <a:t>Ar</a:t>
            </a:r>
            <a:r>
              <a:rPr lang="fr-FR" sz="1200" baseline="30000" dirty="0"/>
              <a:t>14+</a:t>
            </a:r>
            <a:r>
              <a:rPr lang="fr-FR" sz="1200" dirty="0"/>
              <a:t>: 2.9 </a:t>
            </a:r>
            <a:r>
              <a:rPr lang="fr-FR" sz="1200" dirty="0" err="1"/>
              <a:t>pµA</a:t>
            </a:r>
            <a:r>
              <a:rPr lang="fr-FR" sz="1200" dirty="0"/>
              <a:t> </a:t>
            </a:r>
          </a:p>
          <a:p>
            <a:r>
              <a:rPr lang="fr-FR" sz="1200" baseline="30000" dirty="0"/>
              <a:t>32</a:t>
            </a:r>
            <a:r>
              <a:rPr lang="fr-FR" sz="1200" dirty="0"/>
              <a:t>S</a:t>
            </a:r>
            <a:r>
              <a:rPr lang="fr-FR" sz="1200" baseline="30000" dirty="0"/>
              <a:t>11+</a:t>
            </a:r>
            <a:r>
              <a:rPr lang="fr-FR" sz="1200" dirty="0"/>
              <a:t>:  7.3 </a:t>
            </a:r>
            <a:r>
              <a:rPr lang="fr-FR" sz="1200" dirty="0" err="1"/>
              <a:t>pµA</a:t>
            </a:r>
            <a:r>
              <a:rPr lang="fr-FR" sz="1200" dirty="0"/>
              <a:t> (not </a:t>
            </a:r>
            <a:r>
              <a:rPr lang="fr-FR" sz="1200" dirty="0" err="1"/>
              <a:t>opt</a:t>
            </a:r>
            <a:r>
              <a:rPr lang="fr-FR" sz="1200" dirty="0"/>
              <a:t>.)</a:t>
            </a:r>
          </a:p>
          <a:p>
            <a:r>
              <a:rPr lang="fr-FR" sz="1200" baseline="30000" dirty="0"/>
              <a:t>36</a:t>
            </a:r>
            <a:r>
              <a:rPr lang="fr-FR" sz="1200" dirty="0"/>
              <a:t>S</a:t>
            </a:r>
            <a:r>
              <a:rPr lang="fr-FR" sz="1200" baseline="30000" dirty="0"/>
              <a:t>12+ </a:t>
            </a:r>
            <a:r>
              <a:rPr lang="fr-FR" sz="1200" dirty="0"/>
              <a:t>(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fr-FR" sz="1200" baseline="30000" dirty="0"/>
              <a:t>32</a:t>
            </a:r>
            <a:r>
              <a:rPr lang="fr-FR" sz="1200" dirty="0"/>
              <a:t>S</a:t>
            </a:r>
            <a:r>
              <a:rPr lang="fr-FR" sz="1200" baseline="30000" dirty="0"/>
              <a:t>12+</a:t>
            </a:r>
            <a:r>
              <a:rPr lang="fr-FR" sz="1200" dirty="0"/>
              <a:t>): 4.6 </a:t>
            </a:r>
            <a:r>
              <a:rPr lang="fr-FR" sz="1200" dirty="0" err="1"/>
              <a:t>pµA</a:t>
            </a:r>
            <a:endParaRPr lang="fr-FR" sz="1200" dirty="0"/>
          </a:p>
          <a:p>
            <a:r>
              <a:rPr lang="fr-FR" sz="1200" baseline="30000" dirty="0"/>
              <a:t>40</a:t>
            </a:r>
            <a:r>
              <a:rPr lang="fr-FR" sz="1200" dirty="0"/>
              <a:t>Ca</a:t>
            </a:r>
            <a:r>
              <a:rPr lang="fr-FR" sz="1200" baseline="30000" dirty="0"/>
              <a:t>14+</a:t>
            </a:r>
            <a:r>
              <a:rPr lang="fr-FR" sz="1200" dirty="0"/>
              <a:t>: 3 </a:t>
            </a:r>
            <a:r>
              <a:rPr lang="fr-FR" sz="1200" dirty="0" err="1"/>
              <a:t>pµA</a:t>
            </a:r>
            <a:endParaRPr lang="fr-FR" sz="1200" dirty="0"/>
          </a:p>
          <a:p>
            <a:r>
              <a:rPr lang="fr-FR" sz="1200" baseline="30000" dirty="0"/>
              <a:t>48</a:t>
            </a:r>
            <a:r>
              <a:rPr lang="fr-FR" sz="1200" dirty="0"/>
              <a:t>Ca</a:t>
            </a:r>
            <a:r>
              <a:rPr lang="fr-FR" sz="1200" baseline="30000" dirty="0"/>
              <a:t>16+ </a:t>
            </a:r>
            <a:r>
              <a:rPr lang="fr-FR" sz="1200" dirty="0"/>
              <a:t>(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fr-FR" sz="1200" baseline="30000" dirty="0"/>
              <a:t>40</a:t>
            </a:r>
            <a:r>
              <a:rPr lang="fr-FR" sz="1200" dirty="0"/>
              <a:t>Ca</a:t>
            </a:r>
            <a:r>
              <a:rPr lang="fr-FR" sz="1200" baseline="30000" dirty="0"/>
              <a:t>16+</a:t>
            </a:r>
            <a:r>
              <a:rPr lang="fr-FR" sz="1200" dirty="0"/>
              <a:t>): 1.25 </a:t>
            </a:r>
            <a:r>
              <a:rPr lang="fr-FR" sz="1200" dirty="0" err="1"/>
              <a:t>pµA</a:t>
            </a:r>
            <a:endParaRPr lang="fr-FR" sz="1200" dirty="0"/>
          </a:p>
          <a:p>
            <a:r>
              <a:rPr lang="fr-FR" sz="1200" baseline="30000" dirty="0"/>
              <a:t>58</a:t>
            </a:r>
            <a:r>
              <a:rPr lang="fr-FR" sz="1200" dirty="0"/>
              <a:t>Ni</a:t>
            </a:r>
            <a:r>
              <a:rPr lang="fr-FR" sz="1200" baseline="30000" dirty="0"/>
              <a:t>19+</a:t>
            </a:r>
            <a:r>
              <a:rPr lang="fr-FR" sz="1200" dirty="0"/>
              <a:t>: 1.1 </a:t>
            </a:r>
            <a:r>
              <a:rPr lang="fr-FR" sz="1200" dirty="0" err="1"/>
              <a:t>pµA</a:t>
            </a:r>
            <a:endParaRPr lang="fr-FR" sz="1200" dirty="0"/>
          </a:p>
        </p:txBody>
      </p:sp>
      <p:sp>
        <p:nvSpPr>
          <p:cNvPr id="16" name="Multiplication 15"/>
          <p:cNvSpPr/>
          <p:nvPr/>
        </p:nvSpPr>
        <p:spPr bwMode="auto">
          <a:xfrm>
            <a:off x="1679575" y="2205038"/>
            <a:ext cx="228600" cy="304800"/>
          </a:xfrm>
          <a:prstGeom prst="mathMultiply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87425" y="2555875"/>
            <a:ext cx="847725" cy="368300"/>
          </a:xfrm>
          <a:prstGeom prst="rect">
            <a:avLst/>
          </a:prstGeom>
          <a:gradFill>
            <a:gsLst>
              <a:gs pos="10000">
                <a:srgbClr val="FF6600"/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baseline="30000" dirty="0">
                <a:solidFill>
                  <a:srgbClr val="000000"/>
                </a:solidFill>
                <a:sym typeface="Arial" pitchFamily="-1" charset="0"/>
              </a:rPr>
              <a:t>36</a:t>
            </a:r>
            <a:r>
              <a:rPr lang="en-GB" dirty="0">
                <a:solidFill>
                  <a:srgbClr val="000000"/>
                </a:solidFill>
                <a:sym typeface="Arial" pitchFamily="-1" charset="0"/>
              </a:rPr>
              <a:t>Ar</a:t>
            </a:r>
            <a:r>
              <a:rPr lang="en-GB" baseline="30000" dirty="0">
                <a:solidFill>
                  <a:srgbClr val="000000"/>
                </a:solidFill>
                <a:sym typeface="Arial" pitchFamily="-1" charset="0"/>
              </a:rPr>
              <a:t>12+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11413" y="5013325"/>
            <a:ext cx="2520950" cy="1230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Wingdings" charset="0"/>
                <a:ea typeface="ＭＳ Ｐゴシック" charset="0"/>
                <a:cs typeface="Wingdings" charset="0"/>
                <a:sym typeface="Arial" charset="0"/>
              </a:rPr>
              <a:t>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Phoenix V3 (Apr. 2014) </a:t>
            </a:r>
          </a:p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    50-100% Int. increase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Wingdings" charset="0"/>
                <a:ea typeface="ＭＳ Ｐゴシック" charset="0"/>
                <a:cs typeface="Wingdings" charset="0"/>
                <a:sym typeface="Arial" charset="0"/>
              </a:rPr>
              <a:t>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Beam developments</a:t>
            </a:r>
          </a:p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    Improvement </a:t>
            </a:r>
            <a:r>
              <a:rPr lang="en-US" sz="1400" i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Ca,Ni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, S</a:t>
            </a:r>
          </a:p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   Development </a:t>
            </a:r>
            <a:r>
              <a:rPr lang="en-US" sz="1400" i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Si,Ti,Cr</a:t>
            </a:r>
            <a:endParaRPr lang="en-US" sz="1400" i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6875463" y="3859213"/>
          <a:ext cx="865187" cy="167640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65187"/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555" marR="915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9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000" b="0" baseline="30000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S)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555" marR="915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555" marR="915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2.5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555" marR="915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555" marR="915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16513" y="5624513"/>
            <a:ext cx="39052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ym typeface="Wingdings" charset="0"/>
              </a:rPr>
              <a:t>PHASE1+ scientific programs require at middle term very high Intensity HI beams </a:t>
            </a:r>
          </a:p>
          <a:p>
            <a:r>
              <a:rPr lang="en-US" sz="1400" b="1">
                <a:sym typeface="Wingdings" charset="0"/>
              </a:rPr>
              <a:t>(&gt;10 pμA for A&gt;50)</a:t>
            </a:r>
          </a:p>
          <a:p>
            <a:r>
              <a:rPr lang="fr-FR" sz="1400">
                <a:latin typeface="Wingdings" charset="0"/>
                <a:cs typeface="Wingdings" charset="0"/>
                <a:sym typeface="Wingdings" charset="0"/>
              </a:rPr>
              <a:t></a:t>
            </a:r>
            <a:r>
              <a:rPr lang="en-US" sz="1400">
                <a:sym typeface="Wingdings" charset="0"/>
              </a:rPr>
              <a:t>Development of a new SC ECR Ion Source</a:t>
            </a:r>
          </a:p>
          <a:p>
            <a:r>
              <a:rPr lang="fr-FR" sz="1400">
                <a:latin typeface="Wingdings" charset="0"/>
                <a:cs typeface="Wingdings" charset="0"/>
                <a:sym typeface="Wingdings" charset="0"/>
              </a:rPr>
              <a:t></a:t>
            </a:r>
            <a:r>
              <a:rPr lang="en-US" sz="1400">
                <a:sym typeface="Wingdings" charset="0"/>
              </a:rPr>
              <a:t>New RFQ A/Q=6-7</a:t>
            </a:r>
          </a:p>
        </p:txBody>
      </p:sp>
    </p:spTree>
    <p:extLst>
      <p:ext uri="{BB962C8B-B14F-4D97-AF65-F5344CB8AC3E}">
        <p14:creationId xmlns:p14="http://schemas.microsoft.com/office/powerpoint/2010/main" val="137166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0491" grpId="0" animBg="1"/>
      <p:bldP spid="20492" grpId="0" animBg="1"/>
      <p:bldP spid="45070" grpId="0" animBg="1"/>
      <p:bldP spid="2" grpId="0" animBg="1"/>
      <p:bldP spid="17" grpId="0" animBg="1"/>
      <p:bldP spid="18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5"/>
          <p:cNvPicPr/>
          <p:nvPr/>
        </p:nvPicPr>
        <p:blipFill>
          <a:blip r:embed="rId2">
            <a:clrChange>
              <a:clrFrom>
                <a:srgbClr val="353365"/>
              </a:clrFrom>
              <a:clrTo>
                <a:srgbClr val="35336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023" y="0"/>
            <a:ext cx="3280977" cy="4001582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5" name="Rectangle à coins arrondis 18"/>
          <p:cNvSpPr>
            <a:spLocks noChangeArrowheads="1"/>
          </p:cNvSpPr>
          <p:nvPr/>
        </p:nvSpPr>
        <p:spPr bwMode="auto">
          <a:xfrm>
            <a:off x="5983821" y="4365390"/>
            <a:ext cx="3112554" cy="1354199"/>
          </a:xfrm>
          <a:prstGeom prst="roundRect">
            <a:avLst>
              <a:gd name="adj" fmla="val 16667"/>
            </a:avLst>
          </a:prstGeom>
          <a:solidFill>
            <a:srgbClr val="0000FF">
              <a:alpha val="12000"/>
            </a:srgb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285750" indent="-285750" algn="ctr">
              <a:buFont typeface="Wingdings" charset="2"/>
              <a:buChar char="Ø"/>
            </a:pPr>
            <a:endParaRPr lang="en-US" sz="1400" dirty="0">
              <a:solidFill>
                <a:schemeClr val="bg2"/>
              </a:solidFill>
              <a:latin typeface="Calibri" charset="0"/>
            </a:endParaRPr>
          </a:p>
        </p:txBody>
      </p:sp>
      <p:pic>
        <p:nvPicPr>
          <p:cNvPr id="4" name="Picture 2" descr="S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511307" y="597701"/>
            <a:ext cx="5515174" cy="32260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à coins arrondis 14"/>
          <p:cNvSpPr>
            <a:spLocks noChangeArrowheads="1"/>
          </p:cNvSpPr>
          <p:nvPr/>
        </p:nvSpPr>
        <p:spPr bwMode="auto">
          <a:xfrm>
            <a:off x="2807913" y="4609260"/>
            <a:ext cx="2936104" cy="584146"/>
          </a:xfrm>
          <a:prstGeom prst="roundRect">
            <a:avLst>
              <a:gd name="adj" fmla="val 16667"/>
            </a:avLst>
          </a:prstGeom>
          <a:solidFill>
            <a:srgbClr val="0000FF">
              <a:alpha val="12000"/>
            </a:srgb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2"/>
              </a:solidFill>
              <a:latin typeface="Calibri" charset="0"/>
            </a:endParaRPr>
          </a:p>
        </p:txBody>
      </p:sp>
      <p:sp>
        <p:nvSpPr>
          <p:cNvPr id="6" name="Rectangle à coins arrondis 5"/>
          <p:cNvSpPr>
            <a:spLocks noChangeArrowheads="1"/>
          </p:cNvSpPr>
          <p:nvPr/>
        </p:nvSpPr>
        <p:spPr bwMode="auto">
          <a:xfrm>
            <a:off x="0" y="4141394"/>
            <a:ext cx="2457179" cy="946151"/>
          </a:xfrm>
          <a:prstGeom prst="roundRect">
            <a:avLst>
              <a:gd name="adj" fmla="val 16667"/>
            </a:avLst>
          </a:prstGeom>
          <a:solidFill>
            <a:srgbClr val="0000FF">
              <a:alpha val="12000"/>
            </a:srgb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latin typeface="Calibri" charset="0"/>
            </a:endParaRPr>
          </a:p>
        </p:txBody>
      </p:sp>
      <p:sp>
        <p:nvSpPr>
          <p:cNvPr id="7" name="ZoneTexte 2"/>
          <p:cNvSpPr txBox="1">
            <a:spLocks noChangeArrowheads="1"/>
          </p:cNvSpPr>
          <p:nvPr/>
        </p:nvSpPr>
        <p:spPr bwMode="auto">
          <a:xfrm>
            <a:off x="-10220" y="4137974"/>
            <a:ext cx="27517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9999FF"/>
              </a:buClr>
              <a:buFont typeface="Wingdings" charset="2"/>
              <a:buChar char="Ø"/>
            </a:pPr>
            <a:r>
              <a:rPr lang="fr-FR" sz="1400" dirty="0" smtClean="0">
                <a:ea typeface="Arial" charset="0"/>
                <a:cs typeface="Arial" charset="0"/>
              </a:rPr>
              <a:t>Large size (200x150 mm</a:t>
            </a:r>
            <a:r>
              <a:rPr lang="fr-FR" sz="1400" baseline="30000" dirty="0" smtClean="0">
                <a:ea typeface="Arial" charset="0"/>
                <a:cs typeface="Arial" charset="0"/>
              </a:rPr>
              <a:t>2</a:t>
            </a:r>
            <a:r>
              <a:rPr lang="fr-FR" sz="1400" dirty="0" smtClean="0">
                <a:ea typeface="Arial" charset="0"/>
                <a:cs typeface="Arial" charset="0"/>
              </a:rPr>
              <a:t>)</a:t>
            </a:r>
          </a:p>
          <a:p>
            <a:pPr marL="285750" indent="-285750">
              <a:buClr>
                <a:srgbClr val="9999FF"/>
              </a:buClr>
              <a:buFont typeface="Wingdings" charset="2"/>
              <a:buChar char="Ø"/>
            </a:pPr>
            <a:r>
              <a:rPr lang="fr-FR" sz="1400" dirty="0" smtClean="0">
                <a:ea typeface="Arial" charset="0"/>
                <a:cs typeface="Arial" charset="0"/>
              </a:rPr>
              <a:t>Time </a:t>
            </a:r>
            <a:r>
              <a:rPr lang="fr-FR" sz="1400" dirty="0" err="1">
                <a:ea typeface="Arial" charset="0"/>
                <a:cs typeface="Arial" charset="0"/>
              </a:rPr>
              <a:t>Resolution</a:t>
            </a:r>
            <a:r>
              <a:rPr lang="fr-FR" sz="1400" dirty="0">
                <a:ea typeface="Arial" charset="0"/>
                <a:cs typeface="Arial" charset="0"/>
              </a:rPr>
              <a:t>      </a:t>
            </a:r>
            <a:r>
              <a:rPr lang="fr-FR" sz="1400" dirty="0" smtClean="0">
                <a:ea typeface="Arial" charset="0"/>
                <a:cs typeface="Arial" charset="0"/>
              </a:rPr>
              <a:t> &lt; 1ns</a:t>
            </a:r>
          </a:p>
          <a:p>
            <a:pPr marL="285750" indent="-285750">
              <a:buClr>
                <a:srgbClr val="9999FF"/>
              </a:buClr>
              <a:buFont typeface="Wingdings" charset="2"/>
              <a:buChar char="Ø"/>
            </a:pPr>
            <a:r>
              <a:rPr lang="fr-FR" sz="1400" dirty="0">
                <a:ea typeface="Arial" charset="0"/>
                <a:cs typeface="Arial" charset="0"/>
              </a:rPr>
              <a:t>Position </a:t>
            </a:r>
            <a:r>
              <a:rPr lang="fr-FR" sz="1400" dirty="0" err="1">
                <a:ea typeface="Arial" charset="0"/>
                <a:cs typeface="Arial" charset="0"/>
              </a:rPr>
              <a:t>resolution</a:t>
            </a:r>
            <a:r>
              <a:rPr lang="fr-FR" sz="1400" dirty="0">
                <a:ea typeface="Arial" charset="0"/>
                <a:cs typeface="Arial" charset="0"/>
              </a:rPr>
              <a:t>    = </a:t>
            </a:r>
            <a:r>
              <a:rPr lang="fr-FR" sz="1400" dirty="0" smtClean="0">
                <a:ea typeface="Arial" charset="0"/>
                <a:cs typeface="Arial" charset="0"/>
              </a:rPr>
              <a:t>1mm</a:t>
            </a:r>
          </a:p>
          <a:p>
            <a:pPr marL="285750" indent="-285750">
              <a:buClr>
                <a:srgbClr val="9999FF"/>
              </a:buClr>
              <a:buFont typeface="Wingdings" charset="2"/>
              <a:buChar char="Ø"/>
            </a:pPr>
            <a:r>
              <a:rPr lang="fr-FR" sz="1400" dirty="0" err="1" smtClean="0">
                <a:ea typeface="Arial" charset="0"/>
                <a:cs typeface="Arial" charset="0"/>
              </a:rPr>
              <a:t>Very</a:t>
            </a:r>
            <a:r>
              <a:rPr lang="fr-FR" sz="1400" dirty="0" smtClean="0">
                <a:ea typeface="Arial" charset="0"/>
                <a:cs typeface="Arial" charset="0"/>
              </a:rPr>
              <a:t> </a:t>
            </a:r>
            <a:r>
              <a:rPr lang="fr-FR" sz="1400" dirty="0" err="1" smtClean="0">
                <a:ea typeface="Arial" charset="0"/>
                <a:cs typeface="Arial" charset="0"/>
              </a:rPr>
              <a:t>low</a:t>
            </a:r>
            <a:r>
              <a:rPr lang="fr-FR" sz="1400" dirty="0" smtClean="0">
                <a:ea typeface="Arial" charset="0"/>
                <a:cs typeface="Arial" charset="0"/>
              </a:rPr>
              <a:t> </a:t>
            </a:r>
            <a:r>
              <a:rPr lang="fr-FR" sz="1400" dirty="0" err="1" smtClean="0">
                <a:ea typeface="Arial" charset="0"/>
                <a:cs typeface="Arial" charset="0"/>
              </a:rPr>
              <a:t>thickness</a:t>
            </a:r>
            <a:endParaRPr lang="fr-FR" sz="1400" dirty="0">
              <a:ea typeface="Arial" charset="0"/>
              <a:cs typeface="Arial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56036" y="880573"/>
            <a:ext cx="2016761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7070A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b="1" dirty="0">
                <a:solidFill>
                  <a:srgbClr val="7070A0"/>
                </a:solidFill>
              </a:rPr>
              <a:t>Germanium detector</a:t>
            </a:r>
          </a:p>
          <a:p>
            <a:pPr algn="ctr"/>
            <a:r>
              <a:rPr lang="fr-FR" sz="1400" b="1" dirty="0" err="1">
                <a:solidFill>
                  <a:srgbClr val="7070A0"/>
                </a:solidFill>
              </a:rPr>
              <a:t>e.x</a:t>
            </a:r>
            <a:r>
              <a:rPr lang="fr-FR" sz="1400" b="1" dirty="0">
                <a:solidFill>
                  <a:srgbClr val="7070A0"/>
                </a:solidFill>
              </a:rPr>
              <a:t>. </a:t>
            </a:r>
            <a:r>
              <a:rPr lang="fr-FR" sz="1400" b="1" dirty="0" smtClean="0">
                <a:solidFill>
                  <a:srgbClr val="7070A0"/>
                </a:solidFill>
              </a:rPr>
              <a:t>Exogam2, CLODETTE</a:t>
            </a:r>
            <a:endParaRPr lang="fr-FR" sz="1400" b="1" dirty="0">
              <a:solidFill>
                <a:srgbClr val="7070A0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3749295"/>
            <a:ext cx="2663958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7070A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400" b="1" dirty="0">
                <a:solidFill>
                  <a:srgbClr val="7070A0"/>
                </a:solidFill>
              </a:rPr>
              <a:t>Time of flight  </a:t>
            </a:r>
            <a:r>
              <a:rPr lang="fr-FR" sz="1400" b="1" dirty="0" smtClean="0">
                <a:solidFill>
                  <a:srgbClr val="7070A0"/>
                </a:solidFill>
              </a:rPr>
              <a:t>+ </a:t>
            </a:r>
            <a:r>
              <a:rPr lang="fr-FR" sz="1400" b="1" dirty="0" err="1" smtClean="0">
                <a:solidFill>
                  <a:srgbClr val="7070A0"/>
                </a:solidFill>
              </a:rPr>
              <a:t>tracking</a:t>
            </a:r>
            <a:r>
              <a:rPr lang="fr-FR" sz="1400" b="1" dirty="0" smtClean="0">
                <a:solidFill>
                  <a:srgbClr val="7070A0"/>
                </a:solidFill>
              </a:rPr>
              <a:t> </a:t>
            </a:r>
            <a:r>
              <a:rPr lang="fr-FR" sz="1400" b="1" dirty="0">
                <a:solidFill>
                  <a:srgbClr val="7070A0"/>
                </a:solidFill>
              </a:rPr>
              <a:t>detector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333365" y="3700675"/>
            <a:ext cx="2375389" cy="527050"/>
          </a:xfrm>
          <a:prstGeom prst="rect">
            <a:avLst/>
          </a:prstGeom>
          <a:solidFill>
            <a:schemeClr val="bg1"/>
          </a:solidFill>
          <a:ln w="9525">
            <a:solidFill>
              <a:srgbClr val="7070A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GB" sz="1400" b="1">
                <a:solidFill>
                  <a:srgbClr val="7070A0"/>
                </a:solidFill>
              </a:rPr>
              <a:t>Implantation detector  </a:t>
            </a:r>
          </a:p>
          <a:p>
            <a:pPr>
              <a:buFont typeface="Wingdings" charset="2"/>
              <a:buNone/>
            </a:pPr>
            <a:r>
              <a:rPr lang="en-GB" sz="1400" b="1">
                <a:solidFill>
                  <a:srgbClr val="7070A0"/>
                </a:solidFill>
              </a:rPr>
              <a:t>    (HI,</a:t>
            </a:r>
            <a:r>
              <a:rPr lang="en-US" sz="1400" b="1">
                <a:solidFill>
                  <a:srgbClr val="7070A0"/>
                </a:solidFill>
              </a:rPr>
              <a:t> </a:t>
            </a:r>
            <a:r>
              <a:rPr lang="en-US" sz="1400" b="1">
                <a:solidFill>
                  <a:srgbClr val="7070A0"/>
                </a:solidFill>
                <a:sym typeface="Symbol" charset="2"/>
              </a:rPr>
              <a:t></a:t>
            </a:r>
            <a:r>
              <a:rPr lang="en-US" sz="1400" b="1">
                <a:solidFill>
                  <a:srgbClr val="7070A0"/>
                </a:solidFill>
              </a:rPr>
              <a:t> and e</a:t>
            </a:r>
            <a:r>
              <a:rPr lang="en-US" sz="1400" b="1" baseline="30000">
                <a:solidFill>
                  <a:srgbClr val="7070A0"/>
                </a:solidFill>
              </a:rPr>
              <a:t>-</a:t>
            </a:r>
            <a:r>
              <a:rPr lang="en-US" sz="1400" b="1">
                <a:solidFill>
                  <a:srgbClr val="7070A0"/>
                </a:solidFill>
              </a:rPr>
              <a:t> decay)</a:t>
            </a:r>
            <a:endParaRPr lang="fr-FR" sz="1400" b="1">
              <a:solidFill>
                <a:srgbClr val="7070A0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137717" y="3994893"/>
            <a:ext cx="2376854" cy="527050"/>
          </a:xfrm>
          <a:prstGeom prst="rect">
            <a:avLst/>
          </a:prstGeom>
          <a:solidFill>
            <a:schemeClr val="bg1"/>
          </a:solidFill>
          <a:ln w="9525">
            <a:solidFill>
              <a:srgbClr val="7070A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7070A0"/>
                </a:solidFill>
              </a:rPr>
              <a:t>Tunnel detector for escaped e</a:t>
            </a:r>
            <a:r>
              <a:rPr lang="en-US" sz="1400" b="1" baseline="30000" dirty="0">
                <a:solidFill>
                  <a:srgbClr val="7070A0"/>
                </a:solidFill>
              </a:rPr>
              <a:t>-</a:t>
            </a:r>
            <a:r>
              <a:rPr lang="en-US" sz="1400" b="1" dirty="0">
                <a:solidFill>
                  <a:srgbClr val="7070A0"/>
                </a:solidFill>
              </a:rPr>
              <a:t> and </a:t>
            </a:r>
            <a:r>
              <a:rPr lang="en-US" sz="1400" b="1" dirty="0">
                <a:solidFill>
                  <a:srgbClr val="7070A0"/>
                </a:solidFill>
                <a:sym typeface="Symbol" charset="2"/>
              </a:rPr>
              <a:t></a:t>
            </a:r>
            <a:endParaRPr lang="fr-FR" sz="1400" b="1" dirty="0">
              <a:solidFill>
                <a:srgbClr val="7070A0"/>
              </a:solidFill>
            </a:endParaRPr>
          </a:p>
        </p:txBody>
      </p:sp>
      <p:sp>
        <p:nvSpPr>
          <p:cNvPr id="12" name="ZoneTexte 3"/>
          <p:cNvSpPr txBox="1">
            <a:spLocks noChangeArrowheads="1"/>
          </p:cNvSpPr>
          <p:nvPr/>
        </p:nvSpPr>
        <p:spPr bwMode="auto">
          <a:xfrm>
            <a:off x="2723247" y="4585448"/>
            <a:ext cx="3450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9999FF"/>
              </a:buClr>
              <a:buFont typeface="Wingdings" charset="2"/>
              <a:buChar char="Ø"/>
            </a:pPr>
            <a:r>
              <a:rPr lang="fr-FR" sz="1400" dirty="0" smtClean="0">
                <a:ea typeface="Arial" charset="0"/>
                <a:cs typeface="Arial" charset="0"/>
              </a:rPr>
              <a:t>Conversion </a:t>
            </a:r>
            <a:r>
              <a:rPr lang="fr-FR" sz="1400" dirty="0" err="1" smtClean="0">
                <a:ea typeface="Arial" charset="0"/>
                <a:cs typeface="Arial" charset="0"/>
              </a:rPr>
              <a:t>electrons</a:t>
            </a:r>
            <a:r>
              <a:rPr lang="fr-FR" sz="1400" dirty="0" smtClean="0">
                <a:ea typeface="Arial" charset="0"/>
                <a:cs typeface="Arial" charset="0"/>
              </a:rPr>
              <a:t> FWHM &lt;5 </a:t>
            </a:r>
            <a:r>
              <a:rPr lang="fr-FR" sz="1400" dirty="0" err="1" smtClean="0">
                <a:ea typeface="Arial" charset="0"/>
                <a:cs typeface="Arial" charset="0"/>
              </a:rPr>
              <a:t>keV</a:t>
            </a:r>
            <a:endParaRPr lang="fr-FR" sz="1400" dirty="0" smtClean="0">
              <a:ea typeface="Arial" charset="0"/>
              <a:cs typeface="Arial" charset="0"/>
            </a:endParaRPr>
          </a:p>
          <a:p>
            <a:pPr marL="285750" indent="-285750">
              <a:buClr>
                <a:srgbClr val="9999FF"/>
              </a:buClr>
              <a:buFont typeface="Wingdings" charset="2"/>
              <a:buChar char="Ø"/>
            </a:pPr>
            <a:r>
              <a:rPr lang="fr-FR" sz="1400" dirty="0" err="1" smtClean="0">
                <a:ea typeface="Arial" charset="0"/>
                <a:cs typeface="Arial" charset="0"/>
              </a:rPr>
              <a:t>Escaped</a:t>
            </a:r>
            <a:r>
              <a:rPr lang="fr-FR" sz="1400" dirty="0" smtClean="0">
                <a:ea typeface="Arial" charset="0"/>
                <a:cs typeface="Arial" charset="0"/>
              </a:rPr>
              <a:t> alpha FWHM 15 </a:t>
            </a:r>
            <a:r>
              <a:rPr lang="fr-FR" sz="1400" dirty="0" err="1" smtClean="0">
                <a:ea typeface="Arial" charset="0"/>
                <a:cs typeface="Arial" charset="0"/>
              </a:rPr>
              <a:t>keV</a:t>
            </a:r>
            <a:endParaRPr lang="fr-FR" sz="1400" dirty="0">
              <a:ea typeface="Arial" charset="0"/>
              <a:cs typeface="Arial" charset="0"/>
            </a:endParaRPr>
          </a:p>
        </p:txBody>
      </p:sp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5978843" y="4357859"/>
            <a:ext cx="322865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9999FF"/>
              </a:buClr>
              <a:buFont typeface="Wingdings" charset="2"/>
              <a:buChar char="Ø"/>
            </a:pPr>
            <a:r>
              <a:rPr lang="fr-FR" sz="1400" dirty="0" smtClean="0">
                <a:ea typeface="Arial" charset="0"/>
                <a:cs typeface="Arial" charset="0"/>
              </a:rPr>
              <a:t>Large detector size 10x10cm</a:t>
            </a:r>
            <a:r>
              <a:rPr lang="fr-FR" sz="1400" baseline="30000" dirty="0" smtClean="0">
                <a:ea typeface="Arial" charset="0"/>
                <a:cs typeface="Arial" charset="0"/>
              </a:rPr>
              <a:t>2</a:t>
            </a:r>
          </a:p>
          <a:p>
            <a:pPr marL="285750" indent="-285750">
              <a:buClr>
                <a:srgbClr val="9999FF"/>
              </a:buClr>
              <a:buFont typeface="Wingdings" charset="2"/>
              <a:buChar char="Ø"/>
            </a:pPr>
            <a:r>
              <a:rPr lang="fr-FR" sz="1400" dirty="0" smtClean="0">
                <a:ea typeface="Arial" charset="0"/>
                <a:cs typeface="Arial" charset="0"/>
              </a:rPr>
              <a:t>High </a:t>
            </a:r>
            <a:r>
              <a:rPr lang="fr-FR" sz="1400" dirty="0" err="1" smtClean="0">
                <a:ea typeface="Arial" charset="0"/>
                <a:cs typeface="Arial" charset="0"/>
              </a:rPr>
              <a:t>resolution</a:t>
            </a:r>
            <a:r>
              <a:rPr lang="fr-FR" sz="1400" dirty="0" smtClean="0">
                <a:ea typeface="Arial" charset="0"/>
                <a:cs typeface="Arial" charset="0"/>
              </a:rPr>
              <a:t> FWHM</a:t>
            </a:r>
          </a:p>
          <a:p>
            <a:pPr marL="285750" lvl="1" indent="-285750">
              <a:buFont typeface="Wingdings" charset="2"/>
              <a:buChar char="Ø"/>
            </a:pPr>
            <a:r>
              <a:rPr lang="fr-FR" sz="1400" dirty="0" smtClean="0">
                <a:ea typeface="Arial" charset="0"/>
                <a:cs typeface="Arial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</a:rPr>
              <a:t>Ability to detect large&gt; 50MeV pulse </a:t>
            </a:r>
          </a:p>
          <a:p>
            <a:pPr marL="0" lvl="1"/>
            <a:r>
              <a:rPr lang="en-US" sz="1400" b="1" dirty="0" smtClean="0">
                <a:solidFill>
                  <a:srgbClr val="000000"/>
                </a:solidFill>
              </a:rPr>
              <a:t>	F</a:t>
            </a:r>
            <a:r>
              <a:rPr lang="en-GB" sz="1400" b="1" dirty="0" err="1" smtClean="0">
                <a:solidFill>
                  <a:srgbClr val="000000"/>
                </a:solidFill>
              </a:rPr>
              <a:t>ollowed</a:t>
            </a:r>
            <a:r>
              <a:rPr lang="en-GB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>
                <a:solidFill>
                  <a:srgbClr val="000000"/>
                </a:solidFill>
              </a:rPr>
              <a:t>(</a:t>
            </a:r>
            <a:r>
              <a:rPr lang="en-GB" sz="1400" b="1" dirty="0">
                <a:solidFill>
                  <a:srgbClr val="000000"/>
                </a:solidFill>
              </a:rPr>
              <a:t>≈ 10µs) </a:t>
            </a:r>
            <a:endParaRPr lang="en-GB" sz="1400" b="1" dirty="0" smtClean="0">
              <a:solidFill>
                <a:srgbClr val="000000"/>
              </a:solidFill>
            </a:endParaRPr>
          </a:p>
          <a:p>
            <a:pPr marL="0" lvl="1"/>
            <a:r>
              <a:rPr lang="en-GB" sz="1400" b="1" dirty="0">
                <a:solidFill>
                  <a:srgbClr val="000000"/>
                </a:solidFill>
              </a:rPr>
              <a:t>	</a:t>
            </a:r>
            <a:r>
              <a:rPr lang="en-GB" sz="1400" b="1" dirty="0" smtClean="0">
                <a:solidFill>
                  <a:srgbClr val="000000"/>
                </a:solidFill>
              </a:rPr>
              <a:t>by a weak (&lt;15MeV) pulse.</a:t>
            </a:r>
            <a:endParaRPr lang="fr-FR" sz="1400" b="1" dirty="0" smtClean="0">
              <a:solidFill>
                <a:srgbClr val="000000"/>
              </a:solidFill>
            </a:endParaRPr>
          </a:p>
          <a:p>
            <a:pPr marL="285750" indent="-285750">
              <a:buClr>
                <a:srgbClr val="9999FF"/>
              </a:buClr>
              <a:buFont typeface="Wingdings" charset="2"/>
              <a:buChar char="Ø"/>
            </a:pPr>
            <a:r>
              <a:rPr lang="fr-FR" sz="1400" dirty="0" smtClean="0">
                <a:ea typeface="Arial" charset="0"/>
                <a:cs typeface="Arial" charset="0"/>
              </a:rPr>
              <a:t>No </a:t>
            </a:r>
            <a:r>
              <a:rPr lang="fr-FR" sz="1400" dirty="0">
                <a:ea typeface="Arial" charset="0"/>
                <a:cs typeface="Arial" charset="0"/>
              </a:rPr>
              <a:t>Dead </a:t>
            </a:r>
            <a:r>
              <a:rPr lang="fr-FR" sz="1400" dirty="0" smtClean="0">
                <a:ea typeface="Arial" charset="0"/>
                <a:cs typeface="Arial" charset="0"/>
              </a:rPr>
              <a:t>time</a:t>
            </a:r>
            <a:endParaRPr lang="fr-FR" sz="1400" dirty="0">
              <a:ea typeface="Arial" charset="0"/>
              <a:cs typeface="Arial" charset="0"/>
            </a:endParaRPr>
          </a:p>
        </p:txBody>
      </p:sp>
      <p:cxnSp>
        <p:nvCxnSpPr>
          <p:cNvPr id="23" name="Connecteur en angle 22"/>
          <p:cNvCxnSpPr/>
          <p:nvPr/>
        </p:nvCxnSpPr>
        <p:spPr>
          <a:xfrm rot="10800000">
            <a:off x="3312075" y="2776821"/>
            <a:ext cx="3025691" cy="117049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ngle 23"/>
          <p:cNvCxnSpPr/>
          <p:nvPr/>
        </p:nvCxnSpPr>
        <p:spPr>
          <a:xfrm rot="16200000" flipV="1">
            <a:off x="3102280" y="3207546"/>
            <a:ext cx="728133" cy="49106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19054" cy="587658"/>
          </a:xfrm>
        </p:spPr>
        <p:txBody>
          <a:bodyPr>
            <a:noAutofit/>
          </a:bodyPr>
          <a:lstStyle/>
          <a:p>
            <a:pPr algn="l"/>
            <a:r>
              <a:rPr lang="fr-FR" sz="2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SIRIUS </a:t>
            </a:r>
            <a:r>
              <a:rPr lang="fr-FR" sz="2000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(</a:t>
            </a:r>
            <a:r>
              <a:rPr lang="fr-FR" sz="2000" i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Spectroscopy</a:t>
            </a:r>
            <a:r>
              <a:rPr lang="fr-FR" sz="2000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 &amp; Indentification of Rare Ions </a:t>
            </a:r>
            <a:r>
              <a:rPr lang="fr-FR" sz="2000" i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Using</a:t>
            </a:r>
            <a:r>
              <a:rPr lang="fr-FR" sz="2000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 S</a:t>
            </a:r>
            <a:r>
              <a:rPr lang="fr-FR" sz="2000" i="1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3</a:t>
            </a:r>
            <a:r>
              <a:rPr lang="fr-FR" sz="2000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)</a:t>
            </a:r>
            <a:endParaRPr lang="fr-FR" sz="2400" i="1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0" y="5734339"/>
            <a:ext cx="6229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R&amp;D is ending </a:t>
            </a:r>
            <a:r>
              <a:rPr lang="en-GB" sz="2400" dirty="0" smtClean="0">
                <a:sym typeface="Wingdings"/>
              </a:rPr>
              <a:t> Construction phase could start</a:t>
            </a:r>
            <a:endParaRPr lang="en-GB" sz="2400" dirty="0" smtClean="0"/>
          </a:p>
          <a:p>
            <a:r>
              <a:rPr lang="en-GB" sz="2400" dirty="0" smtClean="0">
                <a:solidFill>
                  <a:srgbClr val="FF0000"/>
                </a:solidFill>
              </a:rPr>
              <a:t>Search for the funds !</a:t>
            </a:r>
          </a:p>
        </p:txBody>
      </p:sp>
      <p:cxnSp>
        <p:nvCxnSpPr>
          <p:cNvPr id="22" name="Connecteur en angle 21"/>
          <p:cNvCxnSpPr>
            <a:stCxn id="9" idx="0"/>
          </p:cNvCxnSpPr>
          <p:nvPr/>
        </p:nvCxnSpPr>
        <p:spPr>
          <a:xfrm rot="5400000" flipH="1" flipV="1">
            <a:off x="1445075" y="3128323"/>
            <a:ext cx="507877" cy="73406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45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8" grpId="0" animBg="1"/>
      <p:bldP spid="10" grpId="0" animBg="1"/>
      <p:bldP spid="11" grpId="0" animBg="1"/>
      <p:bldP spid="12" grpId="0"/>
      <p:bldP spid="1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79231"/>
            <a:ext cx="5939432" cy="5983715"/>
          </a:xfrm>
          <a:prstGeom prst="rect">
            <a:avLst/>
          </a:prstGeom>
          <a:ln>
            <a:noFill/>
          </a:ln>
        </p:spPr>
      </p:pic>
      <p:sp>
        <p:nvSpPr>
          <p:cNvPr id="6" name="Forme libre 5"/>
          <p:cNvSpPr/>
          <p:nvPr/>
        </p:nvSpPr>
        <p:spPr>
          <a:xfrm>
            <a:off x="3670036" y="4952806"/>
            <a:ext cx="1205616" cy="1895616"/>
          </a:xfrm>
          <a:custGeom>
            <a:avLst/>
            <a:gdLst>
              <a:gd name="connsiteX0" fmla="*/ 1151467 w 1151467"/>
              <a:gd name="connsiteY0" fmla="*/ 1794933 h 1794933"/>
              <a:gd name="connsiteX1" fmla="*/ 1100667 w 1151467"/>
              <a:gd name="connsiteY1" fmla="*/ 1066800 h 1794933"/>
              <a:gd name="connsiteX2" fmla="*/ 846667 w 1151467"/>
              <a:gd name="connsiteY2" fmla="*/ 677333 h 1794933"/>
              <a:gd name="connsiteX3" fmla="*/ 0 w 1151467"/>
              <a:gd name="connsiteY3" fmla="*/ 0 h 179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1467" h="1794933">
                <a:moveTo>
                  <a:pt x="1151467" y="1794933"/>
                </a:moveTo>
                <a:cubicBezTo>
                  <a:pt x="1151467" y="1524000"/>
                  <a:pt x="1151467" y="1253067"/>
                  <a:pt x="1100667" y="1066800"/>
                </a:cubicBezTo>
                <a:cubicBezTo>
                  <a:pt x="1049867" y="880533"/>
                  <a:pt x="1030111" y="855133"/>
                  <a:pt x="846667" y="677333"/>
                </a:cubicBezTo>
                <a:cubicBezTo>
                  <a:pt x="663223" y="499533"/>
                  <a:pt x="0" y="0"/>
                  <a:pt x="0" y="0"/>
                </a:cubicBezTo>
              </a:path>
            </a:pathLst>
          </a:custGeom>
          <a:ln w="38100" cmpd="sng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 rot="2118981">
            <a:off x="3530222" y="5382995"/>
            <a:ext cx="1044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FF00"/>
                </a:solidFill>
              </a:rPr>
              <a:t> cocktail</a:t>
            </a:r>
          </a:p>
          <a:p>
            <a:pPr algn="ctr"/>
            <a:r>
              <a:rPr lang="fr-FR" sz="1400" b="1" dirty="0" err="1" smtClean="0">
                <a:solidFill>
                  <a:srgbClr val="FFFF00"/>
                </a:solidFill>
              </a:rPr>
              <a:t>beam</a:t>
            </a:r>
            <a:endParaRPr lang="fr-FR" sz="1400" b="1" dirty="0">
              <a:solidFill>
                <a:srgbClr val="FFFF00"/>
              </a:solidFill>
            </a:endParaRPr>
          </a:p>
        </p:txBody>
      </p:sp>
      <p:sp>
        <p:nvSpPr>
          <p:cNvPr id="17" name="Forme libre 16"/>
          <p:cNvSpPr/>
          <p:nvPr/>
        </p:nvSpPr>
        <p:spPr>
          <a:xfrm>
            <a:off x="726915" y="3075073"/>
            <a:ext cx="3670036" cy="2226455"/>
          </a:xfrm>
          <a:custGeom>
            <a:avLst/>
            <a:gdLst>
              <a:gd name="connsiteX0" fmla="*/ 2540000 w 2540000"/>
              <a:gd name="connsiteY0" fmla="*/ 956733 h 1549400"/>
              <a:gd name="connsiteX1" fmla="*/ 855133 w 2540000"/>
              <a:gd name="connsiteY1" fmla="*/ 1549400 h 1549400"/>
              <a:gd name="connsiteX2" fmla="*/ 609600 w 2540000"/>
              <a:gd name="connsiteY2" fmla="*/ 1540933 h 1549400"/>
              <a:gd name="connsiteX3" fmla="*/ 440266 w 2540000"/>
              <a:gd name="connsiteY3" fmla="*/ 1498600 h 1549400"/>
              <a:gd name="connsiteX4" fmla="*/ 304800 w 2540000"/>
              <a:gd name="connsiteY4" fmla="*/ 1430867 h 1549400"/>
              <a:gd name="connsiteX5" fmla="*/ 33866 w 2540000"/>
              <a:gd name="connsiteY5" fmla="*/ 905933 h 1549400"/>
              <a:gd name="connsiteX6" fmla="*/ 0 w 2540000"/>
              <a:gd name="connsiteY6" fmla="*/ 770467 h 1549400"/>
              <a:gd name="connsiteX7" fmla="*/ 59266 w 2540000"/>
              <a:gd name="connsiteY7" fmla="*/ 626533 h 1549400"/>
              <a:gd name="connsiteX8" fmla="*/ 245533 w 2540000"/>
              <a:gd name="connsiteY8" fmla="*/ 558800 h 1549400"/>
              <a:gd name="connsiteX9" fmla="*/ 1921933 w 2540000"/>
              <a:gd name="connsiteY9" fmla="*/ 0 h 1549400"/>
              <a:gd name="connsiteX0" fmla="*/ 2540000 w 3511426"/>
              <a:gd name="connsiteY0" fmla="*/ 1498599 h 2091266"/>
              <a:gd name="connsiteX1" fmla="*/ 855133 w 3511426"/>
              <a:gd name="connsiteY1" fmla="*/ 2091266 h 2091266"/>
              <a:gd name="connsiteX2" fmla="*/ 609600 w 3511426"/>
              <a:gd name="connsiteY2" fmla="*/ 2082799 h 2091266"/>
              <a:gd name="connsiteX3" fmla="*/ 440266 w 3511426"/>
              <a:gd name="connsiteY3" fmla="*/ 2040466 h 2091266"/>
              <a:gd name="connsiteX4" fmla="*/ 304800 w 3511426"/>
              <a:gd name="connsiteY4" fmla="*/ 1972733 h 2091266"/>
              <a:gd name="connsiteX5" fmla="*/ 33866 w 3511426"/>
              <a:gd name="connsiteY5" fmla="*/ 1447799 h 2091266"/>
              <a:gd name="connsiteX6" fmla="*/ 0 w 3511426"/>
              <a:gd name="connsiteY6" fmla="*/ 1312333 h 2091266"/>
              <a:gd name="connsiteX7" fmla="*/ 59266 w 3511426"/>
              <a:gd name="connsiteY7" fmla="*/ 1168399 h 2091266"/>
              <a:gd name="connsiteX8" fmla="*/ 245533 w 3511426"/>
              <a:gd name="connsiteY8" fmla="*/ 1100666 h 2091266"/>
              <a:gd name="connsiteX9" fmla="*/ 3511426 w 3511426"/>
              <a:gd name="connsiteY9" fmla="*/ 0 h 2091266"/>
              <a:gd name="connsiteX10" fmla="*/ 1921933 w 3511426"/>
              <a:gd name="connsiteY10" fmla="*/ 541866 h 2091266"/>
              <a:gd name="connsiteX0" fmla="*/ 2540000 w 2540000"/>
              <a:gd name="connsiteY0" fmla="*/ 956733 h 1549400"/>
              <a:gd name="connsiteX1" fmla="*/ 855133 w 2540000"/>
              <a:gd name="connsiteY1" fmla="*/ 1549400 h 1549400"/>
              <a:gd name="connsiteX2" fmla="*/ 609600 w 2540000"/>
              <a:gd name="connsiteY2" fmla="*/ 1540933 h 1549400"/>
              <a:gd name="connsiteX3" fmla="*/ 440266 w 2540000"/>
              <a:gd name="connsiteY3" fmla="*/ 1498600 h 1549400"/>
              <a:gd name="connsiteX4" fmla="*/ 304800 w 2540000"/>
              <a:gd name="connsiteY4" fmla="*/ 1430867 h 1549400"/>
              <a:gd name="connsiteX5" fmla="*/ 33866 w 2540000"/>
              <a:gd name="connsiteY5" fmla="*/ 905933 h 1549400"/>
              <a:gd name="connsiteX6" fmla="*/ 0 w 2540000"/>
              <a:gd name="connsiteY6" fmla="*/ 770467 h 1549400"/>
              <a:gd name="connsiteX7" fmla="*/ 59266 w 2540000"/>
              <a:gd name="connsiteY7" fmla="*/ 626533 h 1549400"/>
              <a:gd name="connsiteX8" fmla="*/ 245533 w 2540000"/>
              <a:gd name="connsiteY8" fmla="*/ 558800 h 1549400"/>
              <a:gd name="connsiteX9" fmla="*/ 1921933 w 2540000"/>
              <a:gd name="connsiteY9" fmla="*/ 0 h 1549400"/>
              <a:gd name="connsiteX0" fmla="*/ 2540000 w 3505199"/>
              <a:gd name="connsiteY0" fmla="*/ 1515533 h 2108200"/>
              <a:gd name="connsiteX1" fmla="*/ 855133 w 3505199"/>
              <a:gd name="connsiteY1" fmla="*/ 2108200 h 2108200"/>
              <a:gd name="connsiteX2" fmla="*/ 609600 w 3505199"/>
              <a:gd name="connsiteY2" fmla="*/ 2099733 h 2108200"/>
              <a:gd name="connsiteX3" fmla="*/ 440266 w 3505199"/>
              <a:gd name="connsiteY3" fmla="*/ 2057400 h 2108200"/>
              <a:gd name="connsiteX4" fmla="*/ 304800 w 3505199"/>
              <a:gd name="connsiteY4" fmla="*/ 1989667 h 2108200"/>
              <a:gd name="connsiteX5" fmla="*/ 33866 w 3505199"/>
              <a:gd name="connsiteY5" fmla="*/ 1464733 h 2108200"/>
              <a:gd name="connsiteX6" fmla="*/ 0 w 3505199"/>
              <a:gd name="connsiteY6" fmla="*/ 1329267 h 2108200"/>
              <a:gd name="connsiteX7" fmla="*/ 59266 w 3505199"/>
              <a:gd name="connsiteY7" fmla="*/ 1185333 h 2108200"/>
              <a:gd name="connsiteX8" fmla="*/ 245533 w 3505199"/>
              <a:gd name="connsiteY8" fmla="*/ 1117600 h 2108200"/>
              <a:gd name="connsiteX9" fmla="*/ 3505199 w 3505199"/>
              <a:gd name="connsiteY9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5199" h="2108200">
                <a:moveTo>
                  <a:pt x="2540000" y="1515533"/>
                </a:moveTo>
                <a:lnTo>
                  <a:pt x="855133" y="2108200"/>
                </a:lnTo>
                <a:lnTo>
                  <a:pt x="609600" y="2099733"/>
                </a:lnTo>
                <a:lnTo>
                  <a:pt x="440266" y="2057400"/>
                </a:lnTo>
                <a:lnTo>
                  <a:pt x="304800" y="1989667"/>
                </a:lnTo>
                <a:lnTo>
                  <a:pt x="33866" y="1464733"/>
                </a:lnTo>
                <a:lnTo>
                  <a:pt x="0" y="1329267"/>
                </a:lnTo>
                <a:lnTo>
                  <a:pt x="59266" y="1185333"/>
                </a:lnTo>
                <a:lnTo>
                  <a:pt x="245533" y="1117600"/>
                </a:lnTo>
                <a:lnTo>
                  <a:pt x="3505199" y="0"/>
                </a:lnTo>
              </a:path>
            </a:pathLst>
          </a:custGeom>
          <a:ln>
            <a:solidFill>
              <a:srgbClr val="FFFF00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2411230" y="2306097"/>
            <a:ext cx="1143562" cy="2467878"/>
          </a:xfrm>
          <a:custGeom>
            <a:avLst/>
            <a:gdLst>
              <a:gd name="connsiteX0" fmla="*/ 0 w 1092200"/>
              <a:gd name="connsiteY0" fmla="*/ 0 h 2336800"/>
              <a:gd name="connsiteX1" fmla="*/ 1066800 w 1092200"/>
              <a:gd name="connsiteY1" fmla="*/ 1549400 h 2336800"/>
              <a:gd name="connsiteX2" fmla="*/ 1092200 w 1092200"/>
              <a:gd name="connsiteY2" fmla="*/ 233680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2200" h="2336800">
                <a:moveTo>
                  <a:pt x="0" y="0"/>
                </a:moveTo>
                <a:lnTo>
                  <a:pt x="1066800" y="1549400"/>
                </a:lnTo>
                <a:lnTo>
                  <a:pt x="1092200" y="2336800"/>
                </a:lnTo>
              </a:path>
            </a:pathLst>
          </a:custGeom>
          <a:ln w="38100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 rot="3361040">
            <a:off x="2032029" y="2978891"/>
            <a:ext cx="1595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Faisceau laser</a:t>
            </a:r>
            <a:endParaRPr lang="fr-FR" sz="1600" b="1" dirty="0">
              <a:solidFill>
                <a:srgbClr val="FF0000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 rot="16200000" flipH="1">
            <a:off x="2911803" y="2921097"/>
            <a:ext cx="586715" cy="418679"/>
          </a:xfrm>
          <a:prstGeom prst="line">
            <a:avLst/>
          </a:prstGeom>
          <a:ln>
            <a:solidFill>
              <a:srgbClr val="FFFF00"/>
            </a:solidFill>
            <a:prstDash val="sysDash"/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3280754" y="4486952"/>
            <a:ext cx="548076" cy="574045"/>
          </a:xfrm>
          <a:prstGeom prst="ellipse">
            <a:avLst/>
          </a:prstGeom>
          <a:noFill/>
          <a:ln w="38100" cmpd="sng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 rot="20363618">
            <a:off x="884013" y="3552058"/>
            <a:ext cx="172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smtClean="0">
                <a:solidFill>
                  <a:srgbClr val="FFFF00"/>
                </a:solidFill>
              </a:rPr>
              <a:t>Pure </a:t>
            </a:r>
            <a:r>
              <a:rPr lang="fr-FR" sz="1800" b="1" dirty="0" err="1" smtClean="0">
                <a:solidFill>
                  <a:srgbClr val="FFFF00"/>
                </a:solidFill>
              </a:rPr>
              <a:t>Beam</a:t>
            </a:r>
            <a:endParaRPr lang="fr-FR" sz="1800" b="1" dirty="0" smtClean="0">
              <a:solidFill>
                <a:srgbClr val="FFFF00"/>
              </a:solidFill>
            </a:endParaRPr>
          </a:p>
        </p:txBody>
      </p:sp>
      <p:cxnSp>
        <p:nvCxnSpPr>
          <p:cNvPr id="30" name="Connecteur droit 29"/>
          <p:cNvCxnSpPr>
            <a:endCxn id="21" idx="7"/>
          </p:cNvCxnSpPr>
          <p:nvPr/>
        </p:nvCxnSpPr>
        <p:spPr>
          <a:xfrm flipH="1">
            <a:off x="3748566" y="3707527"/>
            <a:ext cx="711876" cy="863492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0" y="4353111"/>
            <a:ext cx="1542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FFFF"/>
                </a:solidFill>
              </a:rPr>
              <a:t>HRS or MRTOF</a:t>
            </a:r>
            <a:endParaRPr lang="fr-FR" sz="2000" b="1" dirty="0">
              <a:solidFill>
                <a:srgbClr val="FFFFFF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 rot="20441443">
            <a:off x="2154170" y="1867511"/>
            <a:ext cx="1565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FFFF"/>
                </a:solidFill>
              </a:rPr>
              <a:t> Identification</a:t>
            </a:r>
          </a:p>
          <a:p>
            <a:pPr algn="ctr"/>
            <a:r>
              <a:rPr lang="fr-FR" sz="1400" b="1" dirty="0">
                <a:solidFill>
                  <a:srgbClr val="FFFFFF"/>
                </a:solidFill>
              </a:rPr>
              <a:t>Station</a:t>
            </a:r>
          </a:p>
        </p:txBody>
      </p:sp>
      <p:sp>
        <p:nvSpPr>
          <p:cNvPr id="37" name="ZoneTexte 36"/>
          <p:cNvSpPr txBox="1"/>
          <p:nvPr/>
        </p:nvSpPr>
        <p:spPr>
          <a:xfrm rot="20481644">
            <a:off x="3517343" y="2756652"/>
            <a:ext cx="717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</a:rPr>
              <a:t>DESIR</a:t>
            </a:r>
            <a:endParaRPr lang="fr-FR" sz="1200" b="1" dirty="0">
              <a:solidFill>
                <a:schemeClr val="bg1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500842" y="453186"/>
            <a:ext cx="4530692" cy="3254341"/>
          </a:xfrm>
          <a:prstGeom prst="rect">
            <a:avLst/>
          </a:prstGeom>
          <a:noFill/>
          <a:ln w="38100" cmpd="sng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4" name="ZoneTexte 23"/>
          <p:cNvSpPr txBox="1"/>
          <p:nvPr/>
        </p:nvSpPr>
        <p:spPr>
          <a:xfrm>
            <a:off x="4483883" y="73010"/>
            <a:ext cx="4562938" cy="40011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/>
              <a:t>Gas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cell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chamber</a:t>
            </a:r>
            <a:endParaRPr lang="fr-FR" sz="2000" b="1" dirty="0"/>
          </a:p>
        </p:txBody>
      </p:sp>
      <p:sp>
        <p:nvSpPr>
          <p:cNvPr id="25" name="TextBox 10"/>
          <p:cNvSpPr txBox="1"/>
          <p:nvPr/>
        </p:nvSpPr>
        <p:spPr>
          <a:xfrm>
            <a:off x="7702571" y="540148"/>
            <a:ext cx="12063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10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 mbar</a:t>
            </a:r>
            <a:endParaRPr lang="nl-BE" sz="1200" dirty="0"/>
          </a:p>
        </p:txBody>
      </p:sp>
      <p:sp>
        <p:nvSpPr>
          <p:cNvPr id="26" name="TextBox 11"/>
          <p:cNvSpPr txBox="1"/>
          <p:nvPr/>
        </p:nvSpPr>
        <p:spPr>
          <a:xfrm>
            <a:off x="4960189" y="3032938"/>
            <a:ext cx="13570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10</a:t>
            </a:r>
            <a:r>
              <a:rPr lang="en-US" sz="1200" baseline="30000" dirty="0" smtClean="0"/>
              <a:t>-5</a:t>
            </a:r>
            <a:r>
              <a:rPr lang="en-US" sz="1200" dirty="0" smtClean="0"/>
              <a:t> mbar</a:t>
            </a:r>
            <a:endParaRPr lang="nl-BE" sz="1200" dirty="0"/>
          </a:p>
        </p:txBody>
      </p:sp>
      <p:sp>
        <p:nvSpPr>
          <p:cNvPr id="38" name="TextBox 2"/>
          <p:cNvSpPr txBox="1"/>
          <p:nvPr/>
        </p:nvSpPr>
        <p:spPr>
          <a:xfrm>
            <a:off x="8083008" y="1446693"/>
            <a:ext cx="1055520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RFQ 90</a:t>
            </a:r>
            <a:r>
              <a:rPr lang="en-US" sz="1800" b="1" baseline="30000" dirty="0" smtClean="0">
                <a:solidFill>
                  <a:schemeClr val="tx1"/>
                </a:solidFill>
              </a:rPr>
              <a:t>o</a:t>
            </a:r>
            <a:endParaRPr lang="nl-BE" sz="1800" b="1" dirty="0">
              <a:solidFill>
                <a:schemeClr val="tx1"/>
              </a:solidFill>
            </a:endParaRPr>
          </a:p>
        </p:txBody>
      </p:sp>
      <p:cxnSp>
        <p:nvCxnSpPr>
          <p:cNvPr id="40" name="Connecteur droit avec flèche 39"/>
          <p:cNvCxnSpPr/>
          <p:nvPr/>
        </p:nvCxnSpPr>
        <p:spPr>
          <a:xfrm rot="16200000" flipV="1">
            <a:off x="7692190" y="3427415"/>
            <a:ext cx="533369" cy="26854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2"/>
          <p:cNvSpPr txBox="1"/>
          <p:nvPr/>
        </p:nvSpPr>
        <p:spPr>
          <a:xfrm>
            <a:off x="6012160" y="1772816"/>
            <a:ext cx="1690916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FFFF"/>
                </a:solidFill>
              </a:rPr>
              <a:t>RFQ</a:t>
            </a:r>
          </a:p>
          <a:p>
            <a:pPr algn="ctr"/>
            <a:r>
              <a:rPr lang="en-US" sz="1800" b="1" dirty="0" smtClean="0">
                <a:solidFill>
                  <a:srgbClr val="FFFFFF"/>
                </a:solidFill>
              </a:rPr>
              <a:t>extraction</a:t>
            </a:r>
            <a:endParaRPr lang="nl-BE" sz="1800" b="1" dirty="0">
              <a:solidFill>
                <a:srgbClr val="FFFFFF"/>
              </a:solidFill>
            </a:endParaRPr>
          </a:p>
        </p:txBody>
      </p:sp>
      <p:sp>
        <p:nvSpPr>
          <p:cNvPr id="43" name="TextBox 2"/>
          <p:cNvSpPr txBox="1"/>
          <p:nvPr/>
        </p:nvSpPr>
        <p:spPr>
          <a:xfrm>
            <a:off x="5292080" y="692696"/>
            <a:ext cx="1690916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>
                <a:solidFill>
                  <a:schemeClr val="bg1"/>
                </a:solidFill>
              </a:rPr>
              <a:t>électrode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extraction</a:t>
            </a:r>
            <a:endParaRPr lang="nl-BE" sz="1800" b="1" dirty="0">
              <a:solidFill>
                <a:schemeClr val="bg1"/>
              </a:solidFill>
            </a:endParaRPr>
          </a:p>
        </p:txBody>
      </p:sp>
      <p:sp>
        <p:nvSpPr>
          <p:cNvPr id="44" name="Forme libre 43"/>
          <p:cNvSpPr/>
          <p:nvPr/>
        </p:nvSpPr>
        <p:spPr>
          <a:xfrm>
            <a:off x="7467903" y="1568310"/>
            <a:ext cx="570634" cy="863417"/>
          </a:xfrm>
          <a:custGeom>
            <a:avLst/>
            <a:gdLst>
              <a:gd name="connsiteX0" fmla="*/ 467146 w 545004"/>
              <a:gd name="connsiteY0" fmla="*/ 817558 h 817558"/>
              <a:gd name="connsiteX1" fmla="*/ 467146 w 545004"/>
              <a:gd name="connsiteY1" fmla="*/ 218988 h 817558"/>
              <a:gd name="connsiteX2" fmla="*/ 0 w 545004"/>
              <a:gd name="connsiteY2" fmla="*/ 0 h 81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5004" h="817558">
                <a:moveTo>
                  <a:pt x="467146" y="817558"/>
                </a:moveTo>
                <a:cubicBezTo>
                  <a:pt x="506075" y="586403"/>
                  <a:pt x="545004" y="355248"/>
                  <a:pt x="467146" y="218988"/>
                </a:cubicBezTo>
                <a:cubicBezTo>
                  <a:pt x="389288" y="82728"/>
                  <a:pt x="194644" y="41364"/>
                  <a:pt x="0" y="0"/>
                </a:cubicBezTo>
              </a:path>
            </a:pathLst>
          </a:custGeom>
          <a:ln w="38100" cmpd="sng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/>
          <p:cNvCxnSpPr/>
          <p:nvPr/>
        </p:nvCxnSpPr>
        <p:spPr>
          <a:xfrm rot="5400000">
            <a:off x="7285713" y="1977371"/>
            <a:ext cx="1388462" cy="1528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 rot="10800000">
            <a:off x="5358395" y="1546130"/>
            <a:ext cx="1690916" cy="1677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234813" y="28222"/>
            <a:ext cx="40382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 smtClean="0"/>
              <a:t>Low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Energy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Branch</a:t>
            </a:r>
            <a:endParaRPr lang="fr-FR" sz="3200" b="1" dirty="0" smtClean="0"/>
          </a:p>
        </p:txBody>
      </p:sp>
      <p:sp>
        <p:nvSpPr>
          <p:cNvPr id="58" name="Rectangle 57"/>
          <p:cNvSpPr/>
          <p:nvPr/>
        </p:nvSpPr>
        <p:spPr>
          <a:xfrm>
            <a:off x="4528366" y="3912917"/>
            <a:ext cx="4547651" cy="2893665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46800" rtlCol="0" anchor="t" anchorCtr="0"/>
          <a:lstStyle/>
          <a:p>
            <a:pPr algn="ctr"/>
            <a:r>
              <a:rPr lang="fr-FR" sz="2000" b="1" dirty="0" err="1" smtClean="0">
                <a:solidFill>
                  <a:srgbClr val="000000"/>
                </a:solidFill>
              </a:rPr>
              <a:t>Expected</a:t>
            </a:r>
            <a:r>
              <a:rPr lang="fr-FR" sz="2000" b="1" dirty="0" smtClean="0">
                <a:solidFill>
                  <a:srgbClr val="000000"/>
                </a:solidFill>
              </a:rPr>
              <a:t> performances</a:t>
            </a:r>
          </a:p>
          <a:p>
            <a:pPr algn="ctr"/>
            <a:endParaRPr lang="fr-FR" sz="2000" b="1" dirty="0">
              <a:solidFill>
                <a:srgbClr val="000000"/>
              </a:solidFill>
            </a:endParaRPr>
          </a:p>
        </p:txBody>
      </p:sp>
      <p:graphicFrame>
        <p:nvGraphicFramePr>
          <p:cNvPr id="53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799819"/>
              </p:ext>
            </p:extLst>
          </p:nvPr>
        </p:nvGraphicFramePr>
        <p:xfrm>
          <a:off x="4647530" y="4307090"/>
          <a:ext cx="4319741" cy="2383687"/>
        </p:xfrm>
        <a:graphic>
          <a:graphicData uri="http://schemas.openxmlformats.org/drawingml/2006/table">
            <a:tbl>
              <a:tblPr/>
              <a:tblGrid>
                <a:gridCol w="3589675"/>
                <a:gridCol w="730066"/>
              </a:tblGrid>
              <a:tr h="5119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Thermalization</a:t>
                      </a:r>
                      <a:r>
                        <a:rPr lang="en-GB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diffusion and transport towards the exit hole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90 %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95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Neutralization in to the atomic</a:t>
                      </a:r>
                      <a:r>
                        <a:rPr lang="en-GB" sz="16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in GS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30 %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95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Formation of the gas jet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90 %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95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Laser ionization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50 %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95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Capturing efficiency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80 %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95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Detection efficiency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85 %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95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 efficiency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4 %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1" name="TextBox 2"/>
          <p:cNvSpPr txBox="1"/>
          <p:nvPr/>
        </p:nvSpPr>
        <p:spPr>
          <a:xfrm>
            <a:off x="7664713" y="3319801"/>
            <a:ext cx="1055520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</a:t>
            </a:r>
            <a:r>
              <a:rPr lang="en-US" b="1" baseline="30000" dirty="0" smtClean="0">
                <a:solidFill>
                  <a:srgbClr val="FFFF00"/>
                </a:solidFill>
              </a:rPr>
              <a:t>3</a:t>
            </a:r>
            <a:endParaRPr lang="nl-BE" b="1" baseline="30000" dirty="0">
              <a:solidFill>
                <a:srgbClr val="FFFF00"/>
              </a:solidFill>
            </a:endParaRPr>
          </a:p>
        </p:txBody>
      </p:sp>
      <p:sp>
        <p:nvSpPr>
          <p:cNvPr id="32" name="TextBox 2"/>
          <p:cNvSpPr txBox="1"/>
          <p:nvPr/>
        </p:nvSpPr>
        <p:spPr>
          <a:xfrm>
            <a:off x="4460442" y="1329235"/>
            <a:ext cx="1055520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HRS</a:t>
            </a:r>
            <a:endParaRPr lang="nl-BE" b="1" baseline="30000" dirty="0">
              <a:solidFill>
                <a:srgbClr val="FFFF00"/>
              </a:solidFill>
            </a:endParaRPr>
          </a:p>
        </p:txBody>
      </p:sp>
      <p:sp>
        <p:nvSpPr>
          <p:cNvPr id="35" name="Bouée 34"/>
          <p:cNvSpPr/>
          <p:nvPr/>
        </p:nvSpPr>
        <p:spPr>
          <a:xfrm>
            <a:off x="7814065" y="980551"/>
            <a:ext cx="331780" cy="335743"/>
          </a:xfrm>
          <a:prstGeom prst="donu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7945411" y="1111908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TextBox 11"/>
          <p:cNvSpPr txBox="1"/>
          <p:nvPr/>
        </p:nvSpPr>
        <p:spPr>
          <a:xfrm>
            <a:off x="7664111" y="2632692"/>
            <a:ext cx="5743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500 mbar</a:t>
            </a:r>
            <a:endParaRPr lang="nl-BE" sz="1200" dirty="0"/>
          </a:p>
        </p:txBody>
      </p:sp>
      <p:sp>
        <p:nvSpPr>
          <p:cNvPr id="41" name="TextBox 2"/>
          <p:cNvSpPr txBox="1"/>
          <p:nvPr/>
        </p:nvSpPr>
        <p:spPr>
          <a:xfrm>
            <a:off x="6684832" y="2700208"/>
            <a:ext cx="1055520" cy="5847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Cellule</a:t>
            </a:r>
            <a:br>
              <a:rPr lang="en-US" sz="1600" b="1" dirty="0" smtClean="0">
                <a:solidFill>
                  <a:srgbClr val="FFFF00"/>
                </a:solidFill>
              </a:rPr>
            </a:br>
            <a:r>
              <a:rPr lang="en-US" sz="1600" b="1" dirty="0" err="1" smtClean="0">
                <a:solidFill>
                  <a:srgbClr val="FFFF00"/>
                </a:solidFill>
              </a:rPr>
              <a:t>gazeuse</a:t>
            </a:r>
            <a:endParaRPr lang="nl-BE" sz="1600" b="1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3994" y="642174"/>
            <a:ext cx="32349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i="1" baseline="30000" dirty="0"/>
              <a:t>(LEUVEN, GANIL, IPNO</a:t>
            </a:r>
            <a:r>
              <a:rPr lang="fr-FR" i="1" baseline="30000" dirty="0" smtClean="0"/>
              <a:t>, LPC…</a:t>
            </a:r>
            <a:r>
              <a:rPr lang="fr-FR" i="1" baseline="30000" dirty="0"/>
              <a:t>)</a:t>
            </a:r>
          </a:p>
        </p:txBody>
      </p:sp>
      <p:pic>
        <p:nvPicPr>
          <p:cNvPr id="45" name="Image 44" descr="Capture d’écran 2012-05-11 à 22.37.5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40" y="5037299"/>
            <a:ext cx="3175704" cy="182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8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-41235"/>
            <a:ext cx="3098775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90"/>
                </a:solidFill>
              </a:rPr>
              <a:t>Basic Detection set-ups</a:t>
            </a:r>
            <a:endParaRPr lang="en-GB" sz="2400" dirty="0">
              <a:solidFill>
                <a:srgbClr val="000090"/>
              </a:solidFill>
            </a:endParaRPr>
          </a:p>
        </p:txBody>
      </p:sp>
      <p:pic>
        <p:nvPicPr>
          <p:cNvPr id="5" name="Picture 2" descr="S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83" y="2699008"/>
            <a:ext cx="3664907" cy="21571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ZoneTexte 5"/>
          <p:cNvSpPr txBox="1"/>
          <p:nvPr/>
        </p:nvSpPr>
        <p:spPr>
          <a:xfrm>
            <a:off x="114383" y="1982448"/>
            <a:ext cx="3069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</a:rPr>
              <a:t>Implantation-</a:t>
            </a:r>
            <a:r>
              <a:rPr lang="fr-FR" sz="2000" b="1" dirty="0" err="1" smtClean="0">
                <a:solidFill>
                  <a:srgbClr val="008000"/>
                </a:solidFill>
              </a:rPr>
              <a:t>decay</a:t>
            </a:r>
            <a:r>
              <a:rPr lang="fr-FR" sz="2000" b="1" dirty="0" smtClean="0">
                <a:solidFill>
                  <a:srgbClr val="008000"/>
                </a:solidFill>
              </a:rPr>
              <a:t> station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6921" y="4837970"/>
            <a:ext cx="431400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Emissive foils : Time of flight and </a:t>
            </a:r>
            <a:r>
              <a:rPr lang="fr-FR" dirty="0" err="1" smtClean="0"/>
              <a:t>tracking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Silion</a:t>
            </a:r>
            <a:r>
              <a:rPr lang="fr-FR" dirty="0" smtClean="0"/>
              <a:t> box :</a:t>
            </a:r>
          </a:p>
          <a:p>
            <a:pPr marL="742950" lvl="1" indent="-285750">
              <a:buFontTx/>
              <a:buChar char="-"/>
            </a:pPr>
            <a:r>
              <a:rPr lang="fr-FR" dirty="0" err="1" smtClean="0"/>
              <a:t>Energy</a:t>
            </a:r>
            <a:endParaRPr lang="fr-FR" dirty="0" smtClean="0"/>
          </a:p>
          <a:p>
            <a:pPr marL="742950" lvl="1" indent="-285750">
              <a:buFontTx/>
              <a:buChar char="-"/>
            </a:pPr>
            <a:r>
              <a:rPr lang="fr-FR" dirty="0" err="1" smtClean="0"/>
              <a:t>Decay</a:t>
            </a:r>
            <a:r>
              <a:rPr lang="fr-FR" dirty="0" smtClean="0"/>
              <a:t> </a:t>
            </a:r>
            <a:r>
              <a:rPr lang="fr-FR" dirty="0" err="1" smtClean="0"/>
              <a:t>correlation</a:t>
            </a:r>
            <a:endParaRPr lang="fr-FR" dirty="0" smtClean="0"/>
          </a:p>
          <a:p>
            <a:pPr marL="742950" lvl="1" indent="-285750">
              <a:buFontTx/>
              <a:buChar char="-"/>
            </a:pPr>
            <a:r>
              <a:rPr lang="fr-FR" dirty="0"/>
              <a:t>α, p, e</a:t>
            </a:r>
            <a:r>
              <a:rPr lang="fr-FR" dirty="0" smtClean="0"/>
              <a:t>- </a:t>
            </a:r>
            <a:r>
              <a:rPr lang="fr-FR" dirty="0" err="1" smtClean="0"/>
              <a:t>spectroscopy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Ge detectors : gamma </a:t>
            </a:r>
            <a:r>
              <a:rPr lang="fr-FR" dirty="0" err="1" smtClean="0"/>
              <a:t>spectroscopy</a:t>
            </a:r>
            <a:endParaRPr lang="fr-FR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5341117" y="651506"/>
            <a:ext cx="2206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008000"/>
                </a:solidFill>
              </a:rPr>
              <a:t>Low</a:t>
            </a:r>
            <a:r>
              <a:rPr lang="fr-FR" sz="2000" b="1" dirty="0" smtClean="0">
                <a:solidFill>
                  <a:srgbClr val="008000"/>
                </a:solidFill>
              </a:rPr>
              <a:t> </a:t>
            </a:r>
            <a:r>
              <a:rPr lang="fr-FR" sz="2000" b="1" dirty="0" err="1" smtClean="0">
                <a:solidFill>
                  <a:srgbClr val="008000"/>
                </a:solidFill>
              </a:rPr>
              <a:t>energy</a:t>
            </a:r>
            <a:r>
              <a:rPr lang="fr-FR" sz="2000" b="1" dirty="0" smtClean="0">
                <a:solidFill>
                  <a:srgbClr val="008000"/>
                </a:solidFill>
              </a:rPr>
              <a:t> </a:t>
            </a:r>
            <a:r>
              <a:rPr lang="fr-FR" sz="2000" b="1" dirty="0" err="1" smtClean="0">
                <a:solidFill>
                  <a:srgbClr val="008000"/>
                </a:solidFill>
              </a:rPr>
              <a:t>branch</a:t>
            </a:r>
            <a:endParaRPr lang="fr-FR" sz="2000" b="1" dirty="0">
              <a:solidFill>
                <a:srgbClr val="008000"/>
              </a:solidFill>
            </a:endParaRPr>
          </a:p>
        </p:txBody>
      </p:sp>
      <p:grpSp>
        <p:nvGrpSpPr>
          <p:cNvPr id="25" name="Grouper 24"/>
          <p:cNvGrpSpPr/>
          <p:nvPr/>
        </p:nvGrpSpPr>
        <p:grpSpPr>
          <a:xfrm>
            <a:off x="4424432" y="1304888"/>
            <a:ext cx="4450711" cy="4981923"/>
            <a:chOff x="-1" y="642174"/>
            <a:chExt cx="5939432" cy="622077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879231"/>
              <a:ext cx="5939432" cy="5983715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Forme libre 10"/>
            <p:cNvSpPr/>
            <p:nvPr/>
          </p:nvSpPr>
          <p:spPr>
            <a:xfrm>
              <a:off x="3670036" y="4952806"/>
              <a:ext cx="1205616" cy="1895616"/>
            </a:xfrm>
            <a:custGeom>
              <a:avLst/>
              <a:gdLst>
                <a:gd name="connsiteX0" fmla="*/ 1151467 w 1151467"/>
                <a:gd name="connsiteY0" fmla="*/ 1794933 h 1794933"/>
                <a:gd name="connsiteX1" fmla="*/ 1100667 w 1151467"/>
                <a:gd name="connsiteY1" fmla="*/ 1066800 h 1794933"/>
                <a:gd name="connsiteX2" fmla="*/ 846667 w 1151467"/>
                <a:gd name="connsiteY2" fmla="*/ 677333 h 1794933"/>
                <a:gd name="connsiteX3" fmla="*/ 0 w 1151467"/>
                <a:gd name="connsiteY3" fmla="*/ 0 h 179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1467" h="1794933">
                  <a:moveTo>
                    <a:pt x="1151467" y="1794933"/>
                  </a:moveTo>
                  <a:cubicBezTo>
                    <a:pt x="1151467" y="1524000"/>
                    <a:pt x="1151467" y="1253067"/>
                    <a:pt x="1100667" y="1066800"/>
                  </a:cubicBezTo>
                  <a:cubicBezTo>
                    <a:pt x="1049867" y="880533"/>
                    <a:pt x="1030111" y="855133"/>
                    <a:pt x="846667" y="677333"/>
                  </a:cubicBezTo>
                  <a:cubicBezTo>
                    <a:pt x="663223" y="499533"/>
                    <a:pt x="0" y="0"/>
                    <a:pt x="0" y="0"/>
                  </a:cubicBezTo>
                </a:path>
              </a:pathLst>
            </a:custGeom>
            <a:ln w="38100" cmpd="sng">
              <a:solidFill>
                <a:srgbClr val="FFFF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 rot="2118981">
              <a:off x="3530222" y="5382995"/>
              <a:ext cx="10445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FF00"/>
                  </a:solidFill>
                </a:rPr>
                <a:t> cocktail</a:t>
              </a:r>
            </a:p>
            <a:p>
              <a:pPr algn="ctr"/>
              <a:r>
                <a:rPr lang="fr-FR" sz="1400" b="1" dirty="0" err="1" smtClean="0">
                  <a:solidFill>
                    <a:srgbClr val="FFFF00"/>
                  </a:solidFill>
                </a:rPr>
                <a:t>beam</a:t>
              </a:r>
              <a:endParaRPr lang="fr-FR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726915" y="3075073"/>
              <a:ext cx="3670036" cy="2226455"/>
            </a:xfrm>
            <a:custGeom>
              <a:avLst/>
              <a:gdLst>
                <a:gd name="connsiteX0" fmla="*/ 2540000 w 2540000"/>
                <a:gd name="connsiteY0" fmla="*/ 956733 h 1549400"/>
                <a:gd name="connsiteX1" fmla="*/ 855133 w 2540000"/>
                <a:gd name="connsiteY1" fmla="*/ 1549400 h 1549400"/>
                <a:gd name="connsiteX2" fmla="*/ 609600 w 2540000"/>
                <a:gd name="connsiteY2" fmla="*/ 1540933 h 1549400"/>
                <a:gd name="connsiteX3" fmla="*/ 440266 w 2540000"/>
                <a:gd name="connsiteY3" fmla="*/ 1498600 h 1549400"/>
                <a:gd name="connsiteX4" fmla="*/ 304800 w 2540000"/>
                <a:gd name="connsiteY4" fmla="*/ 1430867 h 1549400"/>
                <a:gd name="connsiteX5" fmla="*/ 33866 w 2540000"/>
                <a:gd name="connsiteY5" fmla="*/ 905933 h 1549400"/>
                <a:gd name="connsiteX6" fmla="*/ 0 w 2540000"/>
                <a:gd name="connsiteY6" fmla="*/ 770467 h 1549400"/>
                <a:gd name="connsiteX7" fmla="*/ 59266 w 2540000"/>
                <a:gd name="connsiteY7" fmla="*/ 626533 h 1549400"/>
                <a:gd name="connsiteX8" fmla="*/ 245533 w 2540000"/>
                <a:gd name="connsiteY8" fmla="*/ 558800 h 1549400"/>
                <a:gd name="connsiteX9" fmla="*/ 1921933 w 2540000"/>
                <a:gd name="connsiteY9" fmla="*/ 0 h 1549400"/>
                <a:gd name="connsiteX0" fmla="*/ 2540000 w 3511426"/>
                <a:gd name="connsiteY0" fmla="*/ 1498599 h 2091266"/>
                <a:gd name="connsiteX1" fmla="*/ 855133 w 3511426"/>
                <a:gd name="connsiteY1" fmla="*/ 2091266 h 2091266"/>
                <a:gd name="connsiteX2" fmla="*/ 609600 w 3511426"/>
                <a:gd name="connsiteY2" fmla="*/ 2082799 h 2091266"/>
                <a:gd name="connsiteX3" fmla="*/ 440266 w 3511426"/>
                <a:gd name="connsiteY3" fmla="*/ 2040466 h 2091266"/>
                <a:gd name="connsiteX4" fmla="*/ 304800 w 3511426"/>
                <a:gd name="connsiteY4" fmla="*/ 1972733 h 2091266"/>
                <a:gd name="connsiteX5" fmla="*/ 33866 w 3511426"/>
                <a:gd name="connsiteY5" fmla="*/ 1447799 h 2091266"/>
                <a:gd name="connsiteX6" fmla="*/ 0 w 3511426"/>
                <a:gd name="connsiteY6" fmla="*/ 1312333 h 2091266"/>
                <a:gd name="connsiteX7" fmla="*/ 59266 w 3511426"/>
                <a:gd name="connsiteY7" fmla="*/ 1168399 h 2091266"/>
                <a:gd name="connsiteX8" fmla="*/ 245533 w 3511426"/>
                <a:gd name="connsiteY8" fmla="*/ 1100666 h 2091266"/>
                <a:gd name="connsiteX9" fmla="*/ 3511426 w 3511426"/>
                <a:gd name="connsiteY9" fmla="*/ 0 h 2091266"/>
                <a:gd name="connsiteX10" fmla="*/ 1921933 w 3511426"/>
                <a:gd name="connsiteY10" fmla="*/ 541866 h 2091266"/>
                <a:gd name="connsiteX0" fmla="*/ 2540000 w 2540000"/>
                <a:gd name="connsiteY0" fmla="*/ 956733 h 1549400"/>
                <a:gd name="connsiteX1" fmla="*/ 855133 w 2540000"/>
                <a:gd name="connsiteY1" fmla="*/ 1549400 h 1549400"/>
                <a:gd name="connsiteX2" fmla="*/ 609600 w 2540000"/>
                <a:gd name="connsiteY2" fmla="*/ 1540933 h 1549400"/>
                <a:gd name="connsiteX3" fmla="*/ 440266 w 2540000"/>
                <a:gd name="connsiteY3" fmla="*/ 1498600 h 1549400"/>
                <a:gd name="connsiteX4" fmla="*/ 304800 w 2540000"/>
                <a:gd name="connsiteY4" fmla="*/ 1430867 h 1549400"/>
                <a:gd name="connsiteX5" fmla="*/ 33866 w 2540000"/>
                <a:gd name="connsiteY5" fmla="*/ 905933 h 1549400"/>
                <a:gd name="connsiteX6" fmla="*/ 0 w 2540000"/>
                <a:gd name="connsiteY6" fmla="*/ 770467 h 1549400"/>
                <a:gd name="connsiteX7" fmla="*/ 59266 w 2540000"/>
                <a:gd name="connsiteY7" fmla="*/ 626533 h 1549400"/>
                <a:gd name="connsiteX8" fmla="*/ 245533 w 2540000"/>
                <a:gd name="connsiteY8" fmla="*/ 558800 h 1549400"/>
                <a:gd name="connsiteX9" fmla="*/ 1921933 w 2540000"/>
                <a:gd name="connsiteY9" fmla="*/ 0 h 1549400"/>
                <a:gd name="connsiteX0" fmla="*/ 2540000 w 3505199"/>
                <a:gd name="connsiteY0" fmla="*/ 1515533 h 2108200"/>
                <a:gd name="connsiteX1" fmla="*/ 855133 w 3505199"/>
                <a:gd name="connsiteY1" fmla="*/ 2108200 h 2108200"/>
                <a:gd name="connsiteX2" fmla="*/ 609600 w 3505199"/>
                <a:gd name="connsiteY2" fmla="*/ 2099733 h 2108200"/>
                <a:gd name="connsiteX3" fmla="*/ 440266 w 3505199"/>
                <a:gd name="connsiteY3" fmla="*/ 2057400 h 2108200"/>
                <a:gd name="connsiteX4" fmla="*/ 304800 w 3505199"/>
                <a:gd name="connsiteY4" fmla="*/ 1989667 h 2108200"/>
                <a:gd name="connsiteX5" fmla="*/ 33866 w 3505199"/>
                <a:gd name="connsiteY5" fmla="*/ 1464733 h 2108200"/>
                <a:gd name="connsiteX6" fmla="*/ 0 w 3505199"/>
                <a:gd name="connsiteY6" fmla="*/ 1329267 h 2108200"/>
                <a:gd name="connsiteX7" fmla="*/ 59266 w 3505199"/>
                <a:gd name="connsiteY7" fmla="*/ 1185333 h 2108200"/>
                <a:gd name="connsiteX8" fmla="*/ 245533 w 3505199"/>
                <a:gd name="connsiteY8" fmla="*/ 1117600 h 2108200"/>
                <a:gd name="connsiteX9" fmla="*/ 3505199 w 3505199"/>
                <a:gd name="connsiteY9" fmla="*/ 0 h 210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5199" h="2108200">
                  <a:moveTo>
                    <a:pt x="2540000" y="1515533"/>
                  </a:moveTo>
                  <a:lnTo>
                    <a:pt x="855133" y="2108200"/>
                  </a:lnTo>
                  <a:lnTo>
                    <a:pt x="609600" y="2099733"/>
                  </a:lnTo>
                  <a:lnTo>
                    <a:pt x="440266" y="2057400"/>
                  </a:lnTo>
                  <a:lnTo>
                    <a:pt x="304800" y="1989667"/>
                  </a:lnTo>
                  <a:lnTo>
                    <a:pt x="33866" y="1464733"/>
                  </a:lnTo>
                  <a:lnTo>
                    <a:pt x="0" y="1329267"/>
                  </a:lnTo>
                  <a:lnTo>
                    <a:pt x="59266" y="1185333"/>
                  </a:lnTo>
                  <a:lnTo>
                    <a:pt x="245533" y="1117600"/>
                  </a:lnTo>
                  <a:lnTo>
                    <a:pt x="3505199" y="0"/>
                  </a:lnTo>
                </a:path>
              </a:pathLst>
            </a:custGeom>
            <a:ln>
              <a:solidFill>
                <a:srgbClr val="FFFF00"/>
              </a:solidFill>
              <a:prstDash val="sysDash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2411230" y="2306097"/>
              <a:ext cx="1143562" cy="2467878"/>
            </a:xfrm>
            <a:custGeom>
              <a:avLst/>
              <a:gdLst>
                <a:gd name="connsiteX0" fmla="*/ 0 w 1092200"/>
                <a:gd name="connsiteY0" fmla="*/ 0 h 2336800"/>
                <a:gd name="connsiteX1" fmla="*/ 1066800 w 1092200"/>
                <a:gd name="connsiteY1" fmla="*/ 1549400 h 2336800"/>
                <a:gd name="connsiteX2" fmla="*/ 1092200 w 1092200"/>
                <a:gd name="connsiteY2" fmla="*/ 2336800 h 233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2200" h="2336800">
                  <a:moveTo>
                    <a:pt x="0" y="0"/>
                  </a:moveTo>
                  <a:lnTo>
                    <a:pt x="1066800" y="1549400"/>
                  </a:lnTo>
                  <a:lnTo>
                    <a:pt x="1092200" y="2336800"/>
                  </a:lnTo>
                </a:path>
              </a:pathLst>
            </a:custGeom>
            <a:ln w="38100" cmpd="sng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 rot="3361040">
              <a:off x="1966111" y="3058020"/>
              <a:ext cx="1922994" cy="451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</a:rPr>
                <a:t> LASER BEAM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Connecteur droit 15"/>
            <p:cNvCxnSpPr/>
            <p:nvPr/>
          </p:nvCxnSpPr>
          <p:spPr>
            <a:xfrm rot="16200000" flipH="1">
              <a:off x="2911803" y="2921097"/>
              <a:ext cx="586715" cy="418679"/>
            </a:xfrm>
            <a:prstGeom prst="line">
              <a:avLst/>
            </a:prstGeom>
            <a:ln>
              <a:solidFill>
                <a:srgbClr val="FFFF00"/>
              </a:solidFill>
              <a:prstDash val="sysDash"/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20363618">
              <a:off x="884013" y="3552058"/>
              <a:ext cx="17271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b="1" dirty="0" smtClean="0">
                  <a:solidFill>
                    <a:srgbClr val="FFFF00"/>
                  </a:solidFill>
                </a:rPr>
                <a:t>Pure </a:t>
              </a:r>
              <a:r>
                <a:rPr lang="fr-FR" sz="1800" b="1" dirty="0" err="1" smtClean="0">
                  <a:solidFill>
                    <a:srgbClr val="FFFF00"/>
                  </a:solidFill>
                </a:rPr>
                <a:t>Beam</a:t>
              </a:r>
              <a:endParaRPr lang="fr-FR" sz="1800" b="1" dirty="0" smtClean="0">
                <a:solidFill>
                  <a:srgbClr val="FFFF00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0" y="4353111"/>
              <a:ext cx="15422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>
                  <a:solidFill>
                    <a:srgbClr val="FFFFFF"/>
                  </a:solidFill>
                </a:rPr>
                <a:t>HRS or MRTOF</a:t>
              </a:r>
              <a:endParaRPr lang="fr-FR" sz="2000" b="1" dirty="0">
                <a:solidFill>
                  <a:srgbClr val="FFFFFF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20441443">
              <a:off x="2154170" y="1867511"/>
              <a:ext cx="15655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FFFF"/>
                  </a:solidFill>
                </a:rPr>
                <a:t> Identification</a:t>
              </a:r>
            </a:p>
            <a:p>
              <a:pPr algn="ctr"/>
              <a:r>
                <a:rPr lang="fr-FR" sz="1400" b="1" dirty="0">
                  <a:solidFill>
                    <a:srgbClr val="FFFFFF"/>
                  </a:solidFill>
                </a:rPr>
                <a:t>Station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 rot="20481644">
              <a:off x="3512532" y="2694783"/>
              <a:ext cx="900444" cy="3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solidFill>
                    <a:schemeClr val="bg1"/>
                  </a:solidFill>
                </a:rPr>
                <a:t>DESIR</a:t>
              </a:r>
              <a:endParaRPr lang="fr-FR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"/>
            <p:cNvSpPr txBox="1"/>
            <p:nvPr/>
          </p:nvSpPr>
          <p:spPr>
            <a:xfrm>
              <a:off x="4460442" y="1329235"/>
              <a:ext cx="1055520" cy="36933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</a:rPr>
                <a:t>HRS</a:t>
              </a:r>
              <a:endParaRPr lang="nl-BE" b="1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3994" y="642174"/>
              <a:ext cx="323496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i="1" baseline="30000" dirty="0"/>
                <a:t>(LEUVEN, GANIL, IPNO</a:t>
              </a:r>
              <a:r>
                <a:rPr lang="fr-FR" i="1" baseline="30000" dirty="0" smtClean="0"/>
                <a:t>, LPC…</a:t>
              </a:r>
              <a:r>
                <a:rPr lang="fr-FR" i="1" baseline="30000" dirty="0"/>
                <a:t>)</a:t>
              </a: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479037" y="2420822"/>
            <a:ext cx="1821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(CSNSM, </a:t>
            </a:r>
            <a:r>
              <a:rPr lang="fr-FR" sz="1200" i="1" dirty="0" err="1" smtClean="0"/>
              <a:t>Ganil</a:t>
            </a:r>
            <a:r>
              <a:rPr lang="fr-FR" sz="1200" i="1" dirty="0" smtClean="0"/>
              <a:t>, IPHC, </a:t>
            </a:r>
            <a:r>
              <a:rPr lang="fr-FR" sz="1200" i="1" dirty="0" err="1" smtClean="0"/>
              <a:t>Irfu</a:t>
            </a:r>
            <a:r>
              <a:rPr lang="fr-FR" sz="1200" i="1" dirty="0"/>
              <a:t>)</a:t>
            </a:r>
          </a:p>
        </p:txBody>
      </p:sp>
      <p:grpSp>
        <p:nvGrpSpPr>
          <p:cNvPr id="44" name="Grouper 43"/>
          <p:cNvGrpSpPr/>
          <p:nvPr/>
        </p:nvGrpSpPr>
        <p:grpSpPr>
          <a:xfrm>
            <a:off x="6477822" y="1478854"/>
            <a:ext cx="2660705" cy="2532164"/>
            <a:chOff x="4460442" y="73010"/>
            <a:chExt cx="4678086" cy="3696031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500842" y="453186"/>
              <a:ext cx="4530692" cy="3254341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28" name="ZoneTexte 27"/>
            <p:cNvSpPr txBox="1"/>
            <p:nvPr/>
          </p:nvSpPr>
          <p:spPr>
            <a:xfrm>
              <a:off x="4483882" y="73010"/>
              <a:ext cx="4562939" cy="494165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err="1" smtClean="0"/>
                <a:t>Gas</a:t>
              </a:r>
              <a:r>
                <a:rPr lang="fr-FR" sz="1600" b="1" dirty="0" smtClean="0"/>
                <a:t> </a:t>
              </a:r>
              <a:r>
                <a:rPr lang="fr-FR" sz="1600" b="1" dirty="0" err="1" smtClean="0"/>
                <a:t>cell</a:t>
              </a:r>
              <a:r>
                <a:rPr lang="fr-FR" sz="1600" b="1" dirty="0" smtClean="0"/>
                <a:t> </a:t>
              </a:r>
              <a:r>
                <a:rPr lang="fr-FR" sz="1600" b="1" dirty="0" err="1" smtClean="0"/>
                <a:t>chamber</a:t>
              </a:r>
              <a:endParaRPr lang="fr-FR" sz="1600" b="1" dirty="0"/>
            </a:p>
          </p:txBody>
        </p:sp>
        <p:sp>
          <p:nvSpPr>
            <p:cNvPr id="29" name="TextBox 10"/>
            <p:cNvSpPr txBox="1"/>
            <p:nvPr/>
          </p:nvSpPr>
          <p:spPr>
            <a:xfrm>
              <a:off x="7467902" y="621159"/>
              <a:ext cx="1563632" cy="35939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10</a:t>
              </a:r>
              <a:r>
                <a:rPr lang="en-US" sz="1000" baseline="30000" dirty="0" smtClean="0"/>
                <a:t>-2</a:t>
              </a:r>
              <a:r>
                <a:rPr lang="en-US" sz="1000" dirty="0" smtClean="0"/>
                <a:t> mbar</a:t>
              </a:r>
              <a:endParaRPr lang="nl-BE" sz="1000" dirty="0"/>
            </a:p>
          </p:txBody>
        </p:sp>
        <p:sp>
          <p:nvSpPr>
            <p:cNvPr id="30" name="TextBox 11"/>
            <p:cNvSpPr txBox="1"/>
            <p:nvPr/>
          </p:nvSpPr>
          <p:spPr>
            <a:xfrm>
              <a:off x="4960189" y="3032939"/>
              <a:ext cx="1357098" cy="35939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10</a:t>
              </a:r>
              <a:r>
                <a:rPr lang="en-US" sz="1000" baseline="30000" dirty="0" smtClean="0"/>
                <a:t>-5</a:t>
              </a:r>
              <a:r>
                <a:rPr lang="en-US" sz="1000" dirty="0" smtClean="0"/>
                <a:t> mbar</a:t>
              </a:r>
              <a:endParaRPr lang="nl-BE" sz="1000" dirty="0"/>
            </a:p>
          </p:txBody>
        </p:sp>
        <p:sp>
          <p:nvSpPr>
            <p:cNvPr id="31" name="TextBox 2"/>
            <p:cNvSpPr txBox="1"/>
            <p:nvPr/>
          </p:nvSpPr>
          <p:spPr>
            <a:xfrm>
              <a:off x="8083008" y="1446693"/>
              <a:ext cx="1055520" cy="7637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/>
                  </a:solidFill>
                </a:rPr>
                <a:t>RFQ 90</a:t>
              </a:r>
              <a:r>
                <a:rPr lang="en-US" sz="1400" b="1" baseline="30000" dirty="0" smtClean="0">
                  <a:solidFill>
                    <a:schemeClr val="tx1"/>
                  </a:solidFill>
                </a:rPr>
                <a:t>o</a:t>
              </a:r>
              <a:endParaRPr lang="nl-BE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 rot="16200000" flipV="1">
              <a:off x="7692190" y="3427415"/>
              <a:ext cx="533369" cy="26854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2"/>
            <p:cNvSpPr txBox="1"/>
            <p:nvPr/>
          </p:nvSpPr>
          <p:spPr>
            <a:xfrm>
              <a:off x="6012160" y="1772815"/>
              <a:ext cx="1690916" cy="7637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FF"/>
                  </a:solidFill>
                </a:rPr>
                <a:t>RFQ</a:t>
              </a:r>
            </a:p>
            <a:p>
              <a:pPr algn="ctr"/>
              <a:r>
                <a:rPr lang="en-US" sz="1400" b="1" dirty="0" smtClean="0">
                  <a:solidFill>
                    <a:srgbClr val="FFFFFF"/>
                  </a:solidFill>
                </a:rPr>
                <a:t>extraction</a:t>
              </a:r>
              <a:endParaRPr lang="nl-B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4" name="TextBox 2"/>
            <p:cNvSpPr txBox="1"/>
            <p:nvPr/>
          </p:nvSpPr>
          <p:spPr>
            <a:xfrm>
              <a:off x="5292080" y="692696"/>
              <a:ext cx="1690916" cy="7637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extraction</a:t>
              </a:r>
              <a:endParaRPr lang="nl-B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Forme libre 34"/>
            <p:cNvSpPr/>
            <p:nvPr/>
          </p:nvSpPr>
          <p:spPr>
            <a:xfrm>
              <a:off x="7467903" y="1568310"/>
              <a:ext cx="570634" cy="863417"/>
            </a:xfrm>
            <a:custGeom>
              <a:avLst/>
              <a:gdLst>
                <a:gd name="connsiteX0" fmla="*/ 467146 w 545004"/>
                <a:gd name="connsiteY0" fmla="*/ 817558 h 817558"/>
                <a:gd name="connsiteX1" fmla="*/ 467146 w 545004"/>
                <a:gd name="connsiteY1" fmla="*/ 218988 h 817558"/>
                <a:gd name="connsiteX2" fmla="*/ 0 w 545004"/>
                <a:gd name="connsiteY2" fmla="*/ 0 h 81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5004" h="817558">
                  <a:moveTo>
                    <a:pt x="467146" y="817558"/>
                  </a:moveTo>
                  <a:cubicBezTo>
                    <a:pt x="506075" y="586403"/>
                    <a:pt x="545004" y="355248"/>
                    <a:pt x="467146" y="218988"/>
                  </a:cubicBezTo>
                  <a:cubicBezTo>
                    <a:pt x="389288" y="82728"/>
                    <a:pt x="194644" y="41364"/>
                    <a:pt x="0" y="0"/>
                  </a:cubicBezTo>
                </a:path>
              </a:pathLst>
            </a:custGeom>
            <a:ln w="38100" cmpd="sng">
              <a:solidFill>
                <a:srgbClr val="FFFF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cxnSp>
          <p:nvCxnSpPr>
            <p:cNvPr id="36" name="Connecteur droit avec flèche 35"/>
            <p:cNvCxnSpPr/>
            <p:nvPr/>
          </p:nvCxnSpPr>
          <p:spPr>
            <a:xfrm rot="5400000">
              <a:off x="7285713" y="1977371"/>
              <a:ext cx="1388462" cy="1528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/>
            <p:nvPr/>
          </p:nvCxnSpPr>
          <p:spPr>
            <a:xfrm rot="10800000">
              <a:off x="5358395" y="1546130"/>
              <a:ext cx="1690916" cy="1677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2"/>
            <p:cNvSpPr txBox="1"/>
            <p:nvPr/>
          </p:nvSpPr>
          <p:spPr>
            <a:xfrm>
              <a:off x="7664713" y="3319800"/>
              <a:ext cx="1055520" cy="44924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</a:rPr>
                <a:t>S</a:t>
              </a:r>
              <a:r>
                <a:rPr lang="en-US" sz="1400" b="1" baseline="30000" dirty="0" smtClean="0">
                  <a:solidFill>
                    <a:srgbClr val="FFFF00"/>
                  </a:solidFill>
                </a:rPr>
                <a:t>3</a:t>
              </a:r>
              <a:endParaRPr lang="nl-BE" sz="1400" b="1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39" name="TextBox 2"/>
            <p:cNvSpPr txBox="1"/>
            <p:nvPr/>
          </p:nvSpPr>
          <p:spPr>
            <a:xfrm>
              <a:off x="4460442" y="1329234"/>
              <a:ext cx="1055520" cy="44924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</a:rPr>
                <a:t>HRS</a:t>
              </a:r>
              <a:endParaRPr lang="nl-BE" sz="1400" b="1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40" name="Bouée 39"/>
            <p:cNvSpPr/>
            <p:nvPr/>
          </p:nvSpPr>
          <p:spPr>
            <a:xfrm>
              <a:off x="7814065" y="980551"/>
              <a:ext cx="331780" cy="335743"/>
            </a:xfrm>
            <a:prstGeom prst="donu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solidFill>
                  <a:schemeClr val="tx1"/>
                </a:solidFill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7945411" y="1111908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42" name="TextBox 11"/>
            <p:cNvSpPr txBox="1"/>
            <p:nvPr/>
          </p:nvSpPr>
          <p:spPr>
            <a:xfrm>
              <a:off x="7664112" y="2703643"/>
              <a:ext cx="1208921" cy="35939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500 mbar</a:t>
              </a:r>
              <a:endParaRPr lang="nl-BE" sz="1000" dirty="0"/>
            </a:p>
          </p:txBody>
        </p:sp>
      </p:grpSp>
      <p:sp>
        <p:nvSpPr>
          <p:cNvPr id="45" name="Ellipse 44"/>
          <p:cNvSpPr/>
          <p:nvPr/>
        </p:nvSpPr>
        <p:spPr>
          <a:xfrm>
            <a:off x="6811712" y="4319705"/>
            <a:ext cx="544567" cy="567729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588" y="476274"/>
            <a:ext cx="2629989" cy="1481738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583546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26" grpId="0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PIRAL2 22-12-0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0"/>
          <a:stretch/>
        </p:blipFill>
        <p:spPr bwMode="auto">
          <a:xfrm>
            <a:off x="2509838" y="882148"/>
            <a:ext cx="6634162" cy="5657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e 2"/>
          <p:cNvSpPr/>
          <p:nvPr/>
        </p:nvSpPr>
        <p:spPr>
          <a:xfrm rot="1220627">
            <a:off x="3503757" y="3626475"/>
            <a:ext cx="2106906" cy="886644"/>
          </a:xfrm>
          <a:prstGeom prst="ellipse">
            <a:avLst/>
          </a:prstGeom>
          <a:solidFill>
            <a:schemeClr val="bg1">
              <a:alpha val="58000"/>
            </a:schemeClr>
          </a:solidFill>
          <a:ln w="5715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2389108"/>
            <a:ext cx="397558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 smtClean="0"/>
              <a:t>Fed </a:t>
            </a:r>
            <a:r>
              <a:rPr lang="en-GB" sz="2400" i="1" dirty="0"/>
              <a:t>by the </a:t>
            </a:r>
            <a:r>
              <a:rPr lang="en-GB" sz="2400" b="1" i="1" dirty="0" smtClean="0">
                <a:solidFill>
                  <a:srgbClr val="FF0000"/>
                </a:solidFill>
              </a:rPr>
              <a:t>very high </a:t>
            </a:r>
            <a:r>
              <a:rPr lang="en-GB" sz="2400" b="1" i="1" dirty="0">
                <a:solidFill>
                  <a:srgbClr val="FF0000"/>
                </a:solidFill>
              </a:rPr>
              <a:t>intensity </a:t>
            </a:r>
            <a:endParaRPr lang="en-GB" sz="2400" b="1" i="1" dirty="0" smtClean="0">
              <a:solidFill>
                <a:srgbClr val="FF0000"/>
              </a:solidFill>
            </a:endParaRPr>
          </a:p>
          <a:p>
            <a:r>
              <a:rPr lang="en-GB" sz="2400" i="1" dirty="0" smtClean="0"/>
              <a:t>stable </a:t>
            </a:r>
            <a:r>
              <a:rPr lang="en-GB" sz="2400" i="1" dirty="0"/>
              <a:t>heavy </a:t>
            </a:r>
            <a:r>
              <a:rPr lang="en-GB" sz="2400" i="1" dirty="0" smtClean="0"/>
              <a:t>ion beams</a:t>
            </a:r>
          </a:p>
          <a:p>
            <a:r>
              <a:rPr lang="en-GB" sz="2400" i="1" dirty="0" smtClean="0"/>
              <a:t>of LINAG </a:t>
            </a:r>
          </a:p>
          <a:p>
            <a:r>
              <a:rPr lang="en-GB" sz="2400" i="1" dirty="0" smtClean="0"/>
              <a:t>- He to U nuclei</a:t>
            </a:r>
          </a:p>
          <a:p>
            <a:r>
              <a:rPr lang="en-GB" sz="2400" i="1" dirty="0" smtClean="0"/>
              <a:t>- From 2 to 14MeV/u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8650" y="63007"/>
            <a:ext cx="5304858" cy="58477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0090"/>
                </a:solidFill>
              </a:rPr>
              <a:t>S</a:t>
            </a:r>
            <a:r>
              <a:rPr lang="en-GB" sz="3200" baseline="30000" dirty="0">
                <a:solidFill>
                  <a:srgbClr val="000090"/>
                </a:solidFill>
              </a:rPr>
              <a:t>3</a:t>
            </a:r>
            <a:r>
              <a:rPr lang="en-GB" sz="3200" dirty="0">
                <a:solidFill>
                  <a:srgbClr val="000090"/>
                </a:solidFill>
              </a:rPr>
              <a:t> in the Spiral2@Ganil project</a:t>
            </a:r>
          </a:p>
        </p:txBody>
      </p:sp>
      <p:sp>
        <p:nvSpPr>
          <p:cNvPr id="5" name="Forme libre 4"/>
          <p:cNvSpPr/>
          <p:nvPr/>
        </p:nvSpPr>
        <p:spPr>
          <a:xfrm>
            <a:off x="3384577" y="2611036"/>
            <a:ext cx="5666750" cy="3926226"/>
          </a:xfrm>
          <a:custGeom>
            <a:avLst/>
            <a:gdLst>
              <a:gd name="connsiteX0" fmla="*/ 5666750 w 5666750"/>
              <a:gd name="connsiteY0" fmla="*/ 2088829 h 2972069"/>
              <a:gd name="connsiteX1" fmla="*/ 2733450 w 5666750"/>
              <a:gd name="connsiteY1" fmla="*/ 992838 h 2972069"/>
              <a:gd name="connsiteX2" fmla="*/ 2791471 w 5666750"/>
              <a:gd name="connsiteY2" fmla="*/ 857451 h 2972069"/>
              <a:gd name="connsiteX3" fmla="*/ 554426 w 5666750"/>
              <a:gd name="connsiteY3" fmla="*/ 0 h 2972069"/>
              <a:gd name="connsiteX4" fmla="*/ 0 w 5666750"/>
              <a:gd name="connsiteY4" fmla="*/ 767193 h 2972069"/>
              <a:gd name="connsiteX5" fmla="*/ 947682 w 5666750"/>
              <a:gd name="connsiteY5" fmla="*/ 1173355 h 2972069"/>
              <a:gd name="connsiteX6" fmla="*/ 535086 w 5666750"/>
              <a:gd name="connsiteY6" fmla="*/ 1779373 h 2972069"/>
              <a:gd name="connsiteX7" fmla="*/ 909001 w 5666750"/>
              <a:gd name="connsiteY7" fmla="*/ 1940548 h 2972069"/>
              <a:gd name="connsiteX8" fmla="*/ 257873 w 5666750"/>
              <a:gd name="connsiteY8" fmla="*/ 2965622 h 2972069"/>
              <a:gd name="connsiteX9" fmla="*/ 1482768 w 5666750"/>
              <a:gd name="connsiteY9" fmla="*/ 2972069 h 2972069"/>
              <a:gd name="connsiteX10" fmla="*/ 2088768 w 5666750"/>
              <a:gd name="connsiteY10" fmla="*/ 1940548 h 2972069"/>
              <a:gd name="connsiteX11" fmla="*/ 4777090 w 5666750"/>
              <a:gd name="connsiteY11" fmla="*/ 2965622 h 2972069"/>
              <a:gd name="connsiteX12" fmla="*/ 5421771 w 5666750"/>
              <a:gd name="connsiteY12" fmla="*/ 2965622 h 2972069"/>
              <a:gd name="connsiteX0" fmla="*/ 5666750 w 5666750"/>
              <a:gd name="connsiteY0" fmla="*/ 2088829 h 2972069"/>
              <a:gd name="connsiteX1" fmla="*/ 2733450 w 5666750"/>
              <a:gd name="connsiteY1" fmla="*/ 992838 h 2972069"/>
              <a:gd name="connsiteX2" fmla="*/ 2791471 w 5666750"/>
              <a:gd name="connsiteY2" fmla="*/ 857451 h 2972069"/>
              <a:gd name="connsiteX3" fmla="*/ 1534342 w 5666750"/>
              <a:gd name="connsiteY3" fmla="*/ 380373 h 2972069"/>
              <a:gd name="connsiteX4" fmla="*/ 554426 w 5666750"/>
              <a:gd name="connsiteY4" fmla="*/ 0 h 2972069"/>
              <a:gd name="connsiteX5" fmla="*/ 0 w 5666750"/>
              <a:gd name="connsiteY5" fmla="*/ 767193 h 2972069"/>
              <a:gd name="connsiteX6" fmla="*/ 947682 w 5666750"/>
              <a:gd name="connsiteY6" fmla="*/ 1173355 h 2972069"/>
              <a:gd name="connsiteX7" fmla="*/ 535086 w 5666750"/>
              <a:gd name="connsiteY7" fmla="*/ 1779373 h 2972069"/>
              <a:gd name="connsiteX8" fmla="*/ 909001 w 5666750"/>
              <a:gd name="connsiteY8" fmla="*/ 1940548 h 2972069"/>
              <a:gd name="connsiteX9" fmla="*/ 257873 w 5666750"/>
              <a:gd name="connsiteY9" fmla="*/ 2965622 h 2972069"/>
              <a:gd name="connsiteX10" fmla="*/ 1482768 w 5666750"/>
              <a:gd name="connsiteY10" fmla="*/ 2972069 h 2972069"/>
              <a:gd name="connsiteX11" fmla="*/ 2088768 w 5666750"/>
              <a:gd name="connsiteY11" fmla="*/ 1940548 h 2972069"/>
              <a:gd name="connsiteX12" fmla="*/ 4777090 w 5666750"/>
              <a:gd name="connsiteY12" fmla="*/ 2965622 h 2972069"/>
              <a:gd name="connsiteX13" fmla="*/ 5421771 w 5666750"/>
              <a:gd name="connsiteY13" fmla="*/ 2965622 h 2972069"/>
              <a:gd name="connsiteX0" fmla="*/ 5666750 w 5666750"/>
              <a:gd name="connsiteY0" fmla="*/ 2088829 h 2972069"/>
              <a:gd name="connsiteX1" fmla="*/ 2733450 w 5666750"/>
              <a:gd name="connsiteY1" fmla="*/ 992838 h 2972069"/>
              <a:gd name="connsiteX2" fmla="*/ 2791471 w 5666750"/>
              <a:gd name="connsiteY2" fmla="*/ 857451 h 2972069"/>
              <a:gd name="connsiteX3" fmla="*/ 1534342 w 5666750"/>
              <a:gd name="connsiteY3" fmla="*/ 380373 h 2972069"/>
              <a:gd name="connsiteX4" fmla="*/ 1386065 w 5666750"/>
              <a:gd name="connsiteY4" fmla="*/ 322350 h 2972069"/>
              <a:gd name="connsiteX5" fmla="*/ 554426 w 5666750"/>
              <a:gd name="connsiteY5" fmla="*/ 0 h 2972069"/>
              <a:gd name="connsiteX6" fmla="*/ 0 w 5666750"/>
              <a:gd name="connsiteY6" fmla="*/ 767193 h 2972069"/>
              <a:gd name="connsiteX7" fmla="*/ 947682 w 5666750"/>
              <a:gd name="connsiteY7" fmla="*/ 1173355 h 2972069"/>
              <a:gd name="connsiteX8" fmla="*/ 535086 w 5666750"/>
              <a:gd name="connsiteY8" fmla="*/ 1779373 h 2972069"/>
              <a:gd name="connsiteX9" fmla="*/ 909001 w 5666750"/>
              <a:gd name="connsiteY9" fmla="*/ 1940548 h 2972069"/>
              <a:gd name="connsiteX10" fmla="*/ 257873 w 5666750"/>
              <a:gd name="connsiteY10" fmla="*/ 2965622 h 2972069"/>
              <a:gd name="connsiteX11" fmla="*/ 1482768 w 5666750"/>
              <a:gd name="connsiteY11" fmla="*/ 2972069 h 2972069"/>
              <a:gd name="connsiteX12" fmla="*/ 2088768 w 5666750"/>
              <a:gd name="connsiteY12" fmla="*/ 1940548 h 2972069"/>
              <a:gd name="connsiteX13" fmla="*/ 4777090 w 5666750"/>
              <a:gd name="connsiteY13" fmla="*/ 2965622 h 2972069"/>
              <a:gd name="connsiteX14" fmla="*/ 5421771 w 5666750"/>
              <a:gd name="connsiteY14" fmla="*/ 2965622 h 2972069"/>
              <a:gd name="connsiteX0" fmla="*/ 5666750 w 5666750"/>
              <a:gd name="connsiteY0" fmla="*/ 2546566 h 3429806"/>
              <a:gd name="connsiteX1" fmla="*/ 2733450 w 5666750"/>
              <a:gd name="connsiteY1" fmla="*/ 1450575 h 3429806"/>
              <a:gd name="connsiteX2" fmla="*/ 2791471 w 5666750"/>
              <a:gd name="connsiteY2" fmla="*/ 1315188 h 3429806"/>
              <a:gd name="connsiteX3" fmla="*/ 1534342 w 5666750"/>
              <a:gd name="connsiteY3" fmla="*/ 838110 h 3429806"/>
              <a:gd name="connsiteX4" fmla="*/ 2056534 w 5666750"/>
              <a:gd name="connsiteY4" fmla="*/ 0 h 3429806"/>
              <a:gd name="connsiteX5" fmla="*/ 554426 w 5666750"/>
              <a:gd name="connsiteY5" fmla="*/ 457737 h 3429806"/>
              <a:gd name="connsiteX6" fmla="*/ 0 w 5666750"/>
              <a:gd name="connsiteY6" fmla="*/ 1224930 h 3429806"/>
              <a:gd name="connsiteX7" fmla="*/ 947682 w 5666750"/>
              <a:gd name="connsiteY7" fmla="*/ 1631092 h 3429806"/>
              <a:gd name="connsiteX8" fmla="*/ 535086 w 5666750"/>
              <a:gd name="connsiteY8" fmla="*/ 2237110 h 3429806"/>
              <a:gd name="connsiteX9" fmla="*/ 909001 w 5666750"/>
              <a:gd name="connsiteY9" fmla="*/ 2398285 h 3429806"/>
              <a:gd name="connsiteX10" fmla="*/ 257873 w 5666750"/>
              <a:gd name="connsiteY10" fmla="*/ 3423359 h 3429806"/>
              <a:gd name="connsiteX11" fmla="*/ 1482768 w 5666750"/>
              <a:gd name="connsiteY11" fmla="*/ 3429806 h 3429806"/>
              <a:gd name="connsiteX12" fmla="*/ 2088768 w 5666750"/>
              <a:gd name="connsiteY12" fmla="*/ 2398285 h 3429806"/>
              <a:gd name="connsiteX13" fmla="*/ 4777090 w 5666750"/>
              <a:gd name="connsiteY13" fmla="*/ 3423359 h 3429806"/>
              <a:gd name="connsiteX14" fmla="*/ 5421771 w 5666750"/>
              <a:gd name="connsiteY14" fmla="*/ 3423359 h 3429806"/>
              <a:gd name="connsiteX0" fmla="*/ 5666750 w 5666750"/>
              <a:gd name="connsiteY0" fmla="*/ 2546566 h 3429806"/>
              <a:gd name="connsiteX1" fmla="*/ 2733450 w 5666750"/>
              <a:gd name="connsiteY1" fmla="*/ 1450575 h 3429806"/>
              <a:gd name="connsiteX2" fmla="*/ 2791471 w 5666750"/>
              <a:gd name="connsiteY2" fmla="*/ 1315188 h 3429806"/>
              <a:gd name="connsiteX3" fmla="*/ 1534342 w 5666750"/>
              <a:gd name="connsiteY3" fmla="*/ 838110 h 3429806"/>
              <a:gd name="connsiteX4" fmla="*/ 2056534 w 5666750"/>
              <a:gd name="connsiteY4" fmla="*/ 0 h 3429806"/>
              <a:gd name="connsiteX5" fmla="*/ 1102406 w 5666750"/>
              <a:gd name="connsiteY5" fmla="*/ 290115 h 3429806"/>
              <a:gd name="connsiteX6" fmla="*/ 554426 w 5666750"/>
              <a:gd name="connsiteY6" fmla="*/ 457737 h 3429806"/>
              <a:gd name="connsiteX7" fmla="*/ 0 w 5666750"/>
              <a:gd name="connsiteY7" fmla="*/ 1224930 h 3429806"/>
              <a:gd name="connsiteX8" fmla="*/ 947682 w 5666750"/>
              <a:gd name="connsiteY8" fmla="*/ 1631092 h 3429806"/>
              <a:gd name="connsiteX9" fmla="*/ 535086 w 5666750"/>
              <a:gd name="connsiteY9" fmla="*/ 2237110 h 3429806"/>
              <a:gd name="connsiteX10" fmla="*/ 909001 w 5666750"/>
              <a:gd name="connsiteY10" fmla="*/ 2398285 h 3429806"/>
              <a:gd name="connsiteX11" fmla="*/ 257873 w 5666750"/>
              <a:gd name="connsiteY11" fmla="*/ 3423359 h 3429806"/>
              <a:gd name="connsiteX12" fmla="*/ 1482768 w 5666750"/>
              <a:gd name="connsiteY12" fmla="*/ 3429806 h 3429806"/>
              <a:gd name="connsiteX13" fmla="*/ 2088768 w 5666750"/>
              <a:gd name="connsiteY13" fmla="*/ 2398285 h 3429806"/>
              <a:gd name="connsiteX14" fmla="*/ 4777090 w 5666750"/>
              <a:gd name="connsiteY14" fmla="*/ 3423359 h 3429806"/>
              <a:gd name="connsiteX15" fmla="*/ 5421771 w 5666750"/>
              <a:gd name="connsiteY15" fmla="*/ 3423359 h 3429806"/>
              <a:gd name="connsiteX0" fmla="*/ 5666750 w 5666750"/>
              <a:gd name="connsiteY0" fmla="*/ 3049433 h 3932673"/>
              <a:gd name="connsiteX1" fmla="*/ 2733450 w 5666750"/>
              <a:gd name="connsiteY1" fmla="*/ 1953442 h 3932673"/>
              <a:gd name="connsiteX2" fmla="*/ 2791471 w 5666750"/>
              <a:gd name="connsiteY2" fmla="*/ 1818055 h 3932673"/>
              <a:gd name="connsiteX3" fmla="*/ 1534342 w 5666750"/>
              <a:gd name="connsiteY3" fmla="*/ 1340977 h 3932673"/>
              <a:gd name="connsiteX4" fmla="*/ 2056534 w 5666750"/>
              <a:gd name="connsiteY4" fmla="*/ 502867 h 3932673"/>
              <a:gd name="connsiteX5" fmla="*/ 599555 w 5666750"/>
              <a:gd name="connsiteY5" fmla="*/ 0 h 3932673"/>
              <a:gd name="connsiteX6" fmla="*/ 554426 w 5666750"/>
              <a:gd name="connsiteY6" fmla="*/ 960604 h 3932673"/>
              <a:gd name="connsiteX7" fmla="*/ 0 w 5666750"/>
              <a:gd name="connsiteY7" fmla="*/ 1727797 h 3932673"/>
              <a:gd name="connsiteX8" fmla="*/ 947682 w 5666750"/>
              <a:gd name="connsiteY8" fmla="*/ 2133959 h 3932673"/>
              <a:gd name="connsiteX9" fmla="*/ 535086 w 5666750"/>
              <a:gd name="connsiteY9" fmla="*/ 2739977 h 3932673"/>
              <a:gd name="connsiteX10" fmla="*/ 909001 w 5666750"/>
              <a:gd name="connsiteY10" fmla="*/ 2901152 h 3932673"/>
              <a:gd name="connsiteX11" fmla="*/ 257873 w 5666750"/>
              <a:gd name="connsiteY11" fmla="*/ 3926226 h 3932673"/>
              <a:gd name="connsiteX12" fmla="*/ 1482768 w 5666750"/>
              <a:gd name="connsiteY12" fmla="*/ 3932673 h 3932673"/>
              <a:gd name="connsiteX13" fmla="*/ 2088768 w 5666750"/>
              <a:gd name="connsiteY13" fmla="*/ 2901152 h 3932673"/>
              <a:gd name="connsiteX14" fmla="*/ 4777090 w 5666750"/>
              <a:gd name="connsiteY14" fmla="*/ 3926226 h 3932673"/>
              <a:gd name="connsiteX15" fmla="*/ 5421771 w 5666750"/>
              <a:gd name="connsiteY15" fmla="*/ 3926226 h 3932673"/>
              <a:gd name="connsiteX0" fmla="*/ 5666750 w 5666750"/>
              <a:gd name="connsiteY0" fmla="*/ 3049433 h 3932673"/>
              <a:gd name="connsiteX1" fmla="*/ 2733450 w 5666750"/>
              <a:gd name="connsiteY1" fmla="*/ 1953442 h 3932673"/>
              <a:gd name="connsiteX2" fmla="*/ 2791471 w 5666750"/>
              <a:gd name="connsiteY2" fmla="*/ 1818055 h 3932673"/>
              <a:gd name="connsiteX3" fmla="*/ 1534342 w 5666750"/>
              <a:gd name="connsiteY3" fmla="*/ 1340977 h 3932673"/>
              <a:gd name="connsiteX4" fmla="*/ 2056534 w 5666750"/>
              <a:gd name="connsiteY4" fmla="*/ 502867 h 3932673"/>
              <a:gd name="connsiteX5" fmla="*/ 599555 w 5666750"/>
              <a:gd name="connsiteY5" fmla="*/ 0 h 3932673"/>
              <a:gd name="connsiteX6" fmla="*/ 573767 w 5666750"/>
              <a:gd name="connsiteY6" fmla="*/ 502868 h 3932673"/>
              <a:gd name="connsiteX7" fmla="*/ 554426 w 5666750"/>
              <a:gd name="connsiteY7" fmla="*/ 960604 h 3932673"/>
              <a:gd name="connsiteX8" fmla="*/ 0 w 5666750"/>
              <a:gd name="connsiteY8" fmla="*/ 1727797 h 3932673"/>
              <a:gd name="connsiteX9" fmla="*/ 947682 w 5666750"/>
              <a:gd name="connsiteY9" fmla="*/ 2133959 h 3932673"/>
              <a:gd name="connsiteX10" fmla="*/ 535086 w 5666750"/>
              <a:gd name="connsiteY10" fmla="*/ 2739977 h 3932673"/>
              <a:gd name="connsiteX11" fmla="*/ 909001 w 5666750"/>
              <a:gd name="connsiteY11" fmla="*/ 2901152 h 3932673"/>
              <a:gd name="connsiteX12" fmla="*/ 257873 w 5666750"/>
              <a:gd name="connsiteY12" fmla="*/ 3926226 h 3932673"/>
              <a:gd name="connsiteX13" fmla="*/ 1482768 w 5666750"/>
              <a:gd name="connsiteY13" fmla="*/ 3932673 h 3932673"/>
              <a:gd name="connsiteX14" fmla="*/ 2088768 w 5666750"/>
              <a:gd name="connsiteY14" fmla="*/ 2901152 h 3932673"/>
              <a:gd name="connsiteX15" fmla="*/ 4777090 w 5666750"/>
              <a:gd name="connsiteY15" fmla="*/ 3926226 h 3932673"/>
              <a:gd name="connsiteX16" fmla="*/ 5421771 w 5666750"/>
              <a:gd name="connsiteY16" fmla="*/ 3926226 h 3932673"/>
              <a:gd name="connsiteX0" fmla="*/ 5666750 w 5666750"/>
              <a:gd name="connsiteY0" fmla="*/ 3049433 h 3932673"/>
              <a:gd name="connsiteX1" fmla="*/ 2733450 w 5666750"/>
              <a:gd name="connsiteY1" fmla="*/ 1953442 h 3932673"/>
              <a:gd name="connsiteX2" fmla="*/ 2791471 w 5666750"/>
              <a:gd name="connsiteY2" fmla="*/ 1818055 h 3932673"/>
              <a:gd name="connsiteX3" fmla="*/ 1534342 w 5666750"/>
              <a:gd name="connsiteY3" fmla="*/ 1340977 h 3932673"/>
              <a:gd name="connsiteX4" fmla="*/ 2056534 w 5666750"/>
              <a:gd name="connsiteY4" fmla="*/ 502867 h 3932673"/>
              <a:gd name="connsiteX5" fmla="*/ 599555 w 5666750"/>
              <a:gd name="connsiteY5" fmla="*/ 0 h 3932673"/>
              <a:gd name="connsiteX6" fmla="*/ 51575 w 5666750"/>
              <a:gd name="connsiteY6" fmla="*/ 715619 h 3932673"/>
              <a:gd name="connsiteX7" fmla="*/ 554426 w 5666750"/>
              <a:gd name="connsiteY7" fmla="*/ 960604 h 3932673"/>
              <a:gd name="connsiteX8" fmla="*/ 0 w 5666750"/>
              <a:gd name="connsiteY8" fmla="*/ 1727797 h 3932673"/>
              <a:gd name="connsiteX9" fmla="*/ 947682 w 5666750"/>
              <a:gd name="connsiteY9" fmla="*/ 2133959 h 3932673"/>
              <a:gd name="connsiteX10" fmla="*/ 535086 w 5666750"/>
              <a:gd name="connsiteY10" fmla="*/ 2739977 h 3932673"/>
              <a:gd name="connsiteX11" fmla="*/ 909001 w 5666750"/>
              <a:gd name="connsiteY11" fmla="*/ 2901152 h 3932673"/>
              <a:gd name="connsiteX12" fmla="*/ 257873 w 5666750"/>
              <a:gd name="connsiteY12" fmla="*/ 3926226 h 3932673"/>
              <a:gd name="connsiteX13" fmla="*/ 1482768 w 5666750"/>
              <a:gd name="connsiteY13" fmla="*/ 3932673 h 3932673"/>
              <a:gd name="connsiteX14" fmla="*/ 2088768 w 5666750"/>
              <a:gd name="connsiteY14" fmla="*/ 2901152 h 3932673"/>
              <a:gd name="connsiteX15" fmla="*/ 4777090 w 5666750"/>
              <a:gd name="connsiteY15" fmla="*/ 3926226 h 3932673"/>
              <a:gd name="connsiteX16" fmla="*/ 5421771 w 5666750"/>
              <a:gd name="connsiteY16" fmla="*/ 3926226 h 3932673"/>
              <a:gd name="connsiteX0" fmla="*/ 5666750 w 5666750"/>
              <a:gd name="connsiteY0" fmla="*/ 3042986 h 3926226"/>
              <a:gd name="connsiteX1" fmla="*/ 2733450 w 5666750"/>
              <a:gd name="connsiteY1" fmla="*/ 1946995 h 3926226"/>
              <a:gd name="connsiteX2" fmla="*/ 2791471 w 5666750"/>
              <a:gd name="connsiteY2" fmla="*/ 1811608 h 3926226"/>
              <a:gd name="connsiteX3" fmla="*/ 1534342 w 5666750"/>
              <a:gd name="connsiteY3" fmla="*/ 1334530 h 3926226"/>
              <a:gd name="connsiteX4" fmla="*/ 2056534 w 5666750"/>
              <a:gd name="connsiteY4" fmla="*/ 496420 h 3926226"/>
              <a:gd name="connsiteX5" fmla="*/ 612448 w 5666750"/>
              <a:gd name="connsiteY5" fmla="*/ 0 h 3926226"/>
              <a:gd name="connsiteX6" fmla="*/ 51575 w 5666750"/>
              <a:gd name="connsiteY6" fmla="*/ 709172 h 3926226"/>
              <a:gd name="connsiteX7" fmla="*/ 554426 w 5666750"/>
              <a:gd name="connsiteY7" fmla="*/ 954157 h 3926226"/>
              <a:gd name="connsiteX8" fmla="*/ 0 w 5666750"/>
              <a:gd name="connsiteY8" fmla="*/ 1721350 h 3926226"/>
              <a:gd name="connsiteX9" fmla="*/ 947682 w 5666750"/>
              <a:gd name="connsiteY9" fmla="*/ 2127512 h 3926226"/>
              <a:gd name="connsiteX10" fmla="*/ 535086 w 5666750"/>
              <a:gd name="connsiteY10" fmla="*/ 2733530 h 3926226"/>
              <a:gd name="connsiteX11" fmla="*/ 909001 w 5666750"/>
              <a:gd name="connsiteY11" fmla="*/ 2894705 h 3926226"/>
              <a:gd name="connsiteX12" fmla="*/ 257873 w 5666750"/>
              <a:gd name="connsiteY12" fmla="*/ 3919779 h 3926226"/>
              <a:gd name="connsiteX13" fmla="*/ 1482768 w 5666750"/>
              <a:gd name="connsiteY13" fmla="*/ 3926226 h 3926226"/>
              <a:gd name="connsiteX14" fmla="*/ 2088768 w 5666750"/>
              <a:gd name="connsiteY14" fmla="*/ 2894705 h 3926226"/>
              <a:gd name="connsiteX15" fmla="*/ 4777090 w 5666750"/>
              <a:gd name="connsiteY15" fmla="*/ 3919779 h 3926226"/>
              <a:gd name="connsiteX16" fmla="*/ 5421771 w 5666750"/>
              <a:gd name="connsiteY16" fmla="*/ 3919779 h 3926226"/>
              <a:gd name="connsiteX0" fmla="*/ 5666750 w 5666750"/>
              <a:gd name="connsiteY0" fmla="*/ 3042986 h 3926226"/>
              <a:gd name="connsiteX1" fmla="*/ 2733450 w 5666750"/>
              <a:gd name="connsiteY1" fmla="*/ 1946995 h 3926226"/>
              <a:gd name="connsiteX2" fmla="*/ 2791471 w 5666750"/>
              <a:gd name="connsiteY2" fmla="*/ 1811608 h 3926226"/>
              <a:gd name="connsiteX3" fmla="*/ 1534342 w 5666750"/>
              <a:gd name="connsiteY3" fmla="*/ 1334530 h 3926226"/>
              <a:gd name="connsiteX4" fmla="*/ 2056534 w 5666750"/>
              <a:gd name="connsiteY4" fmla="*/ 496420 h 3926226"/>
              <a:gd name="connsiteX5" fmla="*/ 612448 w 5666750"/>
              <a:gd name="connsiteY5" fmla="*/ 0 h 3926226"/>
              <a:gd name="connsiteX6" fmla="*/ 51575 w 5666750"/>
              <a:gd name="connsiteY6" fmla="*/ 709172 h 3926226"/>
              <a:gd name="connsiteX7" fmla="*/ 599554 w 5666750"/>
              <a:gd name="connsiteY7" fmla="*/ 902581 h 3926226"/>
              <a:gd name="connsiteX8" fmla="*/ 0 w 5666750"/>
              <a:gd name="connsiteY8" fmla="*/ 1721350 h 3926226"/>
              <a:gd name="connsiteX9" fmla="*/ 947682 w 5666750"/>
              <a:gd name="connsiteY9" fmla="*/ 2127512 h 3926226"/>
              <a:gd name="connsiteX10" fmla="*/ 535086 w 5666750"/>
              <a:gd name="connsiteY10" fmla="*/ 2733530 h 3926226"/>
              <a:gd name="connsiteX11" fmla="*/ 909001 w 5666750"/>
              <a:gd name="connsiteY11" fmla="*/ 2894705 h 3926226"/>
              <a:gd name="connsiteX12" fmla="*/ 257873 w 5666750"/>
              <a:gd name="connsiteY12" fmla="*/ 3919779 h 3926226"/>
              <a:gd name="connsiteX13" fmla="*/ 1482768 w 5666750"/>
              <a:gd name="connsiteY13" fmla="*/ 3926226 h 3926226"/>
              <a:gd name="connsiteX14" fmla="*/ 2088768 w 5666750"/>
              <a:gd name="connsiteY14" fmla="*/ 2894705 h 3926226"/>
              <a:gd name="connsiteX15" fmla="*/ 4777090 w 5666750"/>
              <a:gd name="connsiteY15" fmla="*/ 3919779 h 3926226"/>
              <a:gd name="connsiteX16" fmla="*/ 5421771 w 5666750"/>
              <a:gd name="connsiteY16" fmla="*/ 3919779 h 392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66750" h="3926226">
                <a:moveTo>
                  <a:pt x="5666750" y="3042986"/>
                </a:moveTo>
                <a:lnTo>
                  <a:pt x="2733450" y="1946995"/>
                </a:lnTo>
                <a:lnTo>
                  <a:pt x="2791471" y="1811608"/>
                </a:lnTo>
                <a:lnTo>
                  <a:pt x="1534342" y="1334530"/>
                </a:lnTo>
                <a:lnTo>
                  <a:pt x="2056534" y="496420"/>
                </a:lnTo>
                <a:lnTo>
                  <a:pt x="612448" y="0"/>
                </a:lnTo>
                <a:lnTo>
                  <a:pt x="51575" y="709172"/>
                </a:lnTo>
                <a:lnTo>
                  <a:pt x="599554" y="902581"/>
                </a:lnTo>
                <a:lnTo>
                  <a:pt x="0" y="1721350"/>
                </a:lnTo>
                <a:lnTo>
                  <a:pt x="947682" y="2127512"/>
                </a:lnTo>
                <a:lnTo>
                  <a:pt x="535086" y="2733530"/>
                </a:lnTo>
                <a:lnTo>
                  <a:pt x="909001" y="2894705"/>
                </a:lnTo>
                <a:lnTo>
                  <a:pt x="257873" y="3919779"/>
                </a:lnTo>
                <a:lnTo>
                  <a:pt x="1482768" y="3926226"/>
                </a:lnTo>
                <a:lnTo>
                  <a:pt x="2088768" y="2894705"/>
                </a:lnTo>
                <a:lnTo>
                  <a:pt x="4777090" y="3919779"/>
                </a:lnTo>
                <a:lnTo>
                  <a:pt x="5421771" y="3919779"/>
                </a:lnTo>
              </a:path>
            </a:pathLst>
          </a:custGeom>
          <a:ln w="38100" cmpd="sng">
            <a:solidFill>
              <a:srgbClr val="00009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/>
          <p:cNvSpPr txBox="1"/>
          <p:nvPr/>
        </p:nvSpPr>
        <p:spPr>
          <a:xfrm>
            <a:off x="6778141" y="3331767"/>
            <a:ext cx="19056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000090"/>
                </a:solidFill>
              </a:rPr>
              <a:t>Spiral2 </a:t>
            </a:r>
          </a:p>
          <a:p>
            <a:r>
              <a:rPr lang="en-GB" sz="3200" b="1" dirty="0" smtClean="0">
                <a:solidFill>
                  <a:srgbClr val="000090"/>
                </a:solidFill>
              </a:rPr>
              <a:t>Phase 1++ </a:t>
            </a:r>
          </a:p>
          <a:p>
            <a:r>
              <a:rPr lang="en-GB" sz="3200" b="1" dirty="0" smtClean="0">
                <a:solidFill>
                  <a:srgbClr val="000090"/>
                </a:solidFill>
              </a:rPr>
              <a:t>(2015)</a:t>
            </a:r>
            <a:endParaRPr lang="en-GB" sz="3200" b="1" dirty="0">
              <a:solidFill>
                <a:srgbClr val="00009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433921" y="1901866"/>
            <a:ext cx="143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Present Ganil</a:t>
            </a:r>
            <a:endParaRPr lang="en-GB" dirty="0"/>
          </a:p>
        </p:txBody>
      </p:sp>
      <p:sp>
        <p:nvSpPr>
          <p:cNvPr id="14" name="ZoneTexte 13"/>
          <p:cNvSpPr txBox="1"/>
          <p:nvPr/>
        </p:nvSpPr>
        <p:spPr>
          <a:xfrm>
            <a:off x="-1" y="4525796"/>
            <a:ext cx="38229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Goal:</a:t>
            </a:r>
          </a:p>
          <a:p>
            <a:r>
              <a:rPr lang="en-GB" sz="2800" dirty="0" smtClean="0"/>
              <a:t>Study of very rare events in nuclear and atomic physics</a:t>
            </a:r>
            <a:endParaRPr lang="en-GB" sz="28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334278" y="5724610"/>
            <a:ext cx="51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NfS</a:t>
            </a:r>
            <a:endParaRPr lang="en-GB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075996" y="3002069"/>
            <a:ext cx="665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Desir</a:t>
            </a:r>
            <a:endParaRPr lang="en-GB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272623" y="3874784"/>
            <a:ext cx="36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S</a:t>
            </a:r>
            <a:r>
              <a:rPr lang="en-GB" baseline="30000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3</a:t>
            </a:r>
            <a:endParaRPr lang="en-GB" baseline="30000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04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5" grpId="0" animBg="1"/>
      <p:bldP spid="9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/>
          <p:cNvSpPr txBox="1"/>
          <p:nvPr/>
        </p:nvSpPr>
        <p:spPr>
          <a:xfrm>
            <a:off x="8410" y="-25233"/>
            <a:ext cx="4586412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90"/>
                </a:solidFill>
              </a:rPr>
              <a:t>Superconducting </a:t>
            </a:r>
            <a:r>
              <a:rPr lang="en-GB" sz="2400" dirty="0" err="1" smtClean="0">
                <a:solidFill>
                  <a:srgbClr val="000090"/>
                </a:solidFill>
              </a:rPr>
              <a:t>Multipole</a:t>
            </a:r>
            <a:r>
              <a:rPr lang="en-GB" sz="2400" dirty="0" smtClean="0">
                <a:solidFill>
                  <a:srgbClr val="000090"/>
                </a:solidFill>
              </a:rPr>
              <a:t> Triplets</a:t>
            </a:r>
            <a:endParaRPr lang="en-GB" sz="2400" dirty="0">
              <a:solidFill>
                <a:srgbClr val="000090"/>
              </a:solidFill>
            </a:endParaRPr>
          </a:p>
        </p:txBody>
      </p:sp>
      <p:pic>
        <p:nvPicPr>
          <p:cNvPr id="25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636" y="969904"/>
            <a:ext cx="4168609" cy="4938926"/>
          </a:xfrm>
          <a:prstGeom prst="rect">
            <a:avLst/>
          </a:prstGeom>
          <a:noFill/>
        </p:spPr>
      </p:pic>
      <p:pic>
        <p:nvPicPr>
          <p:cNvPr id="27" name="Image 26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3903" y="350926"/>
            <a:ext cx="2768446" cy="28885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1" descr="C:\Users\Jerry\AppData\Local\Microsoft\Windows\Temporary Internet Files\Content.Outlook\6W8TZ7WY\20130703_1539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4573" y="3734708"/>
            <a:ext cx="3783284" cy="2470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486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41080"/>
            <a:ext cx="3048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aseline="30000" dirty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58</a:t>
            </a:r>
            <a:r>
              <a:rPr lang="fr-FR" sz="2400" dirty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Ni + </a:t>
            </a:r>
            <a:r>
              <a:rPr lang="fr-FR" sz="2400" baseline="30000" dirty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46</a:t>
            </a:r>
            <a:r>
              <a:rPr lang="fr-FR" sz="2400" dirty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Ti </a:t>
            </a:r>
            <a:r>
              <a:rPr lang="fr-FR" sz="2400" dirty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sym typeface="Wingdings"/>
              </a:rPr>
              <a:t> </a:t>
            </a:r>
            <a:r>
              <a:rPr lang="fr-FR" sz="2400" baseline="30000" dirty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100</a:t>
            </a:r>
            <a:r>
              <a:rPr lang="fr-FR" sz="2400" dirty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Sn + 4n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9829" y="2715622"/>
            <a:ext cx="43199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 smtClean="0"/>
              <a:t>Bρ of </a:t>
            </a:r>
            <a:r>
              <a:rPr lang="fr-FR" sz="1600" dirty="0" err="1" smtClean="0"/>
              <a:t>evaporation</a:t>
            </a:r>
            <a:r>
              <a:rPr lang="fr-FR" sz="1600" dirty="0" smtClean="0"/>
              <a:t> </a:t>
            </a:r>
            <a:r>
              <a:rPr lang="fr-FR" sz="1600" dirty="0" err="1" smtClean="0"/>
              <a:t>residues</a:t>
            </a:r>
            <a:r>
              <a:rPr lang="fr-FR" sz="1600" dirty="0" smtClean="0"/>
              <a:t>, </a:t>
            </a:r>
            <a:r>
              <a:rPr lang="fr-FR" sz="1600" dirty="0" err="1" smtClean="0"/>
              <a:t>target</a:t>
            </a:r>
            <a:r>
              <a:rPr lang="fr-FR" sz="1600" dirty="0" smtClean="0"/>
              <a:t> and beam</a:t>
            </a:r>
          </a:p>
          <a:p>
            <a:pPr algn="ctr"/>
            <a:r>
              <a:rPr lang="fr-FR" sz="1600" dirty="0" smtClean="0"/>
              <a:t>(first stage </a:t>
            </a:r>
            <a:r>
              <a:rPr lang="fr-FR" sz="1600" dirty="0" err="1" smtClean="0"/>
              <a:t>selection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5181600" y="2678635"/>
            <a:ext cx="3962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E</a:t>
            </a:r>
            <a:r>
              <a:rPr lang="fr-FR" sz="1600" dirty="0" smtClean="0"/>
              <a:t>ρ of </a:t>
            </a:r>
            <a:r>
              <a:rPr lang="fr-FR" sz="1600" dirty="0" err="1" smtClean="0"/>
              <a:t>evaporation</a:t>
            </a:r>
            <a:r>
              <a:rPr lang="fr-FR" sz="1600" dirty="0" smtClean="0"/>
              <a:t> </a:t>
            </a:r>
            <a:r>
              <a:rPr lang="fr-FR" sz="1600" dirty="0" err="1" smtClean="0"/>
              <a:t>residues</a:t>
            </a:r>
            <a:r>
              <a:rPr lang="fr-FR" sz="1600" dirty="0" smtClean="0"/>
              <a:t>, </a:t>
            </a:r>
            <a:r>
              <a:rPr lang="fr-FR" sz="1600" dirty="0" err="1" smtClean="0"/>
              <a:t>target</a:t>
            </a:r>
            <a:r>
              <a:rPr lang="fr-FR" sz="1600" dirty="0" smtClean="0"/>
              <a:t> and beam</a:t>
            </a:r>
            <a:endParaRPr lang="fr-FR" sz="1600" dirty="0"/>
          </a:p>
          <a:p>
            <a:pPr algn="ctr"/>
            <a:r>
              <a:rPr lang="fr-FR" sz="1600" dirty="0" smtClean="0"/>
              <a:t>(second stage </a:t>
            </a:r>
            <a:r>
              <a:rPr lang="fr-FR" sz="1600" dirty="0" err="1" smtClean="0"/>
              <a:t>selection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840" y="444570"/>
            <a:ext cx="3975835" cy="23472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40852" y="579442"/>
            <a:ext cx="174670" cy="185297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30000"/>
                </a:schemeClr>
              </a:gs>
              <a:gs pos="35000">
                <a:schemeClr val="accent3">
                  <a:tint val="37000"/>
                  <a:satMod val="300000"/>
                  <a:alpha val="30000"/>
                </a:schemeClr>
              </a:gs>
              <a:gs pos="100000">
                <a:schemeClr val="accent3">
                  <a:tint val="15000"/>
                  <a:satMod val="350000"/>
                  <a:alpha val="3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r 1"/>
          <p:cNvGrpSpPr/>
          <p:nvPr/>
        </p:nvGrpSpPr>
        <p:grpSpPr>
          <a:xfrm>
            <a:off x="450200" y="551772"/>
            <a:ext cx="3754221" cy="2163849"/>
            <a:chOff x="450200" y="1101360"/>
            <a:chExt cx="2546931" cy="150368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200" y="1101360"/>
              <a:ext cx="2546931" cy="150368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262481" y="1182640"/>
              <a:ext cx="412750" cy="12065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tint val="50000"/>
                    <a:satMod val="300000"/>
                    <a:alpha val="30000"/>
                  </a:schemeClr>
                </a:gs>
                <a:gs pos="35000">
                  <a:schemeClr val="accent3">
                    <a:tint val="37000"/>
                    <a:satMod val="300000"/>
                    <a:alpha val="30000"/>
                  </a:schemeClr>
                </a:gs>
                <a:gs pos="100000">
                  <a:schemeClr val="accent3">
                    <a:tint val="15000"/>
                    <a:satMod val="350000"/>
                    <a:alpha val="3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" name="Imag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395" y="3426109"/>
            <a:ext cx="4234241" cy="272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811773" y="6167035"/>
            <a:ext cx="2829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XY image at the beam dump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6443180" y="147804"/>
            <a:ext cx="2575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Simulations by F. </a:t>
            </a:r>
            <a:r>
              <a:rPr lang="fr-FR" sz="1200" i="1" dirty="0" err="1" smtClean="0"/>
              <a:t>Déchery</a:t>
            </a:r>
            <a:r>
              <a:rPr lang="fr-FR" sz="1200" i="1" dirty="0" smtClean="0"/>
              <a:t> (</a:t>
            </a:r>
            <a:r>
              <a:rPr lang="fr-FR" sz="1200" i="1" dirty="0" err="1" smtClean="0"/>
              <a:t>PhD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thesis</a:t>
            </a:r>
            <a:r>
              <a:rPr lang="fr-FR" sz="1200" i="1" dirty="0" smtClean="0"/>
              <a:t>)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48011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285760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ctr">
              <a:defRPr/>
            </a:pPr>
            <a:r>
              <a:rPr lang="fr-FR" sz="24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LoI</a:t>
            </a:r>
            <a:r>
              <a:rPr lang="fr-FR" sz="2400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24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</a:t>
            </a:r>
            <a:r>
              <a:rPr lang="fr-FR" sz="2400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objectives </a:t>
            </a:r>
          </a:p>
        </p:txBody>
      </p:sp>
      <p:pic>
        <p:nvPicPr>
          <p:cNvPr id="93186" name="Picture 3" descr="Diapositiv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6838" y="1639888"/>
            <a:ext cx="61261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0180" name="Text Box 4"/>
          <p:cNvSpPr txBox="1">
            <a:spLocks noChangeArrowheads="1"/>
          </p:cNvSpPr>
          <p:nvPr/>
        </p:nvSpPr>
        <p:spPr bwMode="auto">
          <a:xfrm>
            <a:off x="6397625" y="1623885"/>
            <a:ext cx="2657475" cy="2182649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bg2"/>
            </a:outerShdw>
          </a:effectLst>
        </p:spPr>
        <p:txBody>
          <a:bodyPr lIns="90487" tIns="44450" rIns="90487" bIns="44450" anchor="ctr">
            <a:spAutoFit/>
          </a:bodyPr>
          <a:lstStyle/>
          <a:p>
            <a:pPr>
              <a:buClr>
                <a:srgbClr val="0000FF"/>
              </a:buClr>
              <a:buFont typeface="Times" charset="0"/>
              <a:buNone/>
              <a:defRPr/>
            </a:pPr>
            <a:r>
              <a:rPr lang="fr-FR" sz="2000" dirty="0" err="1"/>
              <a:t>Heavy</a:t>
            </a:r>
            <a:r>
              <a:rPr lang="fr-FR" sz="2000" dirty="0"/>
              <a:t> and </a:t>
            </a:r>
            <a:r>
              <a:rPr lang="fr-FR" sz="2000" dirty="0" err="1"/>
              <a:t>Superheavy</a:t>
            </a:r>
            <a:r>
              <a:rPr lang="fr-FR" sz="2000" dirty="0"/>
              <a:t> </a:t>
            </a:r>
          </a:p>
          <a:p>
            <a:pPr>
              <a:buClr>
                <a:srgbClr val="0000FF"/>
              </a:buClr>
              <a:buFont typeface="Times" charset="0"/>
              <a:buNone/>
              <a:defRPr/>
            </a:pPr>
            <a:r>
              <a:rPr lang="fr-FR" sz="2000" dirty="0" err="1"/>
              <a:t>Elements</a:t>
            </a:r>
            <a:endParaRPr lang="fr-FR" sz="2000" dirty="0"/>
          </a:p>
          <a:p>
            <a:pPr lvl="1" indent="-165100">
              <a:buFont typeface="Wingdings" charset="2"/>
              <a:buChar char="Ø"/>
              <a:defRPr/>
            </a:pPr>
            <a:r>
              <a:rPr lang="fr-FR" sz="1600" dirty="0" err="1" smtClean="0"/>
              <a:t>Spectroscopy</a:t>
            </a:r>
            <a:r>
              <a:rPr lang="fr-FR" sz="1600" dirty="0" smtClean="0"/>
              <a:t> </a:t>
            </a:r>
            <a:r>
              <a:rPr lang="fr-FR" sz="1600" dirty="0"/>
              <a:t>and Structure</a:t>
            </a:r>
          </a:p>
          <a:p>
            <a:pPr lvl="1" indent="-165100">
              <a:buFont typeface="Wingdings" charset="2"/>
              <a:buChar char="Ø"/>
              <a:defRPr/>
            </a:pPr>
            <a:r>
              <a:rPr lang="fr-FR" sz="1600" dirty="0" err="1"/>
              <a:t>Reaction</a:t>
            </a:r>
            <a:r>
              <a:rPr lang="fr-FR" sz="1600" dirty="0"/>
              <a:t> </a:t>
            </a:r>
            <a:r>
              <a:rPr lang="fr-FR" sz="1600" dirty="0" err="1"/>
              <a:t>mechanism</a:t>
            </a:r>
            <a:endParaRPr lang="fr-FR" sz="1600" dirty="0"/>
          </a:p>
          <a:p>
            <a:pPr lvl="1" indent="-165100">
              <a:buFont typeface="Wingdings" charset="2"/>
              <a:buChar char="Ø"/>
              <a:defRPr/>
            </a:pPr>
            <a:r>
              <a:rPr lang="fr-FR" sz="1600" dirty="0" err="1"/>
              <a:t>Ground</a:t>
            </a:r>
            <a:r>
              <a:rPr lang="fr-FR" sz="1600" dirty="0"/>
              <a:t>-State </a:t>
            </a:r>
            <a:r>
              <a:rPr lang="fr-FR" sz="1600" dirty="0" err="1" smtClean="0"/>
              <a:t>Properties</a:t>
            </a:r>
            <a:endParaRPr lang="fr-FR" sz="1600" dirty="0" smtClean="0"/>
          </a:p>
          <a:p>
            <a:pPr lvl="1" indent="-165100">
              <a:buFont typeface="Wingdings" charset="2"/>
              <a:buChar char="Ø"/>
              <a:defRPr/>
            </a:pPr>
            <a:r>
              <a:rPr lang="fr-FR" sz="1600" dirty="0" err="1" smtClean="0"/>
              <a:t>Synthesis</a:t>
            </a:r>
            <a:endParaRPr lang="fr-FR" sz="1600" dirty="0"/>
          </a:p>
          <a:p>
            <a:pPr lvl="1" indent="-165100">
              <a:buFont typeface="Wingdings" charset="2"/>
              <a:buChar char="Ø"/>
              <a:defRPr/>
            </a:pPr>
            <a:endParaRPr lang="fr-FR" sz="1600" dirty="0"/>
          </a:p>
        </p:txBody>
      </p:sp>
      <p:sp>
        <p:nvSpPr>
          <p:cNvPr id="3250182" name="Text Box 6"/>
          <p:cNvSpPr txBox="1">
            <a:spLocks noChangeArrowheads="1"/>
          </p:cNvSpPr>
          <p:nvPr/>
        </p:nvSpPr>
        <p:spPr bwMode="auto">
          <a:xfrm>
            <a:off x="56626" y="5129913"/>
            <a:ext cx="2669336" cy="1382430"/>
          </a:xfrm>
          <a:prstGeom prst="rect">
            <a:avLst/>
          </a:prstGeom>
          <a:solidFill>
            <a:schemeClr val="bg1">
              <a:alpha val="44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bg2"/>
            </a:outerShdw>
          </a:effectLst>
        </p:spPr>
        <p:txBody>
          <a:bodyPr wrap="square" lIns="90487" tIns="44450" rIns="90487" bIns="44450" anchor="ctr">
            <a:spAutoFit/>
          </a:bodyPr>
          <a:lstStyle/>
          <a:p>
            <a:pPr>
              <a:buClr>
                <a:srgbClr val="0000FF"/>
              </a:buClr>
              <a:buFont typeface="Times" charset="0"/>
              <a:buNone/>
              <a:defRPr/>
            </a:pPr>
            <a:r>
              <a:rPr lang="fr-FR" sz="2000" dirty="0" err="1"/>
              <a:t>Neutron-Rich</a:t>
            </a:r>
            <a:r>
              <a:rPr lang="fr-FR" sz="2000" dirty="0"/>
              <a:t> </a:t>
            </a:r>
            <a:r>
              <a:rPr lang="fr-FR" sz="2000" dirty="0" err="1"/>
              <a:t>Nuclei</a:t>
            </a:r>
            <a:endParaRPr lang="fr-FR" sz="2000" dirty="0"/>
          </a:p>
          <a:p>
            <a:pPr>
              <a:buClr>
                <a:srgbClr val="0000FF"/>
              </a:buClr>
              <a:defRPr/>
            </a:pPr>
            <a:r>
              <a:rPr lang="en-GB" sz="1600" b="1" dirty="0">
                <a:solidFill>
                  <a:srgbClr val="660066"/>
                </a:solidFill>
                <a:latin typeface="Times" charset="0"/>
              </a:rPr>
              <a:t>LoI_Day1_7</a:t>
            </a:r>
            <a:endParaRPr lang="fr-FR" sz="2000" b="1" dirty="0">
              <a:solidFill>
                <a:srgbClr val="660066"/>
              </a:solidFill>
            </a:endParaRPr>
          </a:p>
          <a:p>
            <a:pPr lvl="1" indent="-165100">
              <a:defRPr/>
            </a:pPr>
            <a:r>
              <a:rPr lang="fr-FR" sz="1600" dirty="0" err="1">
                <a:sym typeface="Wingdings" charset="2"/>
              </a:rPr>
              <a:t></a:t>
            </a:r>
            <a:r>
              <a:rPr lang="fr-FR" sz="1600" dirty="0">
                <a:sym typeface="Wingdings 3" charset="2"/>
              </a:rPr>
              <a:t> </a:t>
            </a:r>
            <a:r>
              <a:rPr lang="fr-FR" sz="1600" dirty="0" err="1"/>
              <a:t>Single-Particle</a:t>
            </a:r>
            <a:r>
              <a:rPr lang="fr-FR" sz="1600" dirty="0"/>
              <a:t> structure</a:t>
            </a:r>
          </a:p>
          <a:p>
            <a:pPr lvl="1" indent="-165100">
              <a:defRPr/>
            </a:pPr>
            <a:r>
              <a:rPr lang="fr-FR" sz="1600" dirty="0" err="1">
                <a:sym typeface="Wingdings" charset="2"/>
              </a:rPr>
              <a:t></a:t>
            </a:r>
            <a:r>
              <a:rPr lang="fr-FR" sz="1600" dirty="0">
                <a:sym typeface="Wingdings 3" charset="2"/>
              </a:rPr>
              <a:t> </a:t>
            </a:r>
            <a:r>
              <a:rPr lang="fr-FR" sz="1600" dirty="0" err="1"/>
              <a:t>Quenching</a:t>
            </a:r>
            <a:r>
              <a:rPr lang="fr-FR" sz="1600" dirty="0"/>
              <a:t> of Shell Gaps</a:t>
            </a:r>
          </a:p>
        </p:txBody>
      </p:sp>
      <p:sp>
        <p:nvSpPr>
          <p:cNvPr id="3250183" name="Text Box 7"/>
          <p:cNvSpPr txBox="1">
            <a:spLocks noChangeArrowheads="1"/>
          </p:cNvSpPr>
          <p:nvPr/>
        </p:nvSpPr>
        <p:spPr bwMode="auto">
          <a:xfrm>
            <a:off x="180975" y="1846404"/>
            <a:ext cx="3267075" cy="1382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bg2"/>
            </a:outerShdw>
          </a:effectLst>
        </p:spPr>
        <p:txBody>
          <a:bodyPr lIns="90487" tIns="44450" rIns="90487" bIns="44450" anchor="ctr">
            <a:spAutoFit/>
          </a:bodyPr>
          <a:lstStyle/>
          <a:p>
            <a:pPr>
              <a:buClr>
                <a:srgbClr val="0000FF"/>
              </a:buClr>
              <a:buFont typeface="Times" charset="0"/>
              <a:buNone/>
              <a:defRPr/>
            </a:pPr>
            <a:r>
              <a:rPr lang="fr-FR" sz="2000" dirty="0"/>
              <a:t>Proton </a:t>
            </a:r>
            <a:r>
              <a:rPr lang="fr-FR" sz="2000" dirty="0" err="1"/>
              <a:t>Dripline</a:t>
            </a:r>
            <a:r>
              <a:rPr lang="fr-FR" sz="2000" dirty="0"/>
              <a:t> &amp; N=Z </a:t>
            </a:r>
            <a:r>
              <a:rPr lang="fr-FR" sz="2000" dirty="0" err="1"/>
              <a:t>nuclei</a:t>
            </a:r>
            <a:endParaRPr lang="fr-FR" sz="2000" dirty="0"/>
          </a:p>
          <a:p>
            <a:pPr lvl="1" indent="-266700">
              <a:buFont typeface="Wingdings" charset="2"/>
              <a:buChar char="Ø"/>
              <a:defRPr/>
            </a:pPr>
            <a:r>
              <a:rPr lang="fr-FR" sz="1600" dirty="0"/>
              <a:t>Tests of Shell </a:t>
            </a:r>
            <a:r>
              <a:rPr lang="fr-FR" sz="1600" dirty="0" smtClean="0"/>
              <a:t>Model</a:t>
            </a:r>
          </a:p>
          <a:p>
            <a:pPr lvl="1" indent="-266700">
              <a:buFont typeface="Wingdings" charset="2"/>
              <a:buChar char="Ø"/>
              <a:defRPr/>
            </a:pPr>
            <a:r>
              <a:rPr lang="fr-FR" sz="1600" dirty="0" err="1" smtClean="0">
                <a:sym typeface="Wingdings" charset="2"/>
              </a:rPr>
              <a:t>Shapes</a:t>
            </a:r>
            <a:r>
              <a:rPr lang="fr-FR" sz="1600" dirty="0" smtClean="0">
                <a:sym typeface="Wingdings" charset="2"/>
              </a:rPr>
              <a:t> of </a:t>
            </a:r>
            <a:r>
              <a:rPr lang="fr-FR" sz="1600" dirty="0" err="1" smtClean="0">
                <a:sym typeface="Wingdings" charset="2"/>
              </a:rPr>
              <a:t>nuclei</a:t>
            </a:r>
            <a:endParaRPr lang="fr-FR" sz="1600" dirty="0"/>
          </a:p>
          <a:p>
            <a:pPr lvl="1" indent="-266700">
              <a:buFont typeface="Wingdings" charset="2"/>
              <a:buChar char="Ø"/>
              <a:defRPr/>
            </a:pPr>
            <a:r>
              <a:rPr lang="fr-FR" sz="1600" dirty="0" err="1"/>
              <a:t>Exotic</a:t>
            </a:r>
            <a:r>
              <a:rPr lang="fr-FR" sz="1600" dirty="0"/>
              <a:t> </a:t>
            </a:r>
            <a:r>
              <a:rPr lang="fr-FR" sz="1600" dirty="0" err="1"/>
              <a:t>decay</a:t>
            </a:r>
            <a:endParaRPr lang="fr-FR" sz="1600" dirty="0"/>
          </a:p>
          <a:p>
            <a:pPr lvl="1" indent="-266700">
              <a:buFont typeface="Wingdings" charset="2"/>
              <a:buChar char="Ø"/>
              <a:defRPr/>
            </a:pPr>
            <a:r>
              <a:rPr lang="fr-FR" sz="1600" dirty="0" err="1"/>
              <a:t>Ground</a:t>
            </a:r>
            <a:r>
              <a:rPr lang="fr-FR" sz="1600" dirty="0"/>
              <a:t>-State </a:t>
            </a:r>
            <a:r>
              <a:rPr lang="fr-FR" sz="1600" dirty="0" err="1"/>
              <a:t>Properties</a:t>
            </a:r>
            <a:endParaRPr lang="fr-FR" sz="1600" dirty="0"/>
          </a:p>
        </p:txBody>
      </p:sp>
      <p:sp>
        <p:nvSpPr>
          <p:cNvPr id="3250194" name="Text Box 18"/>
          <p:cNvSpPr txBox="1">
            <a:spLocks noChangeArrowheads="1"/>
          </p:cNvSpPr>
          <p:nvPr/>
        </p:nvSpPr>
        <p:spPr bwMode="auto">
          <a:xfrm>
            <a:off x="7433193" y="375047"/>
            <a:ext cx="1423988" cy="51911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bg2"/>
            </a:outerShdw>
          </a:effectLst>
        </p:spPr>
        <p:txBody>
          <a:bodyPr lIns="90487" tIns="44450" rIns="90487" bIns="44450" anchor="ctr">
            <a:spAutoFit/>
          </a:bodyPr>
          <a:lstStyle/>
          <a:p>
            <a:pPr>
              <a:buClr>
                <a:srgbClr val="0000FF"/>
              </a:buClr>
              <a:buFont typeface="Times" charset="0"/>
              <a:buNone/>
              <a:defRPr/>
            </a:pPr>
            <a:r>
              <a:rPr lang="fr-FR" sz="1600" dirty="0"/>
              <a:t>FISIC </a:t>
            </a:r>
            <a:r>
              <a:rPr lang="fr-FR" sz="1600" dirty="0" err="1"/>
              <a:t>project</a:t>
            </a:r>
          </a:p>
          <a:p>
            <a:pPr>
              <a:buClr>
                <a:srgbClr val="0000FF"/>
              </a:buClr>
              <a:buFont typeface="Times" charset="0"/>
              <a:buNone/>
              <a:defRPr/>
            </a:pPr>
            <a:r>
              <a:rPr lang="en-GB" sz="1200" dirty="0">
                <a:solidFill>
                  <a:schemeClr val="hlink"/>
                </a:solidFill>
                <a:latin typeface="Times" charset="0"/>
              </a:rPr>
              <a:t>LoI_Day1_1</a:t>
            </a:r>
            <a:endParaRPr lang="fr-FR" sz="1200" dirty="0"/>
          </a:p>
        </p:txBody>
      </p:sp>
      <p:sp>
        <p:nvSpPr>
          <p:cNvPr id="93191" name="Arc 19"/>
          <p:cNvSpPr>
            <a:spLocks/>
          </p:cNvSpPr>
          <p:nvPr/>
        </p:nvSpPr>
        <p:spPr bwMode="auto">
          <a:xfrm flipH="1" flipV="1">
            <a:off x="6754144" y="183238"/>
            <a:ext cx="2389855" cy="1307425"/>
          </a:xfrm>
          <a:custGeom>
            <a:avLst/>
            <a:gdLst>
              <a:gd name="T0" fmla="*/ 2147483647 w 21600"/>
              <a:gd name="T1" fmla="*/ 0 h 21593"/>
              <a:gd name="T2" fmla="*/ 2147483647 w 21600"/>
              <a:gd name="T3" fmla="*/ 2147483647 h 21593"/>
              <a:gd name="T4" fmla="*/ 0 w 21600"/>
              <a:gd name="T5" fmla="*/ 2147483647 h 21593"/>
              <a:gd name="T6" fmla="*/ 0 60000 65536"/>
              <a:gd name="T7" fmla="*/ 0 60000 65536"/>
              <a:gd name="T8" fmla="*/ 0 60000 65536"/>
              <a:gd name="T9" fmla="*/ 0 w 21600"/>
              <a:gd name="T10" fmla="*/ 0 h 21593"/>
              <a:gd name="T11" fmla="*/ 21600 w 21600"/>
              <a:gd name="T12" fmla="*/ 21593 h 215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3" fill="none" extrusionOk="0">
                <a:moveTo>
                  <a:pt x="527" y="-1"/>
                </a:moveTo>
                <a:cubicBezTo>
                  <a:pt x="12247" y="285"/>
                  <a:pt x="21600" y="9868"/>
                  <a:pt x="21600" y="21593"/>
                </a:cubicBezTo>
              </a:path>
              <a:path w="21600" h="21593" stroke="0" extrusionOk="0">
                <a:moveTo>
                  <a:pt x="527" y="-1"/>
                </a:moveTo>
                <a:cubicBezTo>
                  <a:pt x="12247" y="285"/>
                  <a:pt x="21600" y="9868"/>
                  <a:pt x="21600" y="21593"/>
                </a:cubicBezTo>
                <a:lnTo>
                  <a:pt x="0" y="21593"/>
                </a:lnTo>
                <a:lnTo>
                  <a:pt x="527" y="-1"/>
                </a:lnTo>
                <a:close/>
              </a:path>
            </a:pathLst>
          </a:custGeom>
          <a:noFill/>
          <a:ln w="76200" cmpd="tri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7" tIns="44450" rIns="90487" bIns="44450" anchor="ctr"/>
          <a:lstStyle/>
          <a:p>
            <a:endParaRPr lang="en-GB"/>
          </a:p>
        </p:txBody>
      </p:sp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2570629" y="513479"/>
            <a:ext cx="4073525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b="1" dirty="0" smtClean="0">
                <a:solidFill>
                  <a:srgbClr val="0000FF"/>
                </a:solidFill>
              </a:rPr>
              <a:t>Collaboration meeting March 2014</a:t>
            </a:r>
          </a:p>
          <a:p>
            <a:pPr>
              <a:defRPr/>
            </a:pPr>
            <a:r>
              <a:rPr lang="en-GB" b="1" dirty="0" smtClean="0">
                <a:solidFill>
                  <a:srgbClr val="000000"/>
                </a:solidFill>
              </a:rPr>
              <a:t>Number </a:t>
            </a:r>
            <a:r>
              <a:rPr lang="en-GB" b="1" dirty="0">
                <a:solidFill>
                  <a:srgbClr val="000000"/>
                </a:solidFill>
              </a:rPr>
              <a:t>of participants : 100</a:t>
            </a:r>
          </a:p>
          <a:p>
            <a:pPr>
              <a:defRPr/>
            </a:pPr>
            <a:r>
              <a:rPr lang="en-GB" b="1" dirty="0">
                <a:solidFill>
                  <a:srgbClr val="000000"/>
                </a:solidFill>
              </a:rPr>
              <a:t>12 </a:t>
            </a:r>
            <a:r>
              <a:rPr lang="en-GB" b="1" dirty="0" err="1">
                <a:solidFill>
                  <a:srgbClr val="000000"/>
                </a:solidFill>
              </a:rPr>
              <a:t>LoIs</a:t>
            </a:r>
            <a:r>
              <a:rPr lang="en-GB" b="1" dirty="0">
                <a:solidFill>
                  <a:srgbClr val="000000"/>
                </a:solidFill>
              </a:rPr>
              <a:t> updated + 3 new proposals</a:t>
            </a:r>
          </a:p>
        </p:txBody>
      </p:sp>
      <p:sp>
        <p:nvSpPr>
          <p:cNvPr id="93193" name="ZoneTexte 14"/>
          <p:cNvSpPr txBox="1">
            <a:spLocks noChangeArrowheads="1"/>
          </p:cNvSpPr>
          <p:nvPr/>
        </p:nvSpPr>
        <p:spPr bwMode="auto">
          <a:xfrm>
            <a:off x="3725863" y="1622425"/>
            <a:ext cx="2322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Fusion-evaporation</a:t>
            </a:r>
          </a:p>
        </p:txBody>
      </p:sp>
      <p:cxnSp>
        <p:nvCxnSpPr>
          <p:cNvPr id="93194" name="Connecteur droit avec flèche 16"/>
          <p:cNvCxnSpPr>
            <a:cxnSpLocks noChangeShapeType="1"/>
          </p:cNvCxnSpPr>
          <p:nvPr/>
        </p:nvCxnSpPr>
        <p:spPr bwMode="auto">
          <a:xfrm rot="5400000">
            <a:off x="3981450" y="2352675"/>
            <a:ext cx="1409700" cy="8636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195" name="Connecteur droit avec flèche 17"/>
          <p:cNvCxnSpPr>
            <a:cxnSpLocks noChangeShapeType="1"/>
          </p:cNvCxnSpPr>
          <p:nvPr/>
        </p:nvCxnSpPr>
        <p:spPr bwMode="auto">
          <a:xfrm>
            <a:off x="5118100" y="2079625"/>
            <a:ext cx="622300" cy="5969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ZoneTexte 1"/>
          <p:cNvSpPr txBox="1"/>
          <p:nvPr/>
        </p:nvSpPr>
        <p:spPr>
          <a:xfrm>
            <a:off x="4135846" y="5455526"/>
            <a:ext cx="4344258" cy="107721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Delayed spectroscopy (SIRIUS) : 4 </a:t>
            </a:r>
            <a:r>
              <a:rPr lang="en-US" sz="1600" dirty="0" err="1"/>
              <a:t>loIs</a:t>
            </a:r>
            <a:endParaRPr lang="en-US" sz="1600" dirty="0"/>
          </a:p>
          <a:p>
            <a:pPr>
              <a:defRPr/>
            </a:pPr>
            <a:r>
              <a:rPr lang="en-US" sz="1600" dirty="0"/>
              <a:t>GS properties measurements (REGLIS</a:t>
            </a:r>
            <a:r>
              <a:rPr lang="en-US" sz="1600" baseline="30000" dirty="0"/>
              <a:t>3</a:t>
            </a:r>
            <a:r>
              <a:rPr lang="en-US" sz="1600" dirty="0"/>
              <a:t>) : 6 </a:t>
            </a:r>
            <a:r>
              <a:rPr lang="en-US" sz="1600" dirty="0" err="1"/>
              <a:t>LoIs</a:t>
            </a:r>
            <a:endParaRPr lang="en-US" sz="1600" dirty="0"/>
          </a:p>
          <a:p>
            <a:pPr>
              <a:defRPr/>
            </a:pPr>
            <a:r>
              <a:rPr lang="en-US" sz="1600" dirty="0"/>
              <a:t>In beam spectroscopy (PARIS,EXOGAM, …) : 4 </a:t>
            </a:r>
            <a:r>
              <a:rPr lang="en-US" sz="1600" dirty="0" err="1"/>
              <a:t>LoIs</a:t>
            </a:r>
            <a:endParaRPr lang="en-US" sz="1600" dirty="0"/>
          </a:p>
          <a:p>
            <a:pPr>
              <a:defRPr/>
            </a:pPr>
            <a:r>
              <a:rPr lang="en-US" sz="1600" dirty="0"/>
              <a:t>Atomic physics (FISIC) : 1 </a:t>
            </a:r>
            <a:r>
              <a:rPr lang="en-US" sz="1600" dirty="0" err="1"/>
              <a:t>LoI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871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21" y="1724569"/>
            <a:ext cx="8606979" cy="310875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410" y="-25233"/>
            <a:ext cx="3336671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90"/>
                </a:solidFill>
              </a:rPr>
              <a:t>Experimental Techniques</a:t>
            </a:r>
            <a:endParaRPr lang="en-GB" sz="2400" dirty="0">
              <a:solidFill>
                <a:srgbClr val="000090"/>
              </a:solidFill>
            </a:endParaRPr>
          </a:p>
        </p:txBody>
      </p:sp>
      <p:pic>
        <p:nvPicPr>
          <p:cNvPr id="3" name="Image 12" descr="S3_2.jpg"/>
          <p:cNvPicPr>
            <a:picLocks noChangeAspect="1"/>
          </p:cNvPicPr>
          <p:nvPr/>
        </p:nvPicPr>
        <p:blipFill rotWithShape="1">
          <a:blip r:embed="rId3" cstate="screen">
            <a:lum bright="22000" contras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67762" y="2925106"/>
            <a:ext cx="454152" cy="47941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02392" y="631807"/>
            <a:ext cx="2800350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Final focal plane</a:t>
            </a:r>
          </a:p>
          <a:p>
            <a:pPr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Selection </a:t>
            </a:r>
            <a:r>
              <a:rPr lang="en-US" sz="1600" b="1" dirty="0">
                <a:solidFill>
                  <a:schemeClr val="tx1"/>
                </a:solidFill>
              </a:rPr>
              <a:t>&amp; Identification</a:t>
            </a:r>
          </a:p>
          <a:p>
            <a:pPr>
              <a:buFont typeface="Wingdings" charset="2"/>
              <a:buChar char="è"/>
              <a:defRPr/>
            </a:pPr>
            <a:r>
              <a:rPr lang="fr-FR" sz="1600" dirty="0">
                <a:solidFill>
                  <a:schemeClr val="tx1"/>
                </a:solidFill>
                <a:sym typeface="Wingdings" charset="2"/>
              </a:rPr>
              <a:t>Time of flight + </a:t>
            </a:r>
            <a:r>
              <a:rPr lang="fr-FR" sz="1600" dirty="0" err="1">
                <a:solidFill>
                  <a:schemeClr val="tx1"/>
                </a:solidFill>
                <a:sym typeface="Wingdings" charset="2"/>
              </a:rPr>
              <a:t>Energy</a:t>
            </a:r>
            <a:endParaRPr lang="en-US" sz="1600" dirty="0">
              <a:solidFill>
                <a:schemeClr val="tx1"/>
              </a:solidFill>
              <a:sym typeface="Wingdings" charset="2"/>
            </a:endParaRPr>
          </a:p>
          <a:p>
            <a:pPr>
              <a:buFont typeface="Wingdings" charset="2"/>
              <a:buChar char="è"/>
              <a:defRPr/>
            </a:pPr>
            <a:r>
              <a:rPr lang="en-US" sz="1600" dirty="0">
                <a:solidFill>
                  <a:schemeClr val="tx1"/>
                </a:solidFill>
                <a:sym typeface="Wingdings" charset="2"/>
              </a:rPr>
              <a:t> A measurement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188530" y="5341920"/>
            <a:ext cx="2073705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Mass dispersive mode</a:t>
            </a:r>
          </a:p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Delayed </a:t>
            </a:r>
            <a:r>
              <a:rPr lang="en-US" sz="1600" b="1" dirty="0">
                <a:solidFill>
                  <a:srgbClr val="000000"/>
                </a:solidFill>
              </a:rPr>
              <a:t>spectroscopy</a:t>
            </a:r>
          </a:p>
          <a:p>
            <a:pPr marL="285750" indent="-285750">
              <a:buFont typeface="Wingdings" charset="0"/>
              <a:buChar char="è"/>
              <a:defRPr/>
            </a:pPr>
            <a:r>
              <a:rPr lang="en-US" sz="1600" dirty="0">
                <a:solidFill>
                  <a:srgbClr val="000000"/>
                </a:solidFill>
                <a:sym typeface="Wingdings" charset="2"/>
              </a:rPr>
              <a:t>p, </a:t>
            </a:r>
            <a:r>
              <a:rPr lang="el-GR" sz="1600" dirty="0">
                <a:solidFill>
                  <a:srgbClr val="000000"/>
                </a:solidFill>
                <a:sym typeface="Wingdings" charset="2"/>
              </a:rPr>
              <a:t>α</a:t>
            </a:r>
            <a:r>
              <a:rPr lang="fr-FR" sz="1600" dirty="0">
                <a:solidFill>
                  <a:srgbClr val="000000"/>
                </a:solidFill>
                <a:sym typeface="Wingdings" charset="2"/>
              </a:rPr>
              <a:t>, </a:t>
            </a:r>
            <a:r>
              <a:rPr lang="fr-FR" sz="1600" dirty="0" err="1">
                <a:solidFill>
                  <a:srgbClr val="000000"/>
                </a:solidFill>
                <a:sym typeface="Wingdings" charset="2"/>
              </a:rPr>
              <a:t>γ</a:t>
            </a:r>
            <a:r>
              <a:rPr lang="fr-FR" sz="1600" dirty="0">
                <a:solidFill>
                  <a:srgbClr val="000000"/>
                </a:solidFill>
                <a:sym typeface="Symbol" charset="2"/>
              </a:rPr>
              <a:t>, e- </a:t>
            </a:r>
            <a:r>
              <a:rPr lang="fr-FR" sz="1600" dirty="0" err="1" smtClean="0">
                <a:solidFill>
                  <a:srgbClr val="000000"/>
                </a:solidFill>
                <a:sym typeface="Symbol" charset="2"/>
              </a:rPr>
              <a:t>decay</a:t>
            </a:r>
            <a:endParaRPr lang="fr-FR" sz="1600" dirty="0">
              <a:solidFill>
                <a:srgbClr val="000000"/>
              </a:solidFill>
              <a:sym typeface="Symbol" charset="2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041974" y="103772"/>
            <a:ext cx="3805238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Converging mode</a:t>
            </a:r>
          </a:p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</a:rPr>
              <a:t>G</a:t>
            </a:r>
            <a:r>
              <a:rPr lang="en-US" sz="1600" b="1" dirty="0" smtClean="0">
                <a:solidFill>
                  <a:srgbClr val="000000"/>
                </a:solidFill>
              </a:rPr>
              <a:t>as catcher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</a:rPr>
              <a:t>+ Laser </a:t>
            </a:r>
            <a:r>
              <a:rPr lang="en-US" sz="1600" b="1" dirty="0" err="1" smtClean="0">
                <a:solidFill>
                  <a:srgbClr val="000000"/>
                </a:solidFill>
              </a:rPr>
              <a:t>ionisation</a:t>
            </a:r>
            <a:r>
              <a:rPr lang="en-US" sz="1600" b="1" dirty="0" smtClean="0">
                <a:solidFill>
                  <a:srgbClr val="000000"/>
                </a:solidFill>
              </a:rPr>
              <a:t> + Mass Resolution by Time-of-flight</a:t>
            </a:r>
            <a:endParaRPr lang="en-US" sz="1600" b="1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è"/>
              <a:defRPr/>
            </a:pPr>
            <a:r>
              <a:rPr lang="el-GR" sz="1600" dirty="0">
                <a:solidFill>
                  <a:srgbClr val="000000"/>
                </a:solidFill>
                <a:sym typeface="Wingdings" charset="2"/>
              </a:rPr>
              <a:t>β</a:t>
            </a:r>
            <a:r>
              <a:rPr lang="fr-FR" sz="1600" dirty="0">
                <a:solidFill>
                  <a:srgbClr val="000000"/>
                </a:solidFill>
                <a:sym typeface="Wingdings" charset="2"/>
              </a:rPr>
              <a:t>/</a:t>
            </a:r>
            <a:r>
              <a:rPr lang="el-GR" sz="1600" dirty="0">
                <a:solidFill>
                  <a:srgbClr val="000000"/>
                </a:solidFill>
                <a:sym typeface="Wingdings" charset="2"/>
              </a:rPr>
              <a:t>β</a:t>
            </a:r>
            <a:r>
              <a:rPr lang="fr-FR" sz="1600" dirty="0">
                <a:solidFill>
                  <a:srgbClr val="000000"/>
                </a:solidFill>
                <a:sym typeface="Wingdings" charset="2"/>
              </a:rPr>
              <a:t>–</a:t>
            </a:r>
            <a:r>
              <a:rPr lang="fr-FR" sz="1600" dirty="0" err="1">
                <a:solidFill>
                  <a:srgbClr val="000000"/>
                </a:solidFill>
                <a:sym typeface="Wingdings" charset="2"/>
              </a:rPr>
              <a:t>delayed</a:t>
            </a:r>
            <a:endParaRPr lang="el-GR" sz="1600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è"/>
              <a:defRPr/>
            </a:pPr>
            <a:r>
              <a:rPr lang="en-US" sz="1600" dirty="0">
                <a:solidFill>
                  <a:srgbClr val="000000"/>
                </a:solidFill>
                <a:sym typeface="Wingdings" charset="2"/>
              </a:rPr>
              <a:t>Laser spectroscopy</a:t>
            </a:r>
          </a:p>
          <a:p>
            <a:pPr>
              <a:buFont typeface="Wingdings" charset="2"/>
              <a:buChar char="è"/>
              <a:defRPr/>
            </a:pPr>
            <a:r>
              <a:rPr lang="en-US" sz="1600" dirty="0" smtClean="0">
                <a:solidFill>
                  <a:srgbClr val="000000"/>
                </a:solidFill>
                <a:sym typeface="Wingdings" charset="2"/>
              </a:rPr>
              <a:t> High resolution Mass </a:t>
            </a:r>
            <a:r>
              <a:rPr lang="en-US" sz="1600" dirty="0">
                <a:solidFill>
                  <a:srgbClr val="000000"/>
                </a:solidFill>
                <a:sym typeface="Wingdings" charset="2"/>
              </a:rPr>
              <a:t>measurement</a:t>
            </a:r>
          </a:p>
          <a:p>
            <a:pPr>
              <a:buFont typeface="Wingdings" charset="2"/>
              <a:buChar char="è"/>
              <a:defRPr/>
            </a:pPr>
            <a:r>
              <a:rPr lang="fr-FR" sz="1600" dirty="0" err="1" smtClean="0">
                <a:solidFill>
                  <a:srgbClr val="000000"/>
                </a:solidFill>
                <a:sym typeface="Wingdings" charset="2"/>
              </a:rPr>
              <a:t>Chemistry</a:t>
            </a:r>
            <a:endParaRPr lang="fr-FR" sz="1600" dirty="0">
              <a:solidFill>
                <a:srgbClr val="000000"/>
              </a:solidFill>
              <a:sym typeface="Wingdings" charset="2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630942" y="4829157"/>
            <a:ext cx="3098800" cy="14465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sym typeface="Wingdings" charset="2"/>
              </a:rPr>
              <a:t>Achromatic point</a:t>
            </a:r>
          </a:p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sym typeface="Wingdings" charset="2"/>
              </a:rPr>
              <a:t>Two </a:t>
            </a:r>
            <a:r>
              <a:rPr lang="en-US" sz="1600" b="1" dirty="0">
                <a:solidFill>
                  <a:srgbClr val="000000"/>
                </a:solidFill>
                <a:sym typeface="Wingdings" charset="2"/>
              </a:rPr>
              <a:t>step reactions</a:t>
            </a:r>
          </a:p>
          <a:p>
            <a:pPr>
              <a:buFont typeface="Wingdings" charset="2"/>
              <a:buChar char="è"/>
              <a:defRPr/>
            </a:pPr>
            <a:r>
              <a:rPr lang="en-US" sz="1600" dirty="0" err="1">
                <a:solidFill>
                  <a:srgbClr val="000000"/>
                </a:solidFill>
                <a:sym typeface="Wingdings" charset="2"/>
              </a:rPr>
              <a:t>Transfer+Fusion</a:t>
            </a:r>
            <a:r>
              <a:rPr lang="en-US" sz="1600" dirty="0">
                <a:solidFill>
                  <a:srgbClr val="000000"/>
                </a:solidFill>
                <a:sym typeface="Wingdings" charset="2"/>
              </a:rPr>
              <a:t> (transfer)</a:t>
            </a:r>
          </a:p>
          <a:p>
            <a:pPr>
              <a:buFont typeface="Wingdings" charset="2"/>
              <a:buChar char="è"/>
              <a:defRPr/>
            </a:pPr>
            <a:endParaRPr lang="en-US" sz="800" i="1" dirty="0">
              <a:solidFill>
                <a:srgbClr val="000000"/>
              </a:solidFill>
              <a:sym typeface="Wingdings" charset="2"/>
            </a:endParaRPr>
          </a:p>
          <a:p>
            <a:pPr>
              <a:defRPr/>
            </a:pPr>
            <a:r>
              <a:rPr lang="en-US" sz="1600" b="1" i="1" dirty="0">
                <a:solidFill>
                  <a:srgbClr val="000000"/>
                </a:solidFill>
                <a:sym typeface="Wingdings" charset="2"/>
              </a:rPr>
              <a:t>Specific Modes</a:t>
            </a:r>
          </a:p>
          <a:p>
            <a:pPr>
              <a:buFont typeface="Wingdings" charset="2"/>
              <a:buChar char="è"/>
              <a:defRPr/>
            </a:pPr>
            <a:r>
              <a:rPr lang="fr-FR" sz="1600" dirty="0">
                <a:solidFill>
                  <a:srgbClr val="000000"/>
                </a:solidFill>
                <a:sym typeface="Wingdings" charset="2"/>
              </a:rPr>
              <a:t> Ion-ion collision </a:t>
            </a:r>
            <a:r>
              <a:rPr lang="fr-FR" sz="1600" dirty="0" smtClean="0">
                <a:solidFill>
                  <a:srgbClr val="000000"/>
                </a:solidFill>
                <a:sym typeface="Wingdings" charset="2"/>
              </a:rPr>
              <a:t>: </a:t>
            </a:r>
            <a:r>
              <a:rPr lang="fr-FR" sz="1600" b="1" dirty="0" smtClean="0">
                <a:solidFill>
                  <a:srgbClr val="000000"/>
                </a:solidFill>
                <a:sym typeface="Wingdings" charset="2"/>
              </a:rPr>
              <a:t>FISIC</a:t>
            </a:r>
            <a:r>
              <a:rPr lang="fr-FR" sz="1600" dirty="0" smtClean="0">
                <a:solidFill>
                  <a:srgbClr val="000000"/>
                </a:solidFill>
                <a:sym typeface="Wingdings" charset="2"/>
              </a:rPr>
              <a:t> Program</a:t>
            </a:r>
            <a:endParaRPr lang="fr-FR" sz="1600" dirty="0">
              <a:solidFill>
                <a:srgbClr val="000000"/>
              </a:solidFill>
              <a:sym typeface="Wingdings" charset="2"/>
            </a:endParaRPr>
          </a:p>
        </p:txBody>
      </p:sp>
      <p:cxnSp>
        <p:nvCxnSpPr>
          <p:cNvPr id="9" name="Connecteur droit avec flèche 37"/>
          <p:cNvCxnSpPr>
            <a:cxnSpLocks noChangeShapeType="1"/>
            <a:stCxn id="8" idx="0"/>
            <a:endCxn id="3" idx="3"/>
          </p:cNvCxnSpPr>
          <p:nvPr/>
        </p:nvCxnSpPr>
        <p:spPr bwMode="auto">
          <a:xfrm flipV="1">
            <a:off x="2180342" y="3334316"/>
            <a:ext cx="1553929" cy="1494841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necteur droit avec flèche 39"/>
          <p:cNvCxnSpPr>
            <a:cxnSpLocks noChangeShapeType="1"/>
            <a:stCxn id="4" idx="2"/>
          </p:cNvCxnSpPr>
          <p:nvPr/>
        </p:nvCxnSpPr>
        <p:spPr bwMode="auto">
          <a:xfrm>
            <a:off x="2202567" y="1709025"/>
            <a:ext cx="4283075" cy="2339082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7358767" y="5421295"/>
            <a:ext cx="11430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2400" b="1" i="1" dirty="0" smtClean="0">
                <a:solidFill>
                  <a:srgbClr val="000000"/>
                </a:solidFill>
              </a:rPr>
              <a:t>DESIR</a:t>
            </a:r>
            <a:endParaRPr lang="fr-FR" sz="2400" b="1" i="1" dirty="0">
              <a:solidFill>
                <a:srgbClr val="000000"/>
              </a:solidFill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7584192" y="3368657"/>
            <a:ext cx="1123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200" i="1">
                <a:solidFill>
                  <a:srgbClr val="000000"/>
                </a:solidFill>
              </a:rPr>
              <a:t>Multi-purpose</a:t>
            </a:r>
          </a:p>
          <a:p>
            <a:pPr algn="r" eaLnBrk="1" hangingPunct="1"/>
            <a:r>
              <a:rPr lang="fr-FR" sz="1200" i="1">
                <a:solidFill>
                  <a:srgbClr val="000000"/>
                </a:solidFill>
              </a:rPr>
              <a:t>Experimental</a:t>
            </a:r>
          </a:p>
          <a:p>
            <a:pPr algn="r" eaLnBrk="1" hangingPunct="1"/>
            <a:r>
              <a:rPr lang="fr-FR" sz="1200" i="1">
                <a:solidFill>
                  <a:srgbClr val="000000"/>
                </a:solidFill>
              </a:rPr>
              <a:t>Room</a:t>
            </a:r>
          </a:p>
        </p:txBody>
      </p:sp>
      <p:sp>
        <p:nvSpPr>
          <p:cNvPr id="14" name="Ellipse 14"/>
          <p:cNvSpPr>
            <a:spLocks noChangeArrowheads="1"/>
          </p:cNvSpPr>
          <p:nvPr/>
        </p:nvSpPr>
        <p:spPr bwMode="auto">
          <a:xfrm>
            <a:off x="6066542" y="4468795"/>
            <a:ext cx="844550" cy="51911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cxnSp>
        <p:nvCxnSpPr>
          <p:cNvPr id="15" name="Connecteur droit avec flèche 42"/>
          <p:cNvCxnSpPr>
            <a:cxnSpLocks noChangeShapeType="1"/>
            <a:stCxn id="7" idx="2"/>
            <a:endCxn id="12" idx="0"/>
          </p:cNvCxnSpPr>
          <p:nvPr/>
        </p:nvCxnSpPr>
        <p:spPr bwMode="auto">
          <a:xfrm>
            <a:off x="6944593" y="1919654"/>
            <a:ext cx="985674" cy="3501641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Connecteur droit avec flèche 42"/>
          <p:cNvCxnSpPr>
            <a:cxnSpLocks noChangeShapeType="1"/>
            <a:stCxn id="7" idx="2"/>
            <a:endCxn id="13" idx="2"/>
          </p:cNvCxnSpPr>
          <p:nvPr/>
        </p:nvCxnSpPr>
        <p:spPr bwMode="auto">
          <a:xfrm>
            <a:off x="6944593" y="1919654"/>
            <a:ext cx="1201574" cy="2095116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Flèche vers la droite 16"/>
          <p:cNvSpPr/>
          <p:nvPr/>
        </p:nvSpPr>
        <p:spPr bwMode="auto">
          <a:xfrm>
            <a:off x="7115879" y="3958414"/>
            <a:ext cx="936625" cy="179387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en-GB" sz="800" dirty="0"/>
          </a:p>
        </p:txBody>
      </p:sp>
      <p:sp>
        <p:nvSpPr>
          <p:cNvPr id="18" name="Flèche vers la droite 17"/>
          <p:cNvSpPr/>
          <p:nvPr/>
        </p:nvSpPr>
        <p:spPr bwMode="auto">
          <a:xfrm rot="5400000">
            <a:off x="6548789" y="4527533"/>
            <a:ext cx="1219200" cy="19367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en-GB" sz="900" dirty="0"/>
          </a:p>
        </p:txBody>
      </p:sp>
      <p:cxnSp>
        <p:nvCxnSpPr>
          <p:cNvPr id="21" name="Connecteur droit avec flèche 20"/>
          <p:cNvCxnSpPr/>
          <p:nvPr/>
        </p:nvCxnSpPr>
        <p:spPr>
          <a:xfrm rot="10800000" flipV="1">
            <a:off x="6144330" y="3870307"/>
            <a:ext cx="417512" cy="119063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088470">
            <a:off x="6401505" y="3575032"/>
            <a:ext cx="6238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 descr="s3-eclaté.jpe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7" b="96507" l="9013" r="935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8098" y="4168337"/>
            <a:ext cx="1112839" cy="109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avec flèche 42"/>
          <p:cNvCxnSpPr>
            <a:cxnSpLocks noChangeShapeType="1"/>
            <a:stCxn id="6" idx="0"/>
          </p:cNvCxnSpPr>
          <p:nvPr/>
        </p:nvCxnSpPr>
        <p:spPr bwMode="auto">
          <a:xfrm flipV="1">
            <a:off x="5225383" y="3908408"/>
            <a:ext cx="980859" cy="1433512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Connecteur droit avec flèche 24"/>
          <p:cNvCxnSpPr/>
          <p:nvPr/>
        </p:nvCxnSpPr>
        <p:spPr>
          <a:xfrm flipV="1">
            <a:off x="85014" y="2131323"/>
            <a:ext cx="1236301" cy="84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85014" y="1787224"/>
            <a:ext cx="778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Beam</a:t>
            </a:r>
            <a:endParaRPr lang="en-GB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6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42" descr="envelopp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59" y="2678219"/>
            <a:ext cx="5435614" cy="3072760"/>
          </a:xfrm>
          <a:prstGeom prst="rect">
            <a:avLst/>
          </a:prstGeom>
        </p:spPr>
      </p:pic>
      <p:pic>
        <p:nvPicPr>
          <p:cNvPr id="41" name="Imag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6646" y="0"/>
            <a:ext cx="2900223" cy="214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Image 3" descr="Capture d’écran 2013-11-05 à 16.25.4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194" y="392199"/>
            <a:ext cx="5106656" cy="20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avec flèche 11"/>
          <p:cNvCxnSpPr/>
          <p:nvPr/>
        </p:nvCxnSpPr>
        <p:spPr bwMode="auto">
          <a:xfrm>
            <a:off x="2809591" y="1406620"/>
            <a:ext cx="436192" cy="194980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Connecteur droit avec flèche 17"/>
          <p:cNvCxnSpPr/>
          <p:nvPr/>
        </p:nvCxnSpPr>
        <p:spPr bwMode="auto">
          <a:xfrm flipH="1">
            <a:off x="815753" y="585648"/>
            <a:ext cx="18144" cy="282633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ZoneTexte 21"/>
          <p:cNvSpPr txBox="1"/>
          <p:nvPr/>
        </p:nvSpPr>
        <p:spPr>
          <a:xfrm>
            <a:off x="3155179" y="2782062"/>
            <a:ext cx="868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i="1" dirty="0" smtClean="0"/>
              <a:t>Horizontal</a:t>
            </a:r>
          </a:p>
        </p:txBody>
      </p:sp>
      <p:cxnSp>
        <p:nvCxnSpPr>
          <p:cNvPr id="25" name="Connecteur droit avec flèche 24"/>
          <p:cNvCxnSpPr/>
          <p:nvPr/>
        </p:nvCxnSpPr>
        <p:spPr bwMode="auto">
          <a:xfrm>
            <a:off x="642738" y="2952024"/>
            <a:ext cx="0" cy="87699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29" name="ZoneTexte 28"/>
          <p:cNvSpPr txBox="1"/>
          <p:nvPr/>
        </p:nvSpPr>
        <p:spPr>
          <a:xfrm>
            <a:off x="0" y="3058687"/>
            <a:ext cx="471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300</a:t>
            </a:r>
          </a:p>
          <a:p>
            <a:r>
              <a:rPr lang="en-GB" sz="1400" dirty="0" smtClean="0"/>
              <a:t>mm</a:t>
            </a:r>
            <a:endParaRPr lang="en-GB" sz="1400" dirty="0"/>
          </a:p>
        </p:txBody>
      </p:sp>
      <p:sp>
        <p:nvSpPr>
          <p:cNvPr id="32" name="ZoneTexte 31"/>
          <p:cNvSpPr txBox="1"/>
          <p:nvPr/>
        </p:nvSpPr>
        <p:spPr>
          <a:xfrm>
            <a:off x="0" y="692734"/>
            <a:ext cx="7890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Target</a:t>
            </a:r>
            <a:endParaRPr lang="en-GB" dirty="0"/>
          </a:p>
        </p:txBody>
      </p:sp>
      <p:sp>
        <p:nvSpPr>
          <p:cNvPr id="34" name="ZoneTexte 33"/>
          <p:cNvSpPr txBox="1"/>
          <p:nvPr/>
        </p:nvSpPr>
        <p:spPr>
          <a:xfrm>
            <a:off x="2725455" y="788845"/>
            <a:ext cx="1325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i="1" dirty="0" smtClean="0"/>
              <a:t>Achromatic </a:t>
            </a:r>
          </a:p>
          <a:p>
            <a:pPr algn="r"/>
            <a:r>
              <a:rPr lang="en-GB" i="1" dirty="0" smtClean="0"/>
              <a:t> Focal point</a:t>
            </a:r>
            <a:endParaRPr lang="en-GB" i="1" dirty="0"/>
          </a:p>
        </p:txBody>
      </p:sp>
      <p:sp>
        <p:nvSpPr>
          <p:cNvPr id="35" name="ZoneTexte 34"/>
          <p:cNvSpPr txBox="1"/>
          <p:nvPr/>
        </p:nvSpPr>
        <p:spPr>
          <a:xfrm>
            <a:off x="4258443" y="1079697"/>
            <a:ext cx="144105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Final </a:t>
            </a:r>
          </a:p>
          <a:p>
            <a:pPr algn="r"/>
            <a:r>
              <a:rPr lang="en-GB" dirty="0" smtClean="0"/>
              <a:t>focal plane**</a:t>
            </a:r>
            <a:endParaRPr lang="en-GB" dirty="0"/>
          </a:p>
        </p:txBody>
      </p:sp>
      <p:sp>
        <p:nvSpPr>
          <p:cNvPr id="19" name="ZoneTexte 18"/>
          <p:cNvSpPr txBox="1"/>
          <p:nvPr/>
        </p:nvSpPr>
        <p:spPr>
          <a:xfrm>
            <a:off x="8410" y="-25233"/>
            <a:ext cx="972141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90"/>
                </a:solidFill>
              </a:rPr>
              <a:t>Optics</a:t>
            </a:r>
            <a:endParaRPr lang="en-GB" sz="2400" dirty="0">
              <a:solidFill>
                <a:srgbClr val="00009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421479" y="347604"/>
            <a:ext cx="2540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* 1</a:t>
            </a:r>
            <a:r>
              <a:rPr lang="en-GB" i="1" baseline="30000" dirty="0" smtClean="0"/>
              <a:t>st</a:t>
            </a:r>
            <a:r>
              <a:rPr lang="en-GB" i="1" dirty="0" smtClean="0"/>
              <a:t> Selection : </a:t>
            </a:r>
          </a:p>
          <a:p>
            <a:r>
              <a:rPr lang="en-GB" i="1" dirty="0" smtClean="0"/>
              <a:t>block 99.9% of the beam</a:t>
            </a:r>
            <a:endParaRPr lang="en-GB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852454" y="3982714"/>
            <a:ext cx="2472770" cy="307777"/>
          </a:xfrm>
          <a:prstGeom prst="rect">
            <a:avLst/>
          </a:prstGeom>
          <a:solidFill>
            <a:srgbClr val="FF0000">
              <a:alpha val="3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Momentum Achromat</a:t>
            </a:r>
            <a:endParaRPr lang="en-GB" sz="1400" i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3317059" y="3977599"/>
            <a:ext cx="2401737" cy="312892"/>
          </a:xfrm>
          <a:prstGeom prst="rect">
            <a:avLst/>
          </a:prstGeom>
          <a:solidFill>
            <a:srgbClr val="008000">
              <a:alpha val="3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Mass spectrometer</a:t>
            </a:r>
            <a:endParaRPr lang="en-GB" sz="1400" i="1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49" r="9741"/>
          <a:stretch/>
        </p:blipFill>
        <p:spPr>
          <a:xfrm>
            <a:off x="5831484" y="2288616"/>
            <a:ext cx="3299697" cy="2502953"/>
          </a:xfrm>
          <a:prstGeom prst="rect">
            <a:avLst/>
          </a:prstGeom>
        </p:spPr>
      </p:pic>
      <p:cxnSp>
        <p:nvCxnSpPr>
          <p:cNvPr id="27" name="Connecteur droit avec flèche 26"/>
          <p:cNvCxnSpPr/>
          <p:nvPr/>
        </p:nvCxnSpPr>
        <p:spPr bwMode="auto">
          <a:xfrm>
            <a:off x="681218" y="4440798"/>
            <a:ext cx="0" cy="87699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28" name="ZoneTexte 27"/>
          <p:cNvSpPr txBox="1"/>
          <p:nvPr/>
        </p:nvSpPr>
        <p:spPr>
          <a:xfrm>
            <a:off x="38480" y="4585944"/>
            <a:ext cx="471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300</a:t>
            </a:r>
          </a:p>
          <a:p>
            <a:r>
              <a:rPr lang="en-GB" sz="1400" dirty="0" smtClean="0"/>
              <a:t>mm</a:t>
            </a:r>
            <a:endParaRPr lang="en-GB" sz="1400" dirty="0"/>
          </a:p>
        </p:txBody>
      </p:sp>
      <p:sp>
        <p:nvSpPr>
          <p:cNvPr id="36" name="ZoneTexte 35"/>
          <p:cNvSpPr txBox="1"/>
          <p:nvPr/>
        </p:nvSpPr>
        <p:spPr>
          <a:xfrm>
            <a:off x="3325223" y="5179296"/>
            <a:ext cx="698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i="1" dirty="0" smtClean="0"/>
              <a:t>Vertical</a:t>
            </a:r>
          </a:p>
        </p:txBody>
      </p:sp>
      <p:cxnSp>
        <p:nvCxnSpPr>
          <p:cNvPr id="15" name="Connecteur droit avec flèche 14"/>
          <p:cNvCxnSpPr/>
          <p:nvPr/>
        </p:nvCxnSpPr>
        <p:spPr bwMode="auto">
          <a:xfrm>
            <a:off x="1975694" y="701097"/>
            <a:ext cx="86272" cy="252137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ZoneTexte 6"/>
          <p:cNvSpPr txBox="1"/>
          <p:nvPr/>
        </p:nvSpPr>
        <p:spPr>
          <a:xfrm>
            <a:off x="5820463" y="4763257"/>
            <a:ext cx="3350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 dirty="0" smtClean="0"/>
              <a:t>**2</a:t>
            </a:r>
            <a:r>
              <a:rPr lang="en-GB" b="1" i="1" baseline="30000" dirty="0" smtClean="0"/>
              <a:t>nd</a:t>
            </a:r>
            <a:r>
              <a:rPr lang="en-GB" b="1" i="1" dirty="0" smtClean="0"/>
              <a:t> selection:</a:t>
            </a:r>
          </a:p>
          <a:p>
            <a:pPr algn="ctr"/>
            <a:r>
              <a:rPr lang="en-GB" b="1" i="1" dirty="0" smtClean="0"/>
              <a:t>Simulated Mass resolution = 460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671007" y="2260165"/>
            <a:ext cx="1484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A=101,100,99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495360" y="4146262"/>
            <a:ext cx="53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24+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7995906" y="4146262"/>
            <a:ext cx="53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25+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8474122" y="4146262"/>
            <a:ext cx="53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26+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6990449" y="4146262"/>
            <a:ext cx="53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23+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6452613" y="4146262"/>
            <a:ext cx="53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22+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7297318" y="2609317"/>
            <a:ext cx="240866" cy="421525"/>
          </a:xfrm>
          <a:prstGeom prst="straightConnector1">
            <a:avLst/>
          </a:prstGeom>
          <a:ln w="63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7543658" y="2609317"/>
            <a:ext cx="131381" cy="306564"/>
          </a:xfrm>
          <a:prstGeom prst="straightConnector1">
            <a:avLst/>
          </a:prstGeom>
          <a:ln w="63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>
            <a:off x="7784523" y="2604019"/>
            <a:ext cx="101679" cy="404926"/>
          </a:xfrm>
          <a:prstGeom prst="straightConnector1">
            <a:avLst/>
          </a:prstGeom>
          <a:ln w="63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 bwMode="auto">
          <a:xfrm>
            <a:off x="4814402" y="2010900"/>
            <a:ext cx="881755" cy="137118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ZoneTexte 16"/>
          <p:cNvSpPr txBox="1"/>
          <p:nvPr/>
        </p:nvSpPr>
        <p:spPr>
          <a:xfrm>
            <a:off x="357622" y="5635334"/>
            <a:ext cx="8139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8000"/>
                </a:solidFill>
              </a:rPr>
              <a:t>Tracewin</a:t>
            </a:r>
            <a:r>
              <a:rPr lang="en-GB" dirty="0" smtClean="0">
                <a:solidFill>
                  <a:srgbClr val="008000"/>
                </a:solidFill>
              </a:rPr>
              <a:t> simulations : Full </a:t>
            </a:r>
            <a:r>
              <a:rPr lang="en-GB" dirty="0" err="1" smtClean="0">
                <a:solidFill>
                  <a:srgbClr val="008000"/>
                </a:solidFill>
              </a:rPr>
              <a:t>raytracing</a:t>
            </a:r>
            <a:r>
              <a:rPr lang="en-GB" dirty="0" smtClean="0">
                <a:solidFill>
                  <a:srgbClr val="008000"/>
                </a:solidFill>
              </a:rPr>
              <a:t> in the </a:t>
            </a:r>
            <a:r>
              <a:rPr lang="en-GB" dirty="0" err="1" smtClean="0">
                <a:solidFill>
                  <a:srgbClr val="008000"/>
                </a:solidFill>
              </a:rPr>
              <a:t>multipole</a:t>
            </a:r>
            <a:r>
              <a:rPr lang="en-GB" dirty="0" smtClean="0">
                <a:solidFill>
                  <a:srgbClr val="008000"/>
                </a:solidFill>
              </a:rPr>
              <a:t> 3D field maps</a:t>
            </a:r>
          </a:p>
          <a:p>
            <a:r>
              <a:rPr lang="en-GB" dirty="0"/>
              <a:t>Automatic optimisation of </a:t>
            </a:r>
            <a:r>
              <a:rPr lang="en-GB" dirty="0" smtClean="0"/>
              <a:t>70 field values</a:t>
            </a:r>
            <a:endParaRPr lang="en-GB" dirty="0" smtClean="0">
              <a:solidFill>
                <a:srgbClr val="008000"/>
              </a:solidFill>
            </a:endParaRPr>
          </a:p>
          <a:p>
            <a:r>
              <a:rPr lang="en-GB" dirty="0" smtClean="0">
                <a:solidFill>
                  <a:srgbClr val="FF6600"/>
                </a:solidFill>
              </a:rPr>
              <a:t>Under process: implementation of 3D field maps of the magnetic and electric dipoles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925974" y="79380"/>
            <a:ext cx="4047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/>
              <a:t>J. </a:t>
            </a:r>
            <a:r>
              <a:rPr lang="en-GB" sz="1400" i="1" dirty="0" err="1" smtClean="0"/>
              <a:t>Payet</a:t>
            </a:r>
            <a:r>
              <a:rPr lang="en-GB" sz="1400" i="1" dirty="0" smtClean="0"/>
              <a:t>, D. </a:t>
            </a:r>
            <a:r>
              <a:rPr lang="en-GB" sz="1400" i="1" dirty="0" err="1" smtClean="0"/>
              <a:t>Uriot</a:t>
            </a:r>
            <a:r>
              <a:rPr lang="en-GB" sz="1400" i="1" dirty="0" smtClean="0"/>
              <a:t> (SACM) D. </a:t>
            </a:r>
            <a:r>
              <a:rPr lang="en-GB" sz="1400" i="1" dirty="0" err="1" smtClean="0"/>
              <a:t>Boutin</a:t>
            </a:r>
            <a:r>
              <a:rPr lang="en-GB" sz="1400" i="1" dirty="0" smtClean="0"/>
              <a:t>, F. </a:t>
            </a:r>
            <a:r>
              <a:rPr lang="en-GB" sz="1400" i="1" dirty="0" err="1" smtClean="0"/>
              <a:t>Dechery</a:t>
            </a:r>
            <a:r>
              <a:rPr lang="en-GB" sz="1400" i="1" dirty="0" smtClean="0"/>
              <a:t> (IPHC)</a:t>
            </a:r>
            <a:endParaRPr lang="en-GB" sz="1400" i="1" dirty="0"/>
          </a:p>
        </p:txBody>
      </p:sp>
      <p:sp>
        <p:nvSpPr>
          <p:cNvPr id="33" name="ZoneTexte 32"/>
          <p:cNvSpPr txBox="1"/>
          <p:nvPr/>
        </p:nvSpPr>
        <p:spPr>
          <a:xfrm>
            <a:off x="1015739" y="1138512"/>
            <a:ext cx="1722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Beam dump*</a:t>
            </a:r>
          </a:p>
          <a:p>
            <a:r>
              <a:rPr lang="en-GB" dirty="0" smtClean="0"/>
              <a:t>Momentum</a:t>
            </a:r>
          </a:p>
          <a:p>
            <a:r>
              <a:rPr lang="en-GB" dirty="0" smtClean="0"/>
              <a:t>Dispersive plane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334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  <p:bldP spid="2" grpId="0"/>
      <p:bldP spid="7" grpId="0"/>
      <p:bldP spid="10" grpId="0"/>
      <p:bldP spid="11" grpId="0"/>
      <p:bldP spid="30" grpId="0"/>
      <p:bldP spid="31" grpId="0"/>
      <p:bldP spid="37" grpId="0"/>
      <p:bldP spid="38" grpId="0"/>
      <p:bldP spid="17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6789631" y="2665865"/>
            <a:ext cx="2014056" cy="2072312"/>
            <a:chOff x="5589124" y="1072884"/>
            <a:chExt cx="3365444" cy="3074276"/>
          </a:xfrm>
        </p:grpSpPr>
        <p:pic>
          <p:nvPicPr>
            <p:cNvPr id="9" name="Image 8" descr="finalpoint-converging mode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9124" y="1072884"/>
              <a:ext cx="3365444" cy="3074276"/>
            </a:xfrm>
            <a:prstGeom prst="rect">
              <a:avLst/>
            </a:prstGeom>
          </p:spPr>
        </p:pic>
        <p:sp>
          <p:nvSpPr>
            <p:cNvPr id="10" name="Ellipse 9"/>
            <p:cNvSpPr/>
            <p:nvPr/>
          </p:nvSpPr>
          <p:spPr>
            <a:xfrm>
              <a:off x="6343523" y="1759656"/>
              <a:ext cx="1969728" cy="1749325"/>
            </a:xfrm>
            <a:prstGeom prst="ellipse">
              <a:avLst/>
            </a:prstGeom>
            <a:noFill/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565878" y="3470113"/>
              <a:ext cx="1171956" cy="456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φ</a:t>
              </a:r>
              <a:r>
                <a:rPr lang="fr-FR" sz="1400" dirty="0" smtClean="0"/>
                <a:t>=5cm</a:t>
              </a:r>
            </a:p>
          </p:txBody>
        </p:sp>
      </p:grpSp>
      <p:pic>
        <p:nvPicPr>
          <p:cNvPr id="5" name="Image 4" descr="v22.18-standard-2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454" y="721483"/>
            <a:ext cx="2741000" cy="1944379"/>
          </a:xfrm>
          <a:prstGeom prst="rect">
            <a:avLst/>
          </a:prstGeom>
        </p:spPr>
      </p:pic>
      <p:pic>
        <p:nvPicPr>
          <p:cNvPr id="6" name="Image 5" descr="v22.18-large angle-F4-new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3988" y="718163"/>
            <a:ext cx="2612913" cy="1985425"/>
          </a:xfrm>
          <a:prstGeom prst="rect">
            <a:avLst/>
          </a:prstGeom>
        </p:spPr>
      </p:pic>
      <p:pic>
        <p:nvPicPr>
          <p:cNvPr id="7" name="Image 6" descr="planfocal SM24.03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70"/>
          <a:stretch/>
        </p:blipFill>
        <p:spPr>
          <a:xfrm>
            <a:off x="130029" y="2705555"/>
            <a:ext cx="3030968" cy="2010007"/>
          </a:xfrm>
          <a:prstGeom prst="rect">
            <a:avLst/>
          </a:prstGeom>
        </p:spPr>
      </p:pic>
      <p:pic>
        <p:nvPicPr>
          <p:cNvPr id="8" name="Image 7" descr="plan focal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91" r="4914"/>
          <a:stretch/>
        </p:blipFill>
        <p:spPr>
          <a:xfrm>
            <a:off x="3263964" y="2790733"/>
            <a:ext cx="3399933" cy="189967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0" y="-723"/>
            <a:ext cx="4936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Operational</a:t>
            </a:r>
            <a:r>
              <a:rPr lang="fr-FR" sz="2400" dirty="0" smtClean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modes and Performances</a:t>
            </a:r>
            <a:endParaRPr lang="fr-FR" sz="2400" dirty="0">
              <a:solidFill>
                <a:srgbClr val="00009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6117" y="394070"/>
            <a:ext cx="7661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Reference reaction : </a:t>
            </a:r>
            <a:r>
              <a:rPr lang="en-GB" b="1" baseline="30000" dirty="0" smtClean="0"/>
              <a:t>58</a:t>
            </a:r>
            <a:r>
              <a:rPr lang="en-GB" b="1" dirty="0" smtClean="0"/>
              <a:t>Ni </a:t>
            </a:r>
            <a:r>
              <a:rPr lang="en-GB" b="1" dirty="0"/>
              <a:t>+ </a:t>
            </a:r>
            <a:r>
              <a:rPr lang="en-GB" b="1" baseline="30000" dirty="0"/>
              <a:t>46</a:t>
            </a:r>
            <a:r>
              <a:rPr lang="en-GB" b="1" dirty="0"/>
              <a:t>Ti </a:t>
            </a:r>
            <a:r>
              <a:rPr lang="en-GB" b="1" dirty="0">
                <a:sym typeface="Wingdings"/>
              </a:rPr>
              <a:t> </a:t>
            </a:r>
            <a:r>
              <a:rPr lang="en-GB" b="1" baseline="30000" dirty="0" smtClean="0">
                <a:sym typeface="Wingdings"/>
              </a:rPr>
              <a:t>100</a:t>
            </a:r>
            <a:r>
              <a:rPr lang="en-GB" b="1" dirty="0" smtClean="0">
                <a:sym typeface="Wingdings"/>
              </a:rPr>
              <a:t>Sn</a:t>
            </a:r>
            <a:r>
              <a:rPr lang="en-GB" baseline="30000" dirty="0" smtClean="0">
                <a:sym typeface="Wingdings"/>
              </a:rPr>
              <a:t>24+</a:t>
            </a:r>
            <a:r>
              <a:rPr lang="en-GB" b="1" dirty="0" smtClean="0">
                <a:sym typeface="Wingdings"/>
              </a:rPr>
              <a:t> </a:t>
            </a:r>
            <a:r>
              <a:rPr lang="en-GB" b="1" dirty="0">
                <a:sym typeface="Wingdings"/>
              </a:rPr>
              <a:t>+ </a:t>
            </a:r>
            <a:r>
              <a:rPr lang="en-GB" b="1" dirty="0" smtClean="0">
                <a:sym typeface="Wingdings"/>
              </a:rPr>
              <a:t>4n 	</a:t>
            </a:r>
            <a:r>
              <a:rPr lang="en-GB" dirty="0" err="1" smtClean="0">
                <a:sym typeface="Wingdings"/>
              </a:rPr>
              <a:t>σ</a:t>
            </a:r>
            <a:r>
              <a:rPr lang="en-GB" dirty="0">
                <a:sym typeface="Wingdings"/>
              </a:rPr>
              <a:t>(E) = 1.7%	</a:t>
            </a:r>
            <a:r>
              <a:rPr lang="en-GB" dirty="0" err="1">
                <a:sym typeface="Wingdings"/>
              </a:rPr>
              <a:t>σ</a:t>
            </a:r>
            <a:r>
              <a:rPr lang="en-GB" dirty="0">
                <a:sym typeface="Wingdings"/>
              </a:rPr>
              <a:t>(</a:t>
            </a:r>
            <a:r>
              <a:rPr lang="en-GB" dirty="0" err="1">
                <a:sym typeface="Wingdings"/>
              </a:rPr>
              <a:t>θ</a:t>
            </a:r>
            <a:r>
              <a:rPr lang="en-GB" dirty="0">
                <a:sym typeface="Wingdings"/>
              </a:rPr>
              <a:t>) = 20mrad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18699" y="5312994"/>
            <a:ext cx="37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1)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1372016" y="2818267"/>
            <a:ext cx="1855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1) High resolution</a:t>
            </a:r>
            <a:endParaRPr lang="en-GB" dirty="0"/>
          </a:p>
        </p:txBody>
      </p:sp>
      <p:sp>
        <p:nvSpPr>
          <p:cNvPr id="17" name="ZoneTexte 16"/>
          <p:cNvSpPr txBox="1"/>
          <p:nvPr/>
        </p:nvSpPr>
        <p:spPr>
          <a:xfrm>
            <a:off x="4139685" y="2819768"/>
            <a:ext cx="209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2) High transmission</a:t>
            </a:r>
            <a:endParaRPr lang="en-GB" dirty="0"/>
          </a:p>
        </p:txBody>
      </p:sp>
      <p:sp>
        <p:nvSpPr>
          <p:cNvPr id="18" name="ZoneTexte 17"/>
          <p:cNvSpPr txBox="1"/>
          <p:nvPr/>
        </p:nvSpPr>
        <p:spPr>
          <a:xfrm>
            <a:off x="818699" y="5702055"/>
            <a:ext cx="37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2)</a:t>
            </a:r>
            <a:endParaRPr lang="en-GB" dirty="0"/>
          </a:p>
        </p:txBody>
      </p:sp>
      <p:sp>
        <p:nvSpPr>
          <p:cNvPr id="19" name="ZoneTexte 18"/>
          <p:cNvSpPr txBox="1"/>
          <p:nvPr/>
        </p:nvSpPr>
        <p:spPr>
          <a:xfrm>
            <a:off x="818699" y="6132987"/>
            <a:ext cx="37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20" name="ZoneTexte 19"/>
          <p:cNvSpPr txBox="1"/>
          <p:nvPr/>
        </p:nvSpPr>
        <p:spPr>
          <a:xfrm>
            <a:off x="7223204" y="2772473"/>
            <a:ext cx="148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  <a:r>
              <a:rPr lang="en-GB" dirty="0" smtClean="0"/>
              <a:t>) Converging</a:t>
            </a:r>
            <a:endParaRPr lang="en-GB" dirty="0"/>
          </a:p>
        </p:txBody>
      </p:sp>
      <p:sp>
        <p:nvSpPr>
          <p:cNvPr id="21" name="ZoneTexte 20"/>
          <p:cNvSpPr txBox="1"/>
          <p:nvPr/>
        </p:nvSpPr>
        <p:spPr>
          <a:xfrm>
            <a:off x="7619476" y="1106585"/>
            <a:ext cx="9874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Close</a:t>
            </a:r>
          </a:p>
          <a:p>
            <a:r>
              <a:rPr lang="en-GB" i="1" dirty="0" smtClean="0"/>
              <a:t>Target</a:t>
            </a:r>
          </a:p>
          <a:p>
            <a:r>
              <a:rPr lang="en-GB" i="1" dirty="0" smtClean="0"/>
              <a:t>Position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029107"/>
              </p:ext>
            </p:extLst>
          </p:nvPr>
        </p:nvGraphicFramePr>
        <p:xfrm>
          <a:off x="1193912" y="4605337"/>
          <a:ext cx="10440492" cy="225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Document" r:id="rId8" imgW="9055100" imgH="2044700" progId="Word.Document.12">
                  <p:embed/>
                </p:oleObj>
              </mc:Choice>
              <mc:Fallback>
                <p:oleObj name="Document" r:id="rId8" imgW="9055100" imgH="2044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93912" y="4605337"/>
                        <a:ext cx="10440492" cy="2252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9322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 5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t="25825" r="43203" b="14796"/>
          <a:stretch/>
        </p:blipFill>
        <p:spPr>
          <a:xfrm>
            <a:off x="6709727" y="4560686"/>
            <a:ext cx="2353053" cy="1983310"/>
          </a:xfrm>
          <a:prstGeom prst="rect">
            <a:avLst/>
          </a:prstGeom>
        </p:spPr>
      </p:pic>
      <p:pic>
        <p:nvPicPr>
          <p:cNvPr id="51" name="Picture 4" descr="C:\Disque Olivier\D\Olivier\Olivier-1\S3\SigmaPhi\Fabrication\CEA-GANIL Triplet S3\367311-Tiplet Ganil-Yokes before machining-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3" b="6565"/>
          <a:stretch/>
        </p:blipFill>
        <p:spPr bwMode="auto">
          <a:xfrm>
            <a:off x="7987" y="886578"/>
            <a:ext cx="2180661" cy="1477630"/>
          </a:xfrm>
          <a:prstGeom prst="rect">
            <a:avLst/>
          </a:prstGeom>
          <a:noFill/>
          <a:extLst/>
        </p:spPr>
      </p:pic>
      <p:pic>
        <p:nvPicPr>
          <p:cNvPr id="3" name="Image 2" descr="Image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4769" y="2422300"/>
            <a:ext cx="4798114" cy="1999746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702" y="4468182"/>
            <a:ext cx="1901318" cy="207927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-41235"/>
            <a:ext cx="2670022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90"/>
                </a:solidFill>
              </a:rPr>
              <a:t>Technical Highlights</a:t>
            </a:r>
            <a:endParaRPr lang="en-GB" sz="2400" dirty="0">
              <a:solidFill>
                <a:srgbClr val="000090"/>
              </a:solidFill>
            </a:endParaRPr>
          </a:p>
        </p:txBody>
      </p:sp>
      <p:pic>
        <p:nvPicPr>
          <p:cNvPr id="9" name="Picture" descr="A description...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2691" y="2529882"/>
            <a:ext cx="2390185" cy="186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lutton\Desktop\Images\Station_Stables_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00" y="2909911"/>
            <a:ext cx="1603434" cy="290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"/>
          <p:cNvSpPr txBox="1">
            <a:spLocks noChangeArrowheads="1"/>
          </p:cNvSpPr>
          <p:nvPr/>
        </p:nvSpPr>
        <p:spPr bwMode="auto">
          <a:xfrm>
            <a:off x="1750980" y="351032"/>
            <a:ext cx="1826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>
                <a:solidFill>
                  <a:srgbClr val="000090"/>
                </a:solidFill>
              </a:rPr>
              <a:t>Dispersive zone</a:t>
            </a:r>
          </a:p>
        </p:txBody>
      </p:sp>
      <p:sp>
        <p:nvSpPr>
          <p:cNvPr id="20" name="ZoneTexte 26"/>
          <p:cNvSpPr txBox="1">
            <a:spLocks noChangeArrowheads="1"/>
          </p:cNvSpPr>
          <p:nvPr/>
        </p:nvSpPr>
        <p:spPr bwMode="auto">
          <a:xfrm>
            <a:off x="0" y="2601131"/>
            <a:ext cx="16213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>
                <a:solidFill>
                  <a:srgbClr val="000090"/>
                </a:solidFill>
              </a:rPr>
              <a:t>Target system</a:t>
            </a:r>
          </a:p>
        </p:txBody>
      </p:sp>
      <p:sp>
        <p:nvSpPr>
          <p:cNvPr id="22" name="ZoneTexte 28"/>
          <p:cNvSpPr txBox="1">
            <a:spLocks noChangeArrowheads="1"/>
          </p:cNvSpPr>
          <p:nvPr/>
        </p:nvSpPr>
        <p:spPr bwMode="auto">
          <a:xfrm>
            <a:off x="4380859" y="264934"/>
            <a:ext cx="13076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>
                <a:solidFill>
                  <a:srgbClr val="000090"/>
                </a:solidFill>
              </a:rPr>
              <a:t>3 × </a:t>
            </a:r>
            <a:r>
              <a:rPr lang="fr-FR" sz="1800" dirty="0" err="1">
                <a:solidFill>
                  <a:srgbClr val="000090"/>
                </a:solidFill>
              </a:rPr>
              <a:t>dipoles</a:t>
            </a:r>
            <a:endParaRPr lang="fr-FR" sz="1800" dirty="0">
              <a:solidFill>
                <a:srgbClr val="000090"/>
              </a:solidFill>
            </a:endParaRPr>
          </a:p>
        </p:txBody>
      </p:sp>
      <p:sp>
        <p:nvSpPr>
          <p:cNvPr id="27" name="ZoneTexte 38"/>
          <p:cNvSpPr txBox="1">
            <a:spLocks noChangeArrowheads="1"/>
          </p:cNvSpPr>
          <p:nvPr/>
        </p:nvSpPr>
        <p:spPr bwMode="auto">
          <a:xfrm>
            <a:off x="7184905" y="2186074"/>
            <a:ext cx="19550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000090"/>
                </a:solidFill>
              </a:rPr>
              <a:t>Detection</a:t>
            </a:r>
            <a:r>
              <a:rPr lang="fr-FR" sz="1800" dirty="0">
                <a:solidFill>
                  <a:srgbClr val="000090"/>
                </a:solidFill>
              </a:rPr>
              <a:t> system</a:t>
            </a: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429411"/>
            <a:ext cx="21331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i="1" dirty="0">
                <a:solidFill>
                  <a:srgbClr val="008000"/>
                </a:solidFill>
              </a:rPr>
              <a:t>Open </a:t>
            </a:r>
            <a:r>
              <a:rPr lang="fr-FR" sz="1400" i="1" dirty="0" smtClean="0">
                <a:solidFill>
                  <a:srgbClr val="008000"/>
                </a:solidFill>
              </a:rPr>
              <a:t>triplet</a:t>
            </a:r>
          </a:p>
          <a:p>
            <a:r>
              <a:rPr lang="fr-FR" sz="1400" i="1" dirty="0" smtClean="0">
                <a:solidFill>
                  <a:srgbClr val="008000"/>
                </a:solidFill>
              </a:rPr>
              <a:t>Construction by </a:t>
            </a:r>
            <a:r>
              <a:rPr lang="fr-FR" sz="1400" i="1" dirty="0" err="1" smtClean="0">
                <a:solidFill>
                  <a:srgbClr val="008000"/>
                </a:solidFill>
              </a:rPr>
              <a:t>Sigmaphi</a:t>
            </a:r>
            <a:endParaRPr lang="fr-FR" sz="1400" i="1" dirty="0" smtClean="0">
              <a:solidFill>
                <a:srgbClr val="008000"/>
              </a:solidFill>
            </a:endParaRPr>
          </a:p>
        </p:txBody>
      </p:sp>
      <p:sp>
        <p:nvSpPr>
          <p:cNvPr id="32" name="ZoneTexte 40"/>
          <p:cNvSpPr txBox="1">
            <a:spLocks noChangeArrowheads="1"/>
          </p:cNvSpPr>
          <p:nvPr/>
        </p:nvSpPr>
        <p:spPr bwMode="auto">
          <a:xfrm>
            <a:off x="4236892" y="2052638"/>
            <a:ext cx="19244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i="1" dirty="0" err="1" smtClean="0">
                <a:solidFill>
                  <a:srgbClr val="008000"/>
                </a:solidFill>
              </a:rPr>
              <a:t>Delivery</a:t>
            </a:r>
            <a:r>
              <a:rPr lang="fr-FR" sz="1400" i="1" dirty="0" smtClean="0">
                <a:solidFill>
                  <a:srgbClr val="008000"/>
                </a:solidFill>
              </a:rPr>
              <a:t>: </a:t>
            </a:r>
            <a:r>
              <a:rPr lang="fr-FR" sz="1400" i="1" dirty="0">
                <a:solidFill>
                  <a:srgbClr val="008000"/>
                </a:solidFill>
              </a:rPr>
              <a:t>March 2013</a:t>
            </a:r>
          </a:p>
        </p:txBody>
      </p:sp>
      <p:sp>
        <p:nvSpPr>
          <p:cNvPr id="39" name="ZoneTexte 33"/>
          <p:cNvSpPr txBox="1">
            <a:spLocks noChangeArrowheads="1"/>
          </p:cNvSpPr>
          <p:nvPr/>
        </p:nvSpPr>
        <p:spPr bwMode="auto">
          <a:xfrm>
            <a:off x="3001442" y="4436254"/>
            <a:ext cx="2000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>
                <a:solidFill>
                  <a:srgbClr val="000090"/>
                </a:solidFill>
              </a:rPr>
              <a:t>7 × SC multipoles</a:t>
            </a:r>
          </a:p>
        </p:txBody>
      </p:sp>
      <p:sp>
        <p:nvSpPr>
          <p:cNvPr id="40" name="ZoneTexte 34"/>
          <p:cNvSpPr txBox="1">
            <a:spLocks noChangeArrowheads="1"/>
          </p:cNvSpPr>
          <p:nvPr/>
        </p:nvSpPr>
        <p:spPr bwMode="auto">
          <a:xfrm>
            <a:off x="7994075" y="6120528"/>
            <a:ext cx="10188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>
                <a:solidFill>
                  <a:srgbClr val="000090"/>
                </a:solidFill>
              </a:rPr>
              <a:t>E </a:t>
            </a:r>
            <a:r>
              <a:rPr lang="fr-FR" sz="1800" dirty="0" err="1">
                <a:solidFill>
                  <a:srgbClr val="000090"/>
                </a:solidFill>
              </a:rPr>
              <a:t>dipole</a:t>
            </a:r>
            <a:endParaRPr lang="fr-FR" sz="1800" dirty="0">
              <a:solidFill>
                <a:srgbClr val="000090"/>
              </a:solidFill>
            </a:endParaRPr>
          </a:p>
        </p:txBody>
      </p:sp>
      <p:sp>
        <p:nvSpPr>
          <p:cNvPr id="43" name="ZoneTexte 45"/>
          <p:cNvSpPr txBox="1">
            <a:spLocks noChangeArrowheads="1"/>
          </p:cNvSpPr>
          <p:nvPr/>
        </p:nvSpPr>
        <p:spPr bwMode="auto">
          <a:xfrm>
            <a:off x="2693951" y="4865760"/>
            <a:ext cx="1891217" cy="116955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endParaRPr lang="fr-FR" sz="1400" i="1" dirty="0" smtClean="0">
              <a:solidFill>
                <a:srgbClr val="008000"/>
              </a:solidFill>
            </a:endParaRPr>
          </a:p>
          <a:p>
            <a:pPr algn="r" eaLnBrk="1" hangingPunct="1"/>
            <a:r>
              <a:rPr lang="fr-FR" sz="1400" i="1" dirty="0" smtClean="0">
                <a:solidFill>
                  <a:srgbClr val="008000"/>
                </a:solidFill>
              </a:rPr>
              <a:t>Q+S+O </a:t>
            </a:r>
            <a:r>
              <a:rPr lang="fr-FR" sz="1400" i="1" dirty="0" err="1" smtClean="0">
                <a:solidFill>
                  <a:srgbClr val="008000"/>
                </a:solidFill>
              </a:rPr>
              <a:t>fields</a:t>
            </a:r>
            <a:endParaRPr lang="fr-FR" sz="1400" i="1" dirty="0">
              <a:solidFill>
                <a:srgbClr val="008000"/>
              </a:solidFill>
            </a:endParaRPr>
          </a:p>
          <a:p>
            <a:pPr algn="r" eaLnBrk="1" hangingPunct="1"/>
            <a:r>
              <a:rPr lang="fr-FR" sz="1400" i="1" dirty="0" smtClean="0">
                <a:solidFill>
                  <a:srgbClr val="008000"/>
                </a:solidFill>
              </a:rPr>
              <a:t>Prototype </a:t>
            </a:r>
          </a:p>
          <a:p>
            <a:pPr algn="r" eaLnBrk="1" hangingPunct="1"/>
            <a:r>
              <a:rPr lang="fr-FR" sz="1400" i="1" dirty="0" smtClean="0">
                <a:solidFill>
                  <a:srgbClr val="008000"/>
                </a:solidFill>
              </a:rPr>
              <a:t>of 1st </a:t>
            </a:r>
            <a:r>
              <a:rPr lang="fr-FR" sz="1400" i="1" dirty="0" err="1" smtClean="0">
                <a:solidFill>
                  <a:srgbClr val="008000"/>
                </a:solidFill>
              </a:rPr>
              <a:t>coil</a:t>
            </a:r>
            <a:endParaRPr lang="fr-FR" sz="1400" i="1" dirty="0" smtClean="0">
              <a:solidFill>
                <a:srgbClr val="008000"/>
              </a:solidFill>
            </a:endParaRPr>
          </a:p>
          <a:p>
            <a:pPr algn="r" eaLnBrk="1" hangingPunct="1"/>
            <a:r>
              <a:rPr lang="fr-FR" sz="1400" i="1" dirty="0" err="1" smtClean="0">
                <a:solidFill>
                  <a:srgbClr val="008000"/>
                </a:solidFill>
              </a:rPr>
              <a:t>Tested</a:t>
            </a:r>
            <a:endParaRPr lang="fr-FR" sz="1400" i="1" dirty="0">
              <a:solidFill>
                <a:srgbClr val="008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386189" y="4410199"/>
            <a:ext cx="144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solidFill>
                  <a:srgbClr val="008000"/>
                </a:solidFill>
              </a:rPr>
              <a:t>Prototype tested</a:t>
            </a:r>
          </a:p>
          <a:p>
            <a:r>
              <a:rPr lang="en-GB" sz="1400" i="1" dirty="0" smtClean="0">
                <a:solidFill>
                  <a:srgbClr val="008000"/>
                </a:solidFill>
              </a:rPr>
              <a:t>in 2012</a:t>
            </a:r>
            <a:endParaRPr lang="en-GB" sz="1400" i="1" dirty="0">
              <a:solidFill>
                <a:srgbClr val="008000"/>
              </a:solidFill>
            </a:endParaRPr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8488" y="678556"/>
            <a:ext cx="1390411" cy="1322846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2255491" y="1924845"/>
            <a:ext cx="1634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solidFill>
                  <a:srgbClr val="008000"/>
                </a:solidFill>
              </a:rPr>
              <a:t>Fingers :</a:t>
            </a:r>
          </a:p>
          <a:p>
            <a:r>
              <a:rPr lang="en-GB" sz="1400" i="1" dirty="0" smtClean="0">
                <a:solidFill>
                  <a:srgbClr val="008000"/>
                </a:solidFill>
              </a:rPr>
              <a:t>tested for 5kW/cm</a:t>
            </a:r>
            <a:r>
              <a:rPr lang="en-GB" sz="1400" i="1" baseline="30000" dirty="0" smtClean="0">
                <a:solidFill>
                  <a:srgbClr val="008000"/>
                </a:solidFill>
              </a:rPr>
              <a:t>2</a:t>
            </a:r>
            <a:endParaRPr lang="en-GB" sz="1400" i="1" baseline="30000" dirty="0">
              <a:solidFill>
                <a:srgbClr val="008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0458" y="0"/>
            <a:ext cx="2723542" cy="1798636"/>
          </a:xfrm>
          <a:prstGeom prst="rect">
            <a:avLst/>
          </a:prstGeom>
        </p:spPr>
      </p:pic>
      <p:sp>
        <p:nvSpPr>
          <p:cNvPr id="45" name="ZoneTexte 38"/>
          <p:cNvSpPr txBox="1">
            <a:spLocks noChangeArrowheads="1"/>
          </p:cNvSpPr>
          <p:nvPr/>
        </p:nvSpPr>
        <p:spPr bwMode="auto">
          <a:xfrm>
            <a:off x="6714944" y="1751692"/>
            <a:ext cx="2199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800" dirty="0" err="1" smtClean="0">
                <a:solidFill>
                  <a:srgbClr val="000090"/>
                </a:solidFill>
              </a:rPr>
              <a:t>Low</a:t>
            </a:r>
            <a:r>
              <a:rPr lang="fr-FR" sz="1800" dirty="0">
                <a:solidFill>
                  <a:srgbClr val="000090"/>
                </a:solidFill>
              </a:rPr>
              <a:t> </a:t>
            </a:r>
            <a:r>
              <a:rPr lang="fr-FR" sz="1800" dirty="0" err="1" smtClean="0">
                <a:solidFill>
                  <a:srgbClr val="000090"/>
                </a:solidFill>
              </a:rPr>
              <a:t>Energy</a:t>
            </a:r>
            <a:r>
              <a:rPr lang="fr-FR" sz="1800" dirty="0" smtClean="0">
                <a:solidFill>
                  <a:srgbClr val="000090"/>
                </a:solidFill>
              </a:rPr>
              <a:t> </a:t>
            </a:r>
            <a:r>
              <a:rPr lang="fr-FR" sz="1800" dirty="0" err="1" smtClean="0">
                <a:solidFill>
                  <a:srgbClr val="000090"/>
                </a:solidFill>
              </a:rPr>
              <a:t>Branch</a:t>
            </a:r>
            <a:endParaRPr lang="fr-FR" sz="1800" dirty="0">
              <a:solidFill>
                <a:srgbClr val="000090"/>
              </a:solidFill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122" y="701191"/>
            <a:ext cx="2099314" cy="1399541"/>
          </a:xfrm>
          <a:prstGeom prst="rect">
            <a:avLst/>
          </a:prstGeom>
        </p:spPr>
      </p:pic>
      <p:pic>
        <p:nvPicPr>
          <p:cNvPr id="8" name="Image 7" descr="IMG_20120504_00555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926" y="4898107"/>
            <a:ext cx="1658620" cy="1658620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2182540" y="2531560"/>
            <a:ext cx="207339" cy="233243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r 10"/>
          <p:cNvGrpSpPr/>
          <p:nvPr/>
        </p:nvGrpSpPr>
        <p:grpSpPr>
          <a:xfrm>
            <a:off x="2449899" y="2552739"/>
            <a:ext cx="3069477" cy="1507885"/>
            <a:chOff x="2449899" y="2552739"/>
            <a:chExt cx="3069477" cy="1507885"/>
          </a:xfrm>
        </p:grpSpPr>
        <p:sp>
          <p:nvSpPr>
            <p:cNvPr id="46" name="Ellipse 45"/>
            <p:cNvSpPr/>
            <p:nvPr/>
          </p:nvSpPr>
          <p:spPr>
            <a:xfrm>
              <a:off x="2449899" y="2552739"/>
              <a:ext cx="207339" cy="233243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/>
            <p:cNvSpPr/>
            <p:nvPr/>
          </p:nvSpPr>
          <p:spPr>
            <a:xfrm>
              <a:off x="3364094" y="2837406"/>
              <a:ext cx="207339" cy="233243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Ellipse 47"/>
            <p:cNvSpPr/>
            <p:nvPr/>
          </p:nvSpPr>
          <p:spPr>
            <a:xfrm>
              <a:off x="3741815" y="3089226"/>
              <a:ext cx="207339" cy="233243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/>
            <p:cNvSpPr/>
            <p:nvPr/>
          </p:nvSpPr>
          <p:spPr>
            <a:xfrm>
              <a:off x="4048371" y="3390315"/>
              <a:ext cx="207339" cy="233243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/>
            <p:cNvSpPr/>
            <p:nvPr/>
          </p:nvSpPr>
          <p:spPr>
            <a:xfrm>
              <a:off x="4480834" y="3653084"/>
              <a:ext cx="207339" cy="233243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Ellipse 57"/>
            <p:cNvSpPr/>
            <p:nvPr/>
          </p:nvSpPr>
          <p:spPr>
            <a:xfrm>
              <a:off x="4797460" y="3789061"/>
              <a:ext cx="207339" cy="233243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Ellipse 58"/>
            <p:cNvSpPr/>
            <p:nvPr/>
          </p:nvSpPr>
          <p:spPr>
            <a:xfrm>
              <a:off x="5312037" y="3827381"/>
              <a:ext cx="207339" cy="233243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1" name="Ellipse 60"/>
          <p:cNvSpPr/>
          <p:nvPr/>
        </p:nvSpPr>
        <p:spPr>
          <a:xfrm rot="1548651">
            <a:off x="2833363" y="2575666"/>
            <a:ext cx="534430" cy="495008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r 12"/>
          <p:cNvGrpSpPr/>
          <p:nvPr/>
        </p:nvGrpSpPr>
        <p:grpSpPr>
          <a:xfrm>
            <a:off x="2695360" y="2557331"/>
            <a:ext cx="2555779" cy="1547088"/>
            <a:chOff x="2695360" y="2557331"/>
            <a:chExt cx="2555779" cy="1547088"/>
          </a:xfrm>
        </p:grpSpPr>
        <p:sp>
          <p:nvSpPr>
            <p:cNvPr id="62" name="Ellipse 61"/>
            <p:cNvSpPr/>
            <p:nvPr/>
          </p:nvSpPr>
          <p:spPr>
            <a:xfrm>
              <a:off x="5043800" y="3871176"/>
              <a:ext cx="207339" cy="233243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62"/>
            <p:cNvSpPr/>
            <p:nvPr/>
          </p:nvSpPr>
          <p:spPr>
            <a:xfrm>
              <a:off x="3576710" y="2918638"/>
              <a:ext cx="207339" cy="233243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63"/>
            <p:cNvSpPr/>
            <p:nvPr/>
          </p:nvSpPr>
          <p:spPr>
            <a:xfrm>
              <a:off x="2695360" y="2557331"/>
              <a:ext cx="207339" cy="233243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5" name="Ellipse 64"/>
          <p:cNvSpPr/>
          <p:nvPr/>
        </p:nvSpPr>
        <p:spPr>
          <a:xfrm>
            <a:off x="4239090" y="3548189"/>
            <a:ext cx="207339" cy="233243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/>
        </p:nvSpPr>
        <p:spPr>
          <a:xfrm>
            <a:off x="5623175" y="3793188"/>
            <a:ext cx="207339" cy="233243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/>
        </p:nvSpPr>
        <p:spPr>
          <a:xfrm>
            <a:off x="5744501" y="3197831"/>
            <a:ext cx="556326" cy="907936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32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7" grpId="0"/>
      <p:bldP spid="30" grpId="0"/>
      <p:bldP spid="32" grpId="0"/>
      <p:bldP spid="39" grpId="0"/>
      <p:bldP spid="40" grpId="0"/>
      <p:bldP spid="43" grpId="0"/>
      <p:bldP spid="2" grpId="0"/>
      <p:bldP spid="55" grpId="0"/>
      <p:bldP spid="45" grpId="0"/>
      <p:bldP spid="10" grpId="0" animBg="1"/>
      <p:bldP spid="10" grpId="1" animBg="1"/>
      <p:bldP spid="61" grpId="0" animBg="1"/>
      <p:bldP spid="61" grpId="1" animBg="1"/>
      <p:bldP spid="65" grpId="0" animBg="1"/>
      <p:bldP spid="65" grpId="1" animBg="1"/>
      <p:bldP spid="66" grpId="0" animBg="1"/>
      <p:bldP spid="66" grpId="1" animBg="1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126168"/>
              </p:ext>
            </p:extLst>
          </p:nvPr>
        </p:nvGraphicFramePr>
        <p:xfrm>
          <a:off x="5623993" y="684691"/>
          <a:ext cx="3387725" cy="4383580"/>
        </p:xfrm>
        <a:graphic>
          <a:graphicData uri="http://schemas.openxmlformats.org/drawingml/2006/table">
            <a:tbl>
              <a:tblPr/>
              <a:tblGrid>
                <a:gridCol w="769450"/>
                <a:gridCol w="1395579"/>
                <a:gridCol w="1222696"/>
              </a:tblGrid>
              <a:tr h="56207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Ions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Intensity</a:t>
                      </a:r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fr-F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pµA</a:t>
                      </a:r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 Phoenix </a:t>
                      </a:r>
                      <a:r>
                        <a:rPr lang="fr-F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V2</a:t>
                      </a:r>
                    </a:p>
                    <a:p>
                      <a:pPr algn="ctr" fontAlgn="b"/>
                      <a:r>
                        <a:rPr lang="fr-F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200" b="1" i="0" u="none" strike="noStrike" dirty="0" err="1" smtClean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PHOENiX</a:t>
                      </a:r>
                      <a:r>
                        <a:rPr lang="fr-FR" sz="12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 V3</a:t>
                      </a:r>
                      <a:endParaRPr lang="fr-FR" sz="1200" b="1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 </a:t>
                      </a:r>
                      <a:r>
                        <a:rPr lang="fr-F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Intensity</a:t>
                      </a:r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project</a:t>
                      </a:r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(A/Q=6 &amp; SC ECR source)</a:t>
                      </a: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937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He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850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216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</a:t>
                      </a: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28,6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17.5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  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7.3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4.6</a:t>
                      </a:r>
                      <a:r>
                        <a:rPr lang="fr-FR" sz="1600" b="0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/9</a:t>
                      </a:r>
                      <a:endParaRPr lang="fr-FR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r>
                        <a:rPr lang="fr-FR" sz="1600" b="0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/5</a:t>
                      </a:r>
                      <a:endParaRPr lang="fr-FR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1.25</a:t>
                      </a:r>
                      <a:r>
                        <a:rPr lang="fr-FR" sz="1600" b="0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/2.5</a:t>
                      </a:r>
                      <a:endParaRPr lang="fr-FR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Ni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</a:t>
                      </a:r>
                      <a:r>
                        <a:rPr lang="fr-FR" sz="1600" b="0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/2</a:t>
                      </a:r>
                      <a:endParaRPr lang="fr-FR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Ti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r>
                        <a:rPr lang="fr-FR" sz="1600" b="0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/2</a:t>
                      </a:r>
                      <a:endParaRPr lang="fr-FR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r>
                        <a:rPr lang="fr-FR" sz="1600" b="0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/2</a:t>
                      </a:r>
                      <a:endParaRPr lang="fr-FR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Kr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139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Xe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238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</a:t>
                      </a:r>
                    </a:p>
                  </a:txBody>
                  <a:tcPr marL="10933" marR="10933" marT="1092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10933" marR="10933" marT="1092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Image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2771"/>
            <a:ext cx="3203322" cy="1472223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104520" name="Rectangle 6"/>
          <p:cNvSpPr>
            <a:spLocks noChangeArrowheads="1"/>
          </p:cNvSpPr>
          <p:nvPr/>
        </p:nvSpPr>
        <p:spPr bwMode="auto">
          <a:xfrm>
            <a:off x="17463" y="41275"/>
            <a:ext cx="7507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400" dirty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Phase 1++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73" y="3049103"/>
            <a:ext cx="3764449" cy="348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 rot="20902609">
            <a:off x="5842608" y="5436377"/>
            <a:ext cx="2973365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+mj-lt"/>
                <a:ea typeface="Zapf Dingbats"/>
                <a:cs typeface="Zapf Dingbats"/>
                <a:sym typeface="Zapf Dingbats"/>
              </a:rPr>
              <a:t>Rate summary </a:t>
            </a:r>
            <a:r>
              <a:rPr lang="en-US" dirty="0" err="1">
                <a:latin typeface="+mj-lt"/>
                <a:ea typeface="Zapf Dingbats"/>
                <a:cs typeface="Zapf Dingbats"/>
                <a:sym typeface="Zapf Dingbats"/>
              </a:rPr>
              <a:t>vs</a:t>
            </a:r>
            <a:r>
              <a:rPr lang="en-US" dirty="0">
                <a:latin typeface="+mj-lt"/>
                <a:ea typeface="Zapf Dingbats"/>
                <a:cs typeface="Zapf Dingbats"/>
                <a:sym typeface="Zapf Dingbats"/>
              </a:rPr>
              <a:t> </a:t>
            </a:r>
            <a:r>
              <a:rPr lang="en-US" dirty="0">
                <a:ea typeface="Zapf Dingbats"/>
                <a:cs typeface="Zapf Dingbats"/>
                <a:sym typeface="Zapf Dingbats"/>
              </a:rPr>
              <a:t>GSI UNILAC</a:t>
            </a:r>
            <a:endParaRPr lang="en-US" dirty="0">
              <a:latin typeface="+mj-lt"/>
              <a:ea typeface="Zapf Dingbats"/>
              <a:cs typeface="Zapf Dingbats"/>
              <a:sym typeface="Zapf Dingbats"/>
            </a:endParaRPr>
          </a:p>
          <a:p>
            <a:pPr marL="285750" indent="-285750" algn="ctr">
              <a:buFont typeface="Zapf Dingbats" charset="0"/>
              <a:buChar char="✕"/>
              <a:defRPr/>
            </a:pPr>
            <a:r>
              <a:rPr lang="en-US" dirty="0">
                <a:latin typeface="+mj-lt"/>
                <a:ea typeface="Zapf Dingbats"/>
                <a:cs typeface="Zapf Dingbats"/>
                <a:sym typeface="Zapf Dingbats"/>
              </a:rPr>
              <a:t>2-4 [A/Q=</a:t>
            </a:r>
            <a:r>
              <a:rPr lang="en-US" dirty="0" smtClean="0">
                <a:latin typeface="+mj-lt"/>
                <a:ea typeface="Zapf Dingbats"/>
                <a:cs typeface="Zapf Dingbats"/>
                <a:sym typeface="Zapf Dingbats"/>
              </a:rPr>
              <a:t>3, Phoenix V3]</a:t>
            </a:r>
            <a:endParaRPr lang="en-US" dirty="0">
              <a:latin typeface="+mj-lt"/>
              <a:ea typeface="Zapf Dingbats"/>
              <a:cs typeface="Zapf Dingbats"/>
              <a:sym typeface="Zapf Dingbats"/>
            </a:endParaRPr>
          </a:p>
          <a:p>
            <a:pPr marL="285750" indent="-285750" algn="ctr">
              <a:buFont typeface="Zapf Dingbats" charset="0"/>
              <a:buChar char="✕"/>
              <a:defRPr/>
            </a:pPr>
            <a:r>
              <a:rPr lang="en-US" dirty="0">
                <a:solidFill>
                  <a:srgbClr val="FF0000"/>
                </a:solidFill>
                <a:latin typeface="+mj-lt"/>
                <a:ea typeface="Zapf Dingbats"/>
                <a:cs typeface="Zapf Dingbats"/>
                <a:sym typeface="Zapf Dingbats"/>
              </a:rPr>
              <a:t>15-20 [A/Q=</a:t>
            </a:r>
            <a:r>
              <a:rPr lang="en-US" dirty="0" smtClean="0">
                <a:solidFill>
                  <a:srgbClr val="FF0000"/>
                </a:solidFill>
                <a:latin typeface="+mj-lt"/>
                <a:ea typeface="Zapf Dingbats"/>
                <a:cs typeface="Zapf Dingbats"/>
                <a:sym typeface="Zapf Dingbats"/>
              </a:rPr>
              <a:t>6, SC source]</a:t>
            </a:r>
            <a:endParaRPr lang="en-US" dirty="0">
              <a:latin typeface="+mj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435976"/>
            <a:ext cx="56733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Very high intensity beams with:</a:t>
            </a:r>
          </a:p>
          <a:p>
            <a:pPr marL="285750" indent="-285750">
              <a:buFontTx/>
              <a:buChar char="-"/>
            </a:pPr>
            <a:r>
              <a:rPr lang="en-GB" sz="2000" dirty="0" smtClean="0"/>
              <a:t>Phoenix V3 source </a:t>
            </a:r>
            <a:r>
              <a:rPr lang="en-GB" sz="2000" dirty="0" smtClean="0">
                <a:sym typeface="Wingdings"/>
              </a:rPr>
              <a:t> </a:t>
            </a:r>
            <a:r>
              <a:rPr lang="en-GB" sz="2000" dirty="0" smtClean="0"/>
              <a:t>Superconducting ion source</a:t>
            </a:r>
          </a:p>
          <a:p>
            <a:pPr marL="285750" indent="-285750">
              <a:buFontTx/>
              <a:buChar char="-"/>
            </a:pPr>
            <a:r>
              <a:rPr lang="en-GB" sz="2000" dirty="0" smtClean="0"/>
              <a:t>A/q=3 RFQ </a:t>
            </a:r>
            <a:r>
              <a:rPr lang="en-GB" sz="2000" dirty="0" smtClean="0">
                <a:sym typeface="Wingdings"/>
              </a:rPr>
              <a:t> </a:t>
            </a:r>
            <a:r>
              <a:rPr lang="en-GB" sz="2000" dirty="0" smtClean="0"/>
              <a:t>Low charge state injector A/q=6</a:t>
            </a:r>
            <a:endParaRPr lang="en-GB" sz="2000" dirty="0"/>
          </a:p>
        </p:txBody>
      </p:sp>
      <p:sp>
        <p:nvSpPr>
          <p:cNvPr id="4" name="Ellipse 3"/>
          <p:cNvSpPr/>
          <p:nvPr/>
        </p:nvSpPr>
        <p:spPr>
          <a:xfrm rot="20912248">
            <a:off x="-30283" y="1516118"/>
            <a:ext cx="2931640" cy="757172"/>
          </a:xfrm>
          <a:prstGeom prst="ellipse">
            <a:avLst/>
          </a:prstGeom>
          <a:noFill/>
          <a:ln w="12700" cmpd="sng"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3_30111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554" y1="73806" x2="16554" y2="73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2711" y="3303278"/>
            <a:ext cx="4871289" cy="429070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-41235"/>
            <a:ext cx="1918314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000090"/>
                </a:solidFill>
              </a:rPr>
              <a:t>Conclusions</a:t>
            </a:r>
            <a:endParaRPr lang="en-GB" sz="2800" dirty="0">
              <a:solidFill>
                <a:srgbClr val="00009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433758"/>
            <a:ext cx="8883375" cy="604011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30000"/>
              </a:lnSpc>
              <a:buFont typeface="Wingdings" charset="2"/>
              <a:buChar char="ü"/>
              <a:tabLst>
                <a:tab pos="228600" algn="l"/>
              </a:tabLst>
            </a:pPr>
            <a:r>
              <a:rPr lang="en-GB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</a:t>
            </a:r>
            <a:r>
              <a:rPr lang="en-GB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S</a:t>
            </a:r>
            <a:r>
              <a:rPr lang="en-GB" sz="2000" b="1" baseline="30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3</a:t>
            </a:r>
            <a:r>
              <a:rPr lang="en-GB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is a low energy separator-spectrometer for the Spiral2 stable beams</a:t>
            </a:r>
          </a:p>
          <a:p>
            <a:pPr lvl="2">
              <a:lnSpc>
                <a:spcPct val="130000"/>
              </a:lnSpc>
              <a:tabLst>
                <a:tab pos="228600" algn="l"/>
              </a:tabLst>
            </a:pPr>
            <a:r>
              <a:rPr lang="en-GB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  <a:sym typeface="Wingdings"/>
              </a:rPr>
              <a:t>Fusion-evaporation, two-step reactions, rare channels, electron exchange…</a:t>
            </a:r>
            <a:endParaRPr lang="en-GB" sz="20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  <a:p>
            <a:pPr eaLnBrk="1" hangingPunct="1">
              <a:lnSpc>
                <a:spcPct val="130000"/>
              </a:lnSpc>
              <a:buFont typeface="Wingdings" charset="2"/>
              <a:buChar char="ü"/>
              <a:tabLst>
                <a:tab pos="228600" algn="l"/>
              </a:tabLst>
            </a:pPr>
            <a:r>
              <a:rPr lang="en-GB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High versatility</a:t>
            </a:r>
          </a:p>
          <a:p>
            <a:pPr marL="800100" lvl="1" indent="-342900">
              <a:lnSpc>
                <a:spcPct val="130000"/>
              </a:lnSpc>
              <a:buFont typeface="Wingdings" charset="0"/>
              <a:buChar char="à"/>
              <a:tabLst>
                <a:tab pos="228600" algn="l"/>
              </a:tabLst>
            </a:pPr>
            <a:r>
              <a:rPr lang="en-GB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  <a:sym typeface="Wingdings"/>
              </a:rPr>
              <a:t>High energy mode (up to 1.8Tm)</a:t>
            </a:r>
          </a:p>
          <a:p>
            <a:pPr marL="800100" lvl="1" indent="-342900">
              <a:lnSpc>
                <a:spcPct val="130000"/>
              </a:lnSpc>
              <a:buFont typeface="Wingdings" charset="0"/>
              <a:buChar char="à"/>
              <a:tabLst>
                <a:tab pos="228600" algn="l"/>
              </a:tabLst>
            </a:pPr>
            <a:r>
              <a:rPr lang="en-GB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  <a:sym typeface="Wingdings"/>
              </a:rPr>
              <a:t>Various optical modes: high resolution, high transmission, converging</a:t>
            </a:r>
            <a:endParaRPr lang="en-GB" sz="20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  <a:p>
            <a:pPr eaLnBrk="1" hangingPunct="1">
              <a:lnSpc>
                <a:spcPct val="130000"/>
              </a:lnSpc>
              <a:buFont typeface="Wingdings" charset="2"/>
              <a:buChar char="ü"/>
              <a:tabLst>
                <a:tab pos="228600" algn="l"/>
              </a:tabLst>
            </a:pPr>
            <a:r>
              <a:rPr lang="en-GB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Designed for the selection and identification of rare events</a:t>
            </a:r>
          </a:p>
          <a:p>
            <a:pPr marL="800100" lvl="1" indent="-342900">
              <a:lnSpc>
                <a:spcPct val="130000"/>
              </a:lnSpc>
              <a:buFont typeface="Wingdings" charset="0"/>
              <a:buChar char="à"/>
              <a:tabLst>
                <a:tab pos="228600" algn="l"/>
              </a:tabLst>
            </a:pPr>
            <a:r>
              <a:rPr lang="en-GB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2 steps rejection and &gt;300 Mass resolution</a:t>
            </a:r>
          </a:p>
          <a:p>
            <a:pPr marL="800100" lvl="1" indent="-342900">
              <a:lnSpc>
                <a:spcPct val="130000"/>
              </a:lnSpc>
              <a:buFont typeface="Wingdings" charset="0"/>
              <a:buChar char="à"/>
              <a:tabLst>
                <a:tab pos="228600" algn="l"/>
              </a:tabLst>
            </a:pPr>
            <a:r>
              <a:rPr lang="en-GB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High transmission of evaporation residues</a:t>
            </a:r>
            <a:endParaRPr lang="en-GB" sz="20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  <a:p>
            <a:pPr lvl="0">
              <a:lnSpc>
                <a:spcPct val="130000"/>
              </a:lnSpc>
              <a:buFont typeface="Wingdings" charset="2"/>
              <a:buChar char="ü"/>
              <a:tabLst>
                <a:tab pos="228600" algn="l"/>
              </a:tabLst>
            </a:pPr>
            <a:r>
              <a:rPr lang="en-GB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Construction phase has started</a:t>
            </a:r>
          </a:p>
          <a:p>
            <a:pPr marL="800100" lvl="1" indent="-342900">
              <a:lnSpc>
                <a:spcPct val="130000"/>
              </a:lnSpc>
              <a:buFont typeface="Wingdings" charset="0"/>
              <a:buChar char="à"/>
              <a:tabLst>
                <a:tab pos="228600" algn="l"/>
              </a:tabLst>
            </a:pPr>
            <a:r>
              <a:rPr lang="en-GB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Commisionning</a:t>
            </a:r>
            <a:r>
              <a:rPr lang="en-GB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in 2016</a:t>
            </a:r>
          </a:p>
          <a:p>
            <a:pPr marL="800100" lvl="1" indent="-342900">
              <a:lnSpc>
                <a:spcPct val="130000"/>
              </a:lnSpc>
              <a:buFont typeface="Wingdings" charset="0"/>
              <a:buChar char="à"/>
              <a:tabLst>
                <a:tab pos="228600" algn="l"/>
              </a:tabLst>
            </a:pPr>
            <a:r>
              <a:rPr lang="en-GB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Phase 1++ to reach full power</a:t>
            </a:r>
            <a:endParaRPr lang="en-GB" sz="20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  <a:p>
            <a:pPr lvl="0">
              <a:lnSpc>
                <a:spcPct val="130000"/>
              </a:lnSpc>
              <a:tabLst>
                <a:tab pos="228600" algn="l"/>
              </a:tabLst>
            </a:pPr>
            <a:endParaRPr lang="en-GB" sz="2000" b="1" dirty="0">
              <a:solidFill>
                <a:srgbClr val="00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  <a:p>
            <a:pPr lvl="0">
              <a:lnSpc>
                <a:spcPct val="130000"/>
              </a:lnSpc>
              <a:tabLst>
                <a:tab pos="228600" algn="l"/>
              </a:tabLst>
            </a:pPr>
            <a:endParaRPr lang="en-GB" sz="2000" b="1" dirty="0" smtClean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559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9404</TotalTime>
  <Words>1575</Words>
  <Application>Microsoft Macintosh PowerPoint</Application>
  <PresentationFormat>Présentation à l'écran (4:3)</PresentationFormat>
  <Paragraphs>452</Paragraphs>
  <Slides>21</Slides>
  <Notes>3</Notes>
  <HiddenSlides>0</HiddenSlides>
  <MMClips>0</MMClips>
  <ScaleCrop>false</ScaleCrop>
  <HeadingPairs>
    <vt:vector size="8" baseType="variant">
      <vt:variant>
        <vt:lpstr>Thème</vt:lpstr>
      </vt:variant>
      <vt:variant>
        <vt:i4>1</vt:i4>
      </vt:variant>
      <vt:variant>
        <vt:lpstr>Liaisons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4" baseType="lpstr">
      <vt:lpstr>Thème Office</vt:lpstr>
      <vt:lpstr>\\localhost\Users\savajols\Desktop\!OLE_LINK1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Beam Dump (O. Cloué, SIS)</vt:lpstr>
      <vt:lpstr>Présentation PowerPoint</vt:lpstr>
      <vt:lpstr>Présentation PowerPoint</vt:lpstr>
      <vt:lpstr>Présentation PowerPoint</vt:lpstr>
      <vt:lpstr>Présentation PowerPoint</vt:lpstr>
      <vt:lpstr>SIRIUS (Spectroscopy &amp; Indentification of Rare Ions Using S3)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Drouart</dc:creator>
  <cp:lastModifiedBy>Antoine Drouart</cp:lastModifiedBy>
  <cp:revision>273</cp:revision>
  <dcterms:created xsi:type="dcterms:W3CDTF">2013-01-18T15:36:56Z</dcterms:created>
  <dcterms:modified xsi:type="dcterms:W3CDTF">2014-09-25T09:45:55Z</dcterms:modified>
</cp:coreProperties>
</file>