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embeddings/oleObject2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3.bin" ContentType="application/vnd.openxmlformats-officedocument.oleObject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2" r:id="rId1"/>
  </p:sldMasterIdLst>
  <p:notesMasterIdLst>
    <p:notesMasterId r:id="rId38"/>
  </p:notesMasterIdLst>
  <p:handoutMasterIdLst>
    <p:handoutMasterId r:id="rId39"/>
  </p:handoutMasterIdLst>
  <p:sldIdLst>
    <p:sldId id="637" r:id="rId2"/>
    <p:sldId id="835" r:id="rId3"/>
    <p:sldId id="836" r:id="rId4"/>
    <p:sldId id="837" r:id="rId5"/>
    <p:sldId id="847" r:id="rId6"/>
    <p:sldId id="838" r:id="rId7"/>
    <p:sldId id="848" r:id="rId8"/>
    <p:sldId id="858" r:id="rId9"/>
    <p:sldId id="851" r:id="rId10"/>
    <p:sldId id="852" r:id="rId11"/>
    <p:sldId id="820" r:id="rId12"/>
    <p:sldId id="853" r:id="rId13"/>
    <p:sldId id="816" r:id="rId14"/>
    <p:sldId id="861" r:id="rId15"/>
    <p:sldId id="862" r:id="rId16"/>
    <p:sldId id="868" r:id="rId17"/>
    <p:sldId id="871" r:id="rId18"/>
    <p:sldId id="883" r:id="rId19"/>
    <p:sldId id="876" r:id="rId20"/>
    <p:sldId id="878" r:id="rId21"/>
    <p:sldId id="884" r:id="rId22"/>
    <p:sldId id="885" r:id="rId23"/>
    <p:sldId id="886" r:id="rId24"/>
    <p:sldId id="887" r:id="rId25"/>
    <p:sldId id="888" r:id="rId26"/>
    <p:sldId id="899" r:id="rId27"/>
    <p:sldId id="891" r:id="rId28"/>
    <p:sldId id="893" r:id="rId29"/>
    <p:sldId id="910" r:id="rId30"/>
    <p:sldId id="814" r:id="rId31"/>
    <p:sldId id="815" r:id="rId32"/>
    <p:sldId id="912" r:id="rId33"/>
    <p:sldId id="906" r:id="rId34"/>
    <p:sldId id="907" r:id="rId35"/>
    <p:sldId id="903" r:id="rId36"/>
    <p:sldId id="736" r:id="rId37"/>
  </p:sldIdLst>
  <p:sldSz cx="9144000" cy="6858000" type="screen4x3"/>
  <p:notesSz cx="6794500" cy="9906000"/>
  <p:custDataLst>
    <p:tags r:id="rId41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F00"/>
    <a:srgbClr val="4585A5"/>
    <a:srgbClr val="800080"/>
    <a:srgbClr val="993366"/>
    <a:srgbClr val="336699"/>
    <a:srgbClr val="FCF6A2"/>
    <a:srgbClr val="FF0000"/>
    <a:srgbClr val="FEC6D7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47" autoAdjust="0"/>
    <p:restoredTop sz="94157" autoAdjust="0"/>
  </p:normalViewPr>
  <p:slideViewPr>
    <p:cSldViewPr snapToGrid="0">
      <p:cViewPr varScale="1">
        <p:scale>
          <a:sx n="99" d="100"/>
          <a:sy n="99" d="100"/>
        </p:scale>
        <p:origin x="-336" y="-104"/>
      </p:cViewPr>
      <p:guideLst>
        <p:guide orient="horz" pos="1933"/>
        <p:guide pos="292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92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tags" Target="tags/tag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963AED5-3209-49B4-8A4E-157A0A88420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89824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E1669EC-64C2-46B2-9271-B235791FCC0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41199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1C9B05-2739-4B94-91DB-D7701F1C2F3C}" type="slidenum">
              <a:rPr lang="de-DE" smtClean="0"/>
              <a:pPr/>
              <a:t>1</a:t>
            </a:fld>
            <a:endParaRPr lang="de-DE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2950"/>
            <a:ext cx="4953000" cy="371475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4B29C625-311C-0A4E-BAC0-D4AC04857A58}" type="slidenum">
              <a:rPr lang="de-DE"/>
              <a:pPr/>
              <a:t>12</a:t>
            </a:fld>
            <a:endParaRPr lang="de-DE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66838" y="931863"/>
            <a:ext cx="4257675" cy="3194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42327" y="4256745"/>
            <a:ext cx="6440299" cy="5262711"/>
          </a:xfrm>
          <a:noFill/>
        </p:spPr>
        <p:txBody>
          <a:bodyPr wrap="square" lIns="0" tIns="9045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5000"/>
              </a:lnSpc>
              <a:spcBef>
                <a:spcPct val="0"/>
              </a:spcBef>
              <a:tabLst>
                <a:tab pos="649288" algn="l"/>
                <a:tab pos="1298575" algn="l"/>
                <a:tab pos="1947863" algn="l"/>
                <a:tab pos="2597150" algn="l"/>
                <a:tab pos="3246438" algn="l"/>
                <a:tab pos="3897313" algn="l"/>
                <a:tab pos="4546600" algn="l"/>
                <a:tab pos="5195888" algn="l"/>
                <a:tab pos="5845175" algn="l"/>
              </a:tabLst>
            </a:pPr>
            <a:endParaRPr lang="en-US" sz="1400" smtClean="0">
              <a:ea typeface="msmincho"/>
              <a:cs typeface="msmincho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AD4A89-881D-41AB-BC8F-E8DB45C73D33}" type="slidenum">
              <a:rPr lang="fr-FR"/>
              <a:pPr>
                <a:defRPr/>
              </a:pPr>
              <a:t>16</a:t>
            </a:fld>
            <a:endParaRPr lang="fr-FR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2338" y="750888"/>
            <a:ext cx="4948237" cy="3711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2" name="Text Box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8527" y="4704336"/>
            <a:ext cx="5434369" cy="4453978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r>
              <a:rPr lang="fr-FR" dirty="0" smtClean="0"/>
              <a:t>In </a:t>
            </a:r>
            <a:r>
              <a:rPr lang="fr-FR" dirty="0" err="1" smtClean="0"/>
              <a:t>this</a:t>
            </a:r>
            <a:r>
              <a:rPr lang="fr-FR" dirty="0" smtClean="0"/>
              <a:t> publication,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evaluate</a:t>
            </a:r>
            <a:r>
              <a:rPr lang="fr-FR" dirty="0" smtClean="0"/>
              <a:t> the </a:t>
            </a:r>
            <a:r>
              <a:rPr lang="fr-FR" dirty="0" err="1" smtClean="0"/>
              <a:t>precision</a:t>
            </a:r>
            <a:r>
              <a:rPr lang="fr-FR" dirty="0" smtClean="0"/>
              <a:t> on the </a:t>
            </a:r>
            <a:r>
              <a:rPr lang="fr-FR" dirty="0" err="1" smtClean="0"/>
              <a:t>form</a:t>
            </a:r>
            <a:r>
              <a:rPr lang="fr-FR" dirty="0" smtClean="0"/>
              <a:t> factor </a:t>
            </a:r>
            <a:r>
              <a:rPr lang="fr-FR" dirty="0" err="1" smtClean="0"/>
              <a:t>measurement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achieved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PANDA and compare </a:t>
            </a:r>
            <a:r>
              <a:rPr lang="fr-FR" dirty="0" err="1" smtClean="0"/>
              <a:t>it</a:t>
            </a:r>
            <a:r>
              <a:rPr lang="fr-FR" dirty="0" smtClean="0"/>
              <a:t> to the </a:t>
            </a:r>
            <a:r>
              <a:rPr lang="fr-FR" dirty="0" err="1" smtClean="0"/>
              <a:t>existing</a:t>
            </a:r>
            <a:r>
              <a:rPr lang="fr-FR" dirty="0" smtClean="0"/>
              <a:t> data. The ratio of </a:t>
            </a:r>
            <a:r>
              <a:rPr lang="fr-FR" dirty="0" err="1" smtClean="0"/>
              <a:t>electric</a:t>
            </a:r>
            <a:r>
              <a:rPr lang="fr-FR" dirty="0" smtClean="0"/>
              <a:t> to </a:t>
            </a:r>
            <a:r>
              <a:rPr lang="fr-FR" dirty="0" err="1" smtClean="0"/>
              <a:t>magn</a:t>
            </a:r>
            <a:r>
              <a:rPr lang="fr-FR" dirty="0" smtClean="0"/>
              <a:t> FF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measured</a:t>
            </a:r>
            <a:r>
              <a:rPr lang="fr-FR" dirty="0" smtClean="0"/>
              <a:t> up to 14 </a:t>
            </a:r>
            <a:r>
              <a:rPr lang="fr-FR" dirty="0" err="1" smtClean="0"/>
              <a:t>GeV</a:t>
            </a:r>
            <a:r>
              <a:rPr lang="fr-FR" dirty="0" smtClean="0"/>
              <a:t>/c2 </a:t>
            </a:r>
            <a:r>
              <a:rPr lang="fr-FR" dirty="0" err="1" smtClean="0"/>
              <a:t>from</a:t>
            </a:r>
            <a:r>
              <a:rPr lang="fr-FR" dirty="0" smtClean="0"/>
              <a:t> an </a:t>
            </a:r>
            <a:r>
              <a:rPr lang="fr-FR" dirty="0" err="1" smtClean="0"/>
              <a:t>analysis</a:t>
            </a:r>
            <a:r>
              <a:rPr lang="fr-FR" dirty="0" smtClean="0"/>
              <a:t> of the </a:t>
            </a:r>
            <a:r>
              <a:rPr lang="fr-FR" dirty="0" err="1" smtClean="0"/>
              <a:t>angular</a:t>
            </a:r>
            <a:r>
              <a:rPr lang="fr-FR" dirty="0" smtClean="0"/>
              <a:t> distributions  </a:t>
            </a:r>
            <a:r>
              <a:rPr lang="fr-FR" dirty="0" err="1" smtClean="0"/>
              <a:t>with</a:t>
            </a:r>
            <a:r>
              <a:rPr lang="fr-FR" dirty="0" smtClean="0"/>
              <a:t> a good </a:t>
            </a:r>
            <a:r>
              <a:rPr lang="fr-FR" dirty="0" err="1" smtClean="0"/>
              <a:t>precision</a:t>
            </a:r>
            <a:r>
              <a:rPr lang="fr-FR" dirty="0" smtClean="0"/>
              <a:t>. This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improve</a:t>
            </a:r>
            <a:r>
              <a:rPr lang="fr-FR" dirty="0" smtClean="0"/>
              <a:t>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much</a:t>
            </a:r>
            <a:r>
              <a:rPr lang="fr-FR" dirty="0" smtClean="0"/>
              <a:t> the </a:t>
            </a:r>
            <a:r>
              <a:rPr lang="fr-FR" dirty="0" err="1" smtClean="0"/>
              <a:t>present</a:t>
            </a:r>
            <a:r>
              <a:rPr lang="fr-FR" dirty="0" smtClean="0"/>
              <a:t> </a:t>
            </a:r>
            <a:r>
              <a:rPr lang="fr-FR" dirty="0" err="1" smtClean="0"/>
              <a:t>experimental</a:t>
            </a:r>
            <a:r>
              <a:rPr lang="fr-FR" dirty="0" smtClean="0"/>
              <a:t> situation. In addition,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allow</a:t>
            </a:r>
            <a:r>
              <a:rPr lang="fr-FR" dirty="0" smtClean="0"/>
              <a:t> to </a:t>
            </a:r>
            <a:r>
              <a:rPr lang="fr-FR" dirty="0" err="1" smtClean="0"/>
              <a:t>discriminate</a:t>
            </a:r>
            <a:r>
              <a:rPr lang="fr-FR" dirty="0" smtClean="0"/>
              <a:t> </a:t>
            </a:r>
            <a:r>
              <a:rPr lang="fr-FR" dirty="0" err="1" smtClean="0"/>
              <a:t>among</a:t>
            </a:r>
            <a:r>
              <a:rPr lang="fr-FR" dirty="0" smtClean="0"/>
              <a:t> </a:t>
            </a:r>
            <a:r>
              <a:rPr lang="fr-FR" dirty="0" err="1" smtClean="0"/>
              <a:t>models</a:t>
            </a:r>
            <a:r>
              <a:rPr lang="fr-FR" dirty="0" smtClean="0"/>
              <a:t> </a:t>
            </a:r>
            <a:r>
              <a:rPr lang="fr-FR" dirty="0" err="1" smtClean="0"/>
              <a:t>which</a:t>
            </a:r>
            <a:r>
              <a:rPr lang="fr-FR" dirty="0" smtClean="0"/>
              <a:t> are all able to </a:t>
            </a:r>
            <a:r>
              <a:rPr lang="fr-FR" dirty="0" err="1" smtClean="0"/>
              <a:t>reproduce</a:t>
            </a:r>
            <a:r>
              <a:rPr lang="fr-FR" dirty="0" smtClean="0"/>
              <a:t> the </a:t>
            </a:r>
            <a:r>
              <a:rPr lang="fr-FR" dirty="0" err="1" smtClean="0"/>
              <a:t>Geff</a:t>
            </a:r>
            <a:r>
              <a:rPr lang="fr-FR" dirty="0" smtClean="0"/>
              <a:t> and </a:t>
            </a:r>
            <a:r>
              <a:rPr lang="fr-FR" dirty="0" err="1" smtClean="0"/>
              <a:t>also</a:t>
            </a:r>
            <a:r>
              <a:rPr lang="fr-FR" dirty="0" smtClean="0"/>
              <a:t> the </a:t>
            </a:r>
            <a:r>
              <a:rPr lang="fr-FR" dirty="0" err="1" smtClean="0"/>
              <a:t>space</a:t>
            </a:r>
            <a:r>
              <a:rPr lang="fr-FR" dirty="0" smtClean="0"/>
              <a:t> </a:t>
            </a:r>
            <a:r>
              <a:rPr lang="fr-FR" dirty="0" err="1" smtClean="0"/>
              <a:t>like</a:t>
            </a:r>
            <a:r>
              <a:rPr lang="fr-FR" dirty="0" smtClean="0"/>
              <a:t> data, but </a:t>
            </a:r>
            <a:r>
              <a:rPr lang="fr-FR" dirty="0" err="1" smtClean="0"/>
              <a:t>give</a:t>
            </a:r>
            <a:r>
              <a:rPr lang="fr-FR" dirty="0" smtClean="0"/>
              <a:t> </a:t>
            </a: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predictions</a:t>
            </a:r>
            <a:r>
              <a:rPr lang="fr-FR" dirty="0" smtClean="0"/>
              <a:t> for the ratio GE/GM.  </a:t>
            </a:r>
            <a:r>
              <a:rPr lang="fr-FR" dirty="0" err="1" smtClean="0"/>
              <a:t>Here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see</a:t>
            </a:r>
            <a:r>
              <a:rPr lang="fr-FR" dirty="0" smtClean="0"/>
              <a:t> for </a:t>
            </a:r>
            <a:r>
              <a:rPr lang="fr-FR" dirty="0" err="1" smtClean="0"/>
              <a:t>example</a:t>
            </a:r>
            <a:r>
              <a:rPr lang="fr-FR" dirty="0" smtClean="0"/>
              <a:t> the </a:t>
            </a:r>
            <a:r>
              <a:rPr lang="fr-FR" dirty="0" err="1" smtClean="0"/>
              <a:t>Iachello</a:t>
            </a:r>
            <a:r>
              <a:rPr lang="fr-FR" dirty="0" smtClean="0"/>
              <a:t> model in green, </a:t>
            </a:r>
            <a:r>
              <a:rPr lang="fr-FR" dirty="0" err="1" smtClean="0"/>
              <a:t>which</a:t>
            </a:r>
            <a:r>
              <a:rPr lang="fr-FR" dirty="0" smtClean="0"/>
              <a:t> </a:t>
            </a:r>
            <a:r>
              <a:rPr lang="fr-FR" dirty="0" err="1" smtClean="0"/>
              <a:t>predicts</a:t>
            </a:r>
            <a:r>
              <a:rPr lang="fr-FR" dirty="0" smtClean="0"/>
              <a:t> a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strong</a:t>
            </a:r>
            <a:r>
              <a:rPr lang="fr-FR" dirty="0" smtClean="0"/>
              <a:t> </a:t>
            </a:r>
            <a:r>
              <a:rPr lang="fr-FR" dirty="0" err="1" smtClean="0"/>
              <a:t>electric</a:t>
            </a:r>
            <a:r>
              <a:rPr lang="fr-FR" dirty="0" smtClean="0"/>
              <a:t> </a:t>
            </a:r>
            <a:r>
              <a:rPr lang="fr-FR" dirty="0" err="1" smtClean="0"/>
              <a:t>form</a:t>
            </a:r>
            <a:r>
              <a:rPr lang="fr-FR" dirty="0" smtClean="0"/>
              <a:t> factor. </a:t>
            </a:r>
          </a:p>
          <a:p>
            <a:r>
              <a:rPr lang="fr-FR" dirty="0" smtClean="0"/>
              <a:t>Cross-sections and </a:t>
            </a:r>
            <a:r>
              <a:rPr lang="fr-FR" dirty="0" err="1" smtClean="0"/>
              <a:t>therefore</a:t>
            </a:r>
            <a:r>
              <a:rPr lang="fr-FR" dirty="0" smtClean="0"/>
              <a:t> the effective </a:t>
            </a:r>
            <a:r>
              <a:rPr lang="fr-FR" dirty="0" err="1" smtClean="0"/>
              <a:t>form</a:t>
            </a:r>
            <a:r>
              <a:rPr lang="fr-FR" dirty="0" smtClean="0"/>
              <a:t> factor 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measured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good </a:t>
            </a:r>
            <a:r>
              <a:rPr lang="fr-FR" dirty="0" err="1" smtClean="0"/>
              <a:t>precision</a:t>
            </a:r>
            <a:r>
              <a:rPr lang="fr-FR" dirty="0" smtClean="0"/>
              <a:t> up to 30 </a:t>
            </a:r>
            <a:r>
              <a:rPr lang="fr-FR" dirty="0" err="1" smtClean="0"/>
              <a:t>GeV</a:t>
            </a:r>
            <a:r>
              <a:rPr lang="fr-FR" dirty="0" smtClean="0"/>
              <a:t>/c2, </a:t>
            </a:r>
            <a:r>
              <a:rPr lang="fr-FR" dirty="0" err="1" smtClean="0"/>
              <a:t>which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the maximum </a:t>
            </a:r>
            <a:r>
              <a:rPr lang="fr-FR" dirty="0" err="1" smtClean="0"/>
              <a:t>available</a:t>
            </a:r>
            <a:r>
              <a:rPr lang="fr-FR" dirty="0" smtClean="0"/>
              <a:t> q2 </a:t>
            </a:r>
            <a:r>
              <a:rPr lang="fr-FR" dirty="0" err="1" smtClean="0"/>
              <a:t>at</a:t>
            </a:r>
            <a:r>
              <a:rPr lang="fr-FR" dirty="0" smtClean="0"/>
              <a:t> PANDA.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4538"/>
            <a:ext cx="4948238" cy="3713162"/>
          </a:xfrm>
          <a:solidFill>
            <a:srgbClr val="FFFFFF"/>
          </a:solidFill>
          <a:ln/>
        </p:spPr>
      </p:sp>
      <p:sp>
        <p:nvSpPr>
          <p:cNvPr id="77828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79115" y="4704989"/>
            <a:ext cx="5436274" cy="44569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233" tIns="45117" rIns="90233" bIns="45117"/>
          <a:lstStyle/>
          <a:p>
            <a:pPr eaLnBrk="1" hangingPunct="1"/>
            <a:r>
              <a:rPr lang="en-US" smtClean="0"/>
              <a:t>Alle anderen Zustaende,</a:t>
            </a:r>
            <a:r>
              <a:rPr lang="en-US" baseline="0" smtClean="0"/>
              <a:t> die in den letzten Jahren entdeckt wurden und diskutiert werden, habe ich hier zusammengestellt und werde sie nicht einzeln vorstellen …</a:t>
            </a:r>
          </a:p>
          <a:p>
            <a:pPr eaLnBrk="1" hangingPunct="1"/>
            <a:endParaRPr lang="en-US" baseline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0063-0FFA-4138-A3EE-D36E4B8F1987}" type="slidenum">
              <a:rPr lang="de-DE" smtClean="0"/>
              <a:pPr/>
              <a:t>23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C91784-BA88-4D09-80B6-7FC6141932F8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C91784-BA88-4D09-80B6-7FC6141932F8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83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4925" y="2312988"/>
            <a:ext cx="9144000" cy="4572000"/>
          </a:xfrm>
          <a:prstGeom prst="rect">
            <a:avLst/>
          </a:prstGeom>
          <a:solidFill>
            <a:srgbClr val="005B8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>
              <a:solidFill>
                <a:srgbClr val="3A6F8A"/>
              </a:solidFill>
              <a:ea typeface="ＭＳ Ｐゴシック" charset="-128"/>
            </a:endParaRP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0" y="0"/>
            <a:ext cx="127000" cy="6858000"/>
            <a:chOff x="0" y="0"/>
            <a:chExt cx="80" cy="4320"/>
          </a:xfrm>
        </p:grpSpPr>
        <p:sp>
          <p:nvSpPr>
            <p:cNvPr id="4" name="Rectangle 4"/>
            <p:cNvSpPr>
              <a:spLocks noChangeArrowheads="1"/>
            </p:cNvSpPr>
            <p:nvPr userDrawn="1"/>
          </p:nvSpPr>
          <p:spPr bwMode="auto">
            <a:xfrm>
              <a:off x="1" y="0"/>
              <a:ext cx="79" cy="1440"/>
            </a:xfrm>
            <a:prstGeom prst="rect">
              <a:avLst/>
            </a:prstGeom>
            <a:solidFill>
              <a:srgbClr val="B9BB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de-DE" sz="2400">
                <a:ea typeface="ＭＳ Ｐゴシック" charset="-128"/>
              </a:endParaRPr>
            </a:p>
          </p:txBody>
        </p:sp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0" y="1440"/>
              <a:ext cx="79" cy="1440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de-DE" sz="2400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 userDrawn="1"/>
          </p:nvSpPr>
          <p:spPr bwMode="auto">
            <a:xfrm>
              <a:off x="0" y="2880"/>
              <a:ext cx="79" cy="1440"/>
            </a:xfrm>
            <a:prstGeom prst="rect">
              <a:avLst/>
            </a:prstGeom>
            <a:solidFill>
              <a:srgbClr val="515355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de-DE" sz="2400">
                <a:ea typeface="ＭＳ Ｐゴシック" charset="-128"/>
              </a:endParaRPr>
            </a:p>
          </p:txBody>
        </p:sp>
      </p:grpSp>
      <p:grpSp>
        <p:nvGrpSpPr>
          <p:cNvPr id="8" name="Group 16"/>
          <p:cNvGrpSpPr>
            <a:grpSpLocks/>
          </p:cNvGrpSpPr>
          <p:nvPr userDrawn="1"/>
        </p:nvGrpSpPr>
        <p:grpSpPr bwMode="auto">
          <a:xfrm>
            <a:off x="114300" y="0"/>
            <a:ext cx="127000" cy="6858000"/>
            <a:chOff x="72" y="0"/>
            <a:chExt cx="80" cy="4320"/>
          </a:xfrm>
        </p:grpSpPr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73" y="0"/>
              <a:ext cx="79" cy="1440"/>
            </a:xfrm>
            <a:prstGeom prst="rect">
              <a:avLst/>
            </a:prstGeom>
            <a:solidFill>
              <a:srgbClr val="005B8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de-DE" sz="2400">
                <a:ea typeface="ＭＳ Ｐゴシック" charset="-128"/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72" y="1440"/>
              <a:ext cx="79" cy="14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de-DE" sz="2400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72" y="2880"/>
              <a:ext cx="79" cy="1440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de-DE" sz="2400">
                <a:ea typeface="ＭＳ Ｐゴシック" charset="-128"/>
              </a:endParaRPr>
            </a:p>
          </p:txBody>
        </p:sp>
      </p:grp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762000" y="6345175"/>
            <a:ext cx="5588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1400" dirty="0" smtClean="0">
                <a:solidFill>
                  <a:srgbClr val="F4F4F4"/>
                </a:solidFill>
                <a:ea typeface="ＭＳ Ｐゴシック" charset="-128"/>
              </a:rPr>
              <a:t>J. Ritman		Forschungszentrum Juelich</a:t>
            </a:r>
            <a:endParaRPr lang="de-DE" sz="1400" dirty="0">
              <a:solidFill>
                <a:srgbClr val="F4F4F4"/>
              </a:solidFill>
              <a:ea typeface="ＭＳ Ｐゴシック" charset="-128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 userDrawn="1"/>
        </p:nvSpPr>
        <p:spPr bwMode="auto">
          <a:xfrm>
            <a:off x="536575" y="2855913"/>
            <a:ext cx="83153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kern="1200" dirty="0" smtClean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Hadron Physics with Cooled Antiproton Beams</a:t>
            </a:r>
            <a:endParaRPr lang="en-US" sz="4000" kern="1200" noProof="0" dirty="0" smtClean="0">
              <a:solidFill>
                <a:schemeClr val="bg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4" name="Picture 17" descr="Logo_FZ_Jülich_NEU_rgb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254000"/>
            <a:ext cx="2514600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10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102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Finding tomorrow today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050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653316" name="Rectangle 4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de-DE" sz="2400">
              <a:ea typeface="ＭＳ Ｐゴシック" charset="-128"/>
            </a:endParaRPr>
          </a:p>
        </p:txBody>
      </p:sp>
      <p:sp>
        <p:nvSpPr>
          <p:cNvPr id="653317" name="Rectangle 5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de-DE" sz="2400">
              <a:ea typeface="ＭＳ Ｐゴシック" charset="-128"/>
            </a:endParaRPr>
          </a:p>
        </p:txBody>
      </p:sp>
      <p:sp>
        <p:nvSpPr>
          <p:cNvPr id="653318" name="Rectangle 6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de-DE" sz="2400">
              <a:ea typeface="ＭＳ Ｐゴシック" charset="-128"/>
            </a:endParaRPr>
          </a:p>
        </p:txBody>
      </p:sp>
      <p:sp>
        <p:nvSpPr>
          <p:cNvPr id="653319" name="Rectangle 7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de-DE" sz="24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653320" name="Rectangle 8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de-DE" sz="2400">
              <a:ea typeface="ＭＳ Ｐゴシック" charset="-128"/>
            </a:endParaRPr>
          </a:p>
        </p:txBody>
      </p:sp>
      <p:sp>
        <p:nvSpPr>
          <p:cNvPr id="653322" name="Text Box 10"/>
          <p:cNvSpPr txBox="1">
            <a:spLocks noChangeArrowheads="1"/>
          </p:cNvSpPr>
          <p:nvPr/>
        </p:nvSpPr>
        <p:spPr bwMode="auto">
          <a:xfrm>
            <a:off x="457200" y="6477000"/>
            <a:ext cx="8382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de-DE" sz="1000" dirty="0">
                <a:solidFill>
                  <a:srgbClr val="3A6F8A"/>
                </a:solidFill>
                <a:ea typeface="ＭＳ Ｐゴシック" charset="-128"/>
              </a:rPr>
              <a:t>		                            </a:t>
            </a:r>
            <a:r>
              <a:rPr lang="de-DE" sz="1000" dirty="0" smtClean="0">
                <a:solidFill>
                  <a:srgbClr val="3A6F8A"/>
                </a:solidFill>
                <a:ea typeface="ＭＳ Ｐゴシック" charset="-128"/>
              </a:rPr>
              <a:t>Jim</a:t>
            </a:r>
            <a:r>
              <a:rPr lang="de-DE" sz="1000" baseline="0" dirty="0" smtClean="0">
                <a:solidFill>
                  <a:srgbClr val="3A6F8A"/>
                </a:solidFill>
                <a:ea typeface="ＭＳ Ｐゴシック" charset="-128"/>
              </a:rPr>
              <a:t> Ritman								</a:t>
            </a:r>
            <a:r>
              <a:rPr lang="de-DE" sz="1000" dirty="0">
                <a:solidFill>
                  <a:srgbClr val="3A6F8A"/>
                </a:solidFill>
                <a:ea typeface="ＭＳ Ｐゴシック" charset="-128"/>
              </a:rPr>
              <a:t>	                                        		 </a:t>
            </a:r>
            <a:r>
              <a:rPr lang="de-DE" sz="1000" dirty="0" smtClean="0">
                <a:solidFill>
                  <a:srgbClr val="3A6F8A"/>
                </a:solidFill>
                <a:ea typeface="ＭＳ Ｐゴシック" charset="-128"/>
              </a:rPr>
              <a:t>		   </a:t>
            </a:r>
            <a:fld id="{10F37CC4-9A29-42E3-8F0E-C2C8EEDB17B8}" type="slidenum">
              <a:rPr lang="de-DE" sz="1000">
                <a:solidFill>
                  <a:srgbClr val="3A6F8A"/>
                </a:solidFill>
                <a:ea typeface="ＭＳ Ｐゴシック" charset="-128"/>
              </a:rPr>
              <a:pPr algn="ctr" eaLnBrk="0" hangingPunct="0">
                <a:spcBef>
                  <a:spcPct val="50000"/>
                </a:spcBef>
                <a:defRPr/>
              </a:pPr>
              <a:t>‹#›</a:t>
            </a:fld>
            <a:endParaRPr lang="de-DE" sz="1000" dirty="0">
              <a:solidFill>
                <a:srgbClr val="3A6F8A"/>
              </a:solidFill>
              <a:ea typeface="ＭＳ Ｐゴシック" charset="-128"/>
            </a:endParaRPr>
          </a:p>
        </p:txBody>
      </p:sp>
      <p:pic>
        <p:nvPicPr>
          <p:cNvPr id="2058" name="Picture 12" descr="Logo_FZ_Jülich_NEU_rgb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9EE0"/>
        </a:buClr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5B82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5B82"/>
        </a:buClr>
        <a:buFont typeface="Wingdings" pitchFamily="2" charset="2"/>
        <a:buChar char="§"/>
        <a:defRPr sz="2200" 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9EE0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9EE0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4" Type="http://schemas.openxmlformats.org/officeDocument/2006/relationships/image" Target="../media/image26.wmf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3.wmf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37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36.wmf"/><Relationship Id="rId7" Type="http://schemas.openxmlformats.org/officeDocument/2006/relationships/image" Target="../media/image38.png"/><Relationship Id="rId8" Type="http://schemas.openxmlformats.org/officeDocument/2006/relationships/image" Target="../media/image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wmf"/><Relationship Id="rId12" Type="http://schemas.openxmlformats.org/officeDocument/2006/relationships/image" Target="../media/image49.wmf"/><Relationship Id="rId13" Type="http://schemas.openxmlformats.org/officeDocument/2006/relationships/image" Target="../media/image50.png"/><Relationship Id="rId14" Type="http://schemas.openxmlformats.org/officeDocument/2006/relationships/image" Target="../media/image51.png"/><Relationship Id="rId15" Type="http://schemas.openxmlformats.org/officeDocument/2006/relationships/image" Target="../media/image5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0.png"/><Relationship Id="rId4" Type="http://schemas.openxmlformats.org/officeDocument/2006/relationships/image" Target="../media/image41.wmf"/><Relationship Id="rId5" Type="http://schemas.openxmlformats.org/officeDocument/2006/relationships/image" Target="../media/image42.jpeg"/><Relationship Id="rId6" Type="http://schemas.openxmlformats.org/officeDocument/2006/relationships/image" Target="../media/image43.wmf"/><Relationship Id="rId7" Type="http://schemas.openxmlformats.org/officeDocument/2006/relationships/image" Target="../media/image44.png"/><Relationship Id="rId8" Type="http://schemas.openxmlformats.org/officeDocument/2006/relationships/image" Target="../media/image45.gif"/><Relationship Id="rId9" Type="http://schemas.openxmlformats.org/officeDocument/2006/relationships/image" Target="../media/image46.png"/><Relationship Id="rId10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3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81.emf"/><Relationship Id="rId6" Type="http://schemas.openxmlformats.org/officeDocument/2006/relationships/image" Target="../media/image3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jpeg"/><Relationship Id="rId3" Type="http://schemas.openxmlformats.org/officeDocument/2006/relationships/image" Target="../media/image8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303214"/>
            <a:ext cx="3270250" cy="83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92696"/>
            <a:ext cx="7772400" cy="691662"/>
          </a:xfrm>
        </p:spPr>
        <p:txBody>
          <a:bodyPr/>
          <a:lstStyle/>
          <a:p>
            <a:r>
              <a:rPr lang="en-US" dirty="0" smtClean="0"/>
              <a:t>Why to Use Antiprotons ?</a:t>
            </a:r>
            <a:endParaRPr lang="en-US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656609" y="1942668"/>
            <a:ext cx="5387455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52000" marR="0" lvl="0" indent="-252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B050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2200" kern="0" dirty="0">
                <a:latin typeface="+mn-lt"/>
              </a:rPr>
              <a:t>A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nnihilation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 a gluon rich process</a:t>
            </a:r>
          </a:p>
          <a:p>
            <a:pPr marL="252000" marR="0" lvl="0" indent="-252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B05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~2 GeV annihilation energy </a:t>
            </a:r>
            <a:b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“for free”</a:t>
            </a:r>
          </a:p>
          <a:p>
            <a:pPr marL="252000" lvl="0" indent="-252000">
              <a:spcBef>
                <a:spcPts val="0"/>
              </a:spcBef>
              <a:spcAft>
                <a:spcPts val="1200"/>
              </a:spcAft>
              <a:buClr>
                <a:srgbClr val="00B050"/>
              </a:buClr>
              <a:buFont typeface="Wingdings" pitchFamily="2" charset="2"/>
              <a:buChar char="§"/>
              <a:defRPr/>
            </a:pPr>
            <a:r>
              <a:rPr lang="en-US" sz="2200" kern="0" dirty="0">
                <a:latin typeface="+mn-lt"/>
              </a:rPr>
              <a:t>A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ll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fermion-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antifermion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quantum numbers accessible (compared to</a:t>
            </a:r>
            <a:r>
              <a:rPr lang="en-US" sz="2200" kern="0" dirty="0" smtClean="0"/>
              <a:t> </a:t>
            </a:r>
            <a:r>
              <a:rPr lang="en-US" sz="2200" kern="0" dirty="0" err="1"/>
              <a:t>e</a:t>
            </a:r>
            <a:r>
              <a:rPr lang="en-US" sz="2200" kern="0" baseline="30000" dirty="0" err="1"/>
              <a:t>+</a:t>
            </a:r>
            <a:r>
              <a:rPr lang="en-US" sz="2200" kern="0" dirty="0" err="1"/>
              <a:t>e</a:t>
            </a:r>
            <a:r>
              <a:rPr lang="en-US" sz="2200" kern="0" baseline="30000" dirty="0"/>
              <a:t>-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</a:t>
            </a:r>
            <a:b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2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production reactions </a:t>
            </a:r>
            <a:endParaRPr lang="en-US" sz="2200" i="1" kern="0" dirty="0">
              <a:solidFill>
                <a:srgbClr val="FF0000"/>
              </a:solidFill>
              <a:latin typeface="+mn-lt"/>
            </a:endParaRPr>
          </a:p>
          <a:p>
            <a:pPr marL="252000" lvl="0" indent="-252000">
              <a:spcBef>
                <a:spcPts val="0"/>
              </a:spcBef>
              <a:spcAft>
                <a:spcPts val="1200"/>
              </a:spcAft>
              <a:buClr>
                <a:srgbClr val="00B050"/>
              </a:buClr>
              <a:buFont typeface="Wingdings" pitchFamily="2" charset="2"/>
              <a:buChar char="§"/>
              <a:defRPr/>
            </a:pPr>
            <a:r>
              <a:rPr lang="en-US" sz="2200" kern="0" dirty="0">
                <a:latin typeface="+mn-lt"/>
              </a:rPr>
              <a:t>V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ery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high mass resolution in </a:t>
            </a:r>
            <a:b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lang="en-US" sz="2200" i="1" kern="0" dirty="0">
                <a:solidFill>
                  <a:srgbClr val="FF0000"/>
                </a:solidFill>
                <a:latin typeface="+mn-lt"/>
              </a:rPr>
              <a:t>formation reactions</a:t>
            </a:r>
          </a:p>
          <a:p>
            <a:pPr marL="252000" marR="0" lvl="0" indent="-252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B050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2200" kern="0" dirty="0">
                <a:latin typeface="+mn-lt"/>
              </a:rPr>
              <a:t>H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igh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angular momentum accessible</a:t>
            </a:r>
          </a:p>
        </p:txBody>
      </p:sp>
      <p:grpSp>
        <p:nvGrpSpPr>
          <p:cNvPr id="19" name="Gruppieren 18"/>
          <p:cNvGrpSpPr/>
          <p:nvPr/>
        </p:nvGrpSpPr>
        <p:grpSpPr>
          <a:xfrm>
            <a:off x="6084169" y="1223464"/>
            <a:ext cx="2194378" cy="1449452"/>
            <a:chOff x="6264188" y="908720"/>
            <a:chExt cx="2194378" cy="1449452"/>
          </a:xfrm>
        </p:grpSpPr>
        <p:pic>
          <p:nvPicPr>
            <p:cNvPr id="8" name="Grafik 7" descr="TJ14-120507_PANDA_eQCD_2012_p05_Page_1_Image_0009.png"/>
            <p:cNvPicPr>
              <a:picLocks noChangeAspect="1"/>
            </p:cNvPicPr>
            <p:nvPr/>
          </p:nvPicPr>
          <p:blipFill>
            <a:blip r:embed="rId2" cstate="print"/>
            <a:srcRect b="35872"/>
            <a:stretch>
              <a:fillRect/>
            </a:stretch>
          </p:blipFill>
          <p:spPr>
            <a:xfrm>
              <a:off x="6264188" y="908720"/>
              <a:ext cx="2194378" cy="1441610"/>
            </a:xfrm>
            <a:prstGeom prst="rect">
              <a:avLst/>
            </a:prstGeom>
          </p:spPr>
        </p:pic>
        <p:sp>
          <p:nvSpPr>
            <p:cNvPr id="11" name="Textfeld 10"/>
            <p:cNvSpPr txBox="1"/>
            <p:nvPr/>
          </p:nvSpPr>
          <p:spPr>
            <a:xfrm>
              <a:off x="7056276" y="1988840"/>
              <a:ext cx="925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J</a:t>
              </a:r>
              <a:r>
                <a:rPr lang="en-US" baseline="30000" dirty="0" smtClean="0">
                  <a:latin typeface="Times New Roman" pitchFamily="18" charset="0"/>
                  <a:cs typeface="Times New Roman" pitchFamily="18" charset="0"/>
                </a:rPr>
                <a:t>PC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= 1</a:t>
              </a:r>
              <a:r>
                <a:rPr lang="en-US" baseline="30000" dirty="0" smtClean="0">
                  <a:latin typeface="Times New Roman" pitchFamily="18" charset="0"/>
                  <a:cs typeface="Times New Roman" pitchFamily="18" charset="0"/>
                </a:rPr>
                <a:t>--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5914887" y="2951656"/>
            <a:ext cx="2532947" cy="1485456"/>
            <a:chOff x="5904148" y="2636912"/>
            <a:chExt cx="2532947" cy="1485456"/>
          </a:xfrm>
        </p:grpSpPr>
        <p:pic>
          <p:nvPicPr>
            <p:cNvPr id="9" name="Grafik 8" descr="TJ14-120507_PANDA_eQCD_2012_p05_Page_1_Image_0006.png"/>
            <p:cNvPicPr>
              <a:picLocks noChangeAspect="1"/>
            </p:cNvPicPr>
            <p:nvPr/>
          </p:nvPicPr>
          <p:blipFill>
            <a:blip r:embed="rId3" cstate="print"/>
            <a:srcRect b="35202"/>
            <a:stretch>
              <a:fillRect/>
            </a:stretch>
          </p:blipFill>
          <p:spPr>
            <a:xfrm>
              <a:off x="5904148" y="2636912"/>
              <a:ext cx="2532947" cy="1272325"/>
            </a:xfrm>
            <a:prstGeom prst="rect">
              <a:avLst/>
            </a:prstGeom>
          </p:spPr>
        </p:pic>
        <p:sp>
          <p:nvSpPr>
            <p:cNvPr id="13" name="Textfeld 12"/>
            <p:cNvSpPr txBox="1"/>
            <p:nvPr/>
          </p:nvSpPr>
          <p:spPr>
            <a:xfrm>
              <a:off x="6660232" y="3753036"/>
              <a:ext cx="15744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J = 0, 2;  C = +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5956609" y="4798113"/>
            <a:ext cx="2449498" cy="1403201"/>
            <a:chOff x="5976156" y="4483363"/>
            <a:chExt cx="2449498" cy="1403201"/>
          </a:xfrm>
        </p:grpSpPr>
        <p:pic>
          <p:nvPicPr>
            <p:cNvPr id="10" name="Grafik 9" descr="TJ14-120507_PANDA_eQCD_2012_p05_Page_1_Image_0007.png"/>
            <p:cNvPicPr>
              <a:picLocks noChangeAspect="1"/>
            </p:cNvPicPr>
            <p:nvPr/>
          </p:nvPicPr>
          <p:blipFill>
            <a:blip r:embed="rId4" cstate="print"/>
            <a:srcRect b="37901"/>
            <a:stretch>
              <a:fillRect/>
            </a:stretch>
          </p:blipFill>
          <p:spPr>
            <a:xfrm>
              <a:off x="5976156" y="4483363"/>
              <a:ext cx="2449498" cy="1179701"/>
            </a:xfrm>
            <a:prstGeom prst="rect">
              <a:avLst/>
            </a:prstGeom>
          </p:spPr>
        </p:pic>
        <p:sp>
          <p:nvSpPr>
            <p:cNvPr id="16" name="Textfeld 15"/>
            <p:cNvSpPr txBox="1"/>
            <p:nvPr/>
          </p:nvSpPr>
          <p:spPr>
            <a:xfrm>
              <a:off x="6696236" y="5517232"/>
              <a:ext cx="1340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J = 1;  C = </a:t>
              </a:r>
              <a:r>
                <a:rPr lang="en-US" dirty="0" smtClean="0">
                  <a:latin typeface="Symbol" pitchFamily="82" charset="2"/>
                  <a:cs typeface="Times New Roman" pitchFamily="18" charset="0"/>
                </a:rPr>
                <a:t>-</a:t>
              </a:r>
              <a:endParaRPr lang="en-US" dirty="0">
                <a:latin typeface="Symbol" pitchFamily="82" charset="2"/>
                <a:cs typeface="Times New Roman" pitchFamily="18" charset="0"/>
              </a:endParaRPr>
            </a:p>
          </p:txBody>
        </p:sp>
      </p:grp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0553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72956" y="4244728"/>
            <a:ext cx="4057964" cy="2102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" name="Rechteck 56"/>
          <p:cNvSpPr/>
          <p:nvPr/>
        </p:nvSpPr>
        <p:spPr bwMode="auto">
          <a:xfrm>
            <a:off x="3840842" y="6453336"/>
            <a:ext cx="1063503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Rectangle 6"/>
          <p:cNvSpPr>
            <a:spLocks noGrp="1"/>
          </p:cNvSpPr>
          <p:nvPr>
            <p:ph idx="1"/>
          </p:nvPr>
        </p:nvSpPr>
        <p:spPr bwMode="auto">
          <a:xfrm>
            <a:off x="4443526" y="1844832"/>
            <a:ext cx="4700474" cy="6093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42094"/>
            <a:r>
              <a:rPr lang="en-US" sz="1800" dirty="0" smtClean="0">
                <a:solidFill>
                  <a:srgbClr val="000000"/>
                </a:solidFill>
                <a:latin typeface="+mn-lt"/>
                <a:sym typeface="Chalkboard" pitchFamily="112" charset="0"/>
              </a:rPr>
              <a:t>Invariant mass reconstruction depends</a:t>
            </a:r>
          </a:p>
          <a:p>
            <a:pPr marL="42094"/>
            <a:r>
              <a:rPr lang="en-US" sz="1800" dirty="0" smtClean="0">
                <a:solidFill>
                  <a:srgbClr val="000000"/>
                </a:solidFill>
                <a:latin typeface="+mn-lt"/>
                <a:sym typeface="Chalkboard" pitchFamily="112" charset="0"/>
              </a:rPr>
              <a:t>on the detector resolution ≈ 10 </a:t>
            </a:r>
            <a:r>
              <a:rPr lang="en-US" sz="1800" dirty="0" err="1" smtClean="0">
                <a:solidFill>
                  <a:srgbClr val="000000"/>
                </a:solidFill>
                <a:latin typeface="+mn-lt"/>
                <a:sym typeface="Chalkboard" pitchFamily="112" charset="0"/>
              </a:rPr>
              <a:t>MeV</a:t>
            </a:r>
            <a:endParaRPr lang="en-US" sz="1800" dirty="0" smtClean="0">
              <a:solidFill>
                <a:srgbClr val="000000"/>
              </a:solidFill>
              <a:latin typeface="+mn-lt"/>
              <a:sym typeface="Chalkboard" pitchFamily="112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3820" y="620688"/>
            <a:ext cx="7772400" cy="400110"/>
          </a:xfrm>
        </p:spPr>
        <p:txBody>
          <a:bodyPr/>
          <a:lstStyle/>
          <a:p>
            <a:r>
              <a:rPr lang="en-US" dirty="0" smtClean="0"/>
              <a:t>High Mass/Width Resolution, e.g.</a:t>
            </a:r>
            <a:r>
              <a:rPr lang="en-US" dirty="0"/>
              <a:t>:  </a:t>
            </a:r>
            <a:r>
              <a:rPr lang="el-GR" dirty="0" smtClean="0">
                <a:latin typeface="Symbol" charset="2"/>
                <a:cs typeface="Symbol" charset="2"/>
              </a:rPr>
              <a:t>χ</a:t>
            </a:r>
            <a:r>
              <a:rPr lang="en-US" baseline="-25000" dirty="0" smtClean="0"/>
              <a:t>c1,2</a:t>
            </a:r>
            <a:endParaRPr lang="en-US" baseline="-25000" dirty="0"/>
          </a:p>
        </p:txBody>
      </p:sp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9062" y="1340768"/>
            <a:ext cx="4065563" cy="4102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56" name="Gruppieren 55"/>
          <p:cNvGrpSpPr/>
          <p:nvPr/>
        </p:nvGrpSpPr>
        <p:grpSpPr>
          <a:xfrm>
            <a:off x="4439063" y="2780928"/>
            <a:ext cx="4098726" cy="1418517"/>
            <a:chOff x="5258644" y="2852936"/>
            <a:chExt cx="4440287" cy="1418517"/>
          </a:xfrm>
        </p:grpSpPr>
        <p:sp>
          <p:nvSpPr>
            <p:cNvPr id="42" name="Rectangle 23"/>
            <p:cNvSpPr>
              <a:spLocks/>
            </p:cNvSpPr>
            <p:nvPr/>
          </p:nvSpPr>
          <p:spPr bwMode="auto">
            <a:xfrm>
              <a:off x="5258644" y="2852936"/>
              <a:ext cx="1391173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57799" bIns="0">
              <a:spAutoFit/>
            </a:bodyPr>
            <a:lstStyle/>
            <a:p>
              <a:pPr marL="42094"/>
              <a:r>
                <a:rPr lang="en-US" sz="2000" dirty="0" smtClean="0">
                  <a:solidFill>
                    <a:srgbClr val="C00000"/>
                  </a:solidFill>
                  <a:latin typeface="+mn-lt"/>
                  <a:sym typeface="Chalkboard" pitchFamily="112" charset="0"/>
                </a:rPr>
                <a:t>Formation:</a:t>
              </a:r>
            </a:p>
          </p:txBody>
        </p:sp>
        <p:pic>
          <p:nvPicPr>
            <p:cNvPr id="43" name="Picture 2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58644" y="3234814"/>
              <a:ext cx="3065780" cy="4102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41" name="Rectangle 25"/>
            <p:cNvSpPr>
              <a:spLocks/>
            </p:cNvSpPr>
            <p:nvPr/>
          </p:nvSpPr>
          <p:spPr bwMode="auto">
            <a:xfrm>
              <a:off x="5258644" y="3717455"/>
              <a:ext cx="4440287" cy="55399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42094"/>
              <a:r>
                <a:rPr lang="en-US" dirty="0" smtClean="0">
                  <a:solidFill>
                    <a:srgbClr val="000000"/>
                  </a:solidFill>
                  <a:latin typeface="+mn-lt"/>
                  <a:sym typeface="Chalkboard" pitchFamily="112" charset="0"/>
                </a:rPr>
                <a:t>Resonance scan: resolution depends</a:t>
              </a:r>
            </a:p>
            <a:p>
              <a:pPr marL="42094"/>
              <a:r>
                <a:rPr lang="en-US" dirty="0" smtClean="0">
                  <a:solidFill>
                    <a:srgbClr val="000000"/>
                  </a:solidFill>
                  <a:latin typeface="+mn-lt"/>
                  <a:sym typeface="Chalkboard" pitchFamily="112" charset="0"/>
                </a:rPr>
                <a:t>on the beam resolution</a:t>
              </a:r>
            </a:p>
          </p:txBody>
        </p:sp>
      </p:grpSp>
      <p:sp>
        <p:nvSpPr>
          <p:cNvPr id="46" name="Rectangle 30"/>
          <p:cNvSpPr>
            <a:spLocks/>
          </p:cNvSpPr>
          <p:nvPr/>
        </p:nvSpPr>
        <p:spPr bwMode="auto">
          <a:xfrm>
            <a:off x="3315658" y="6121189"/>
            <a:ext cx="2745704" cy="276999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42094"/>
            <a:r>
              <a:rPr lang="en-US" dirty="0" smtClean="0">
                <a:solidFill>
                  <a:srgbClr val="CC0066"/>
                </a:solidFill>
                <a:latin typeface="Chalkboard" pitchFamily="112" charset="0"/>
                <a:sym typeface="Chalkboard" pitchFamily="112" charset="0"/>
              </a:rPr>
              <a:t>E760@Fermilab ≈ 240 </a:t>
            </a:r>
            <a:r>
              <a:rPr lang="en-US" dirty="0" err="1" smtClean="0">
                <a:solidFill>
                  <a:srgbClr val="CC0066"/>
                </a:solidFill>
                <a:latin typeface="Chalkboard" pitchFamily="112" charset="0"/>
                <a:sym typeface="Chalkboard" pitchFamily="112" charset="0"/>
              </a:rPr>
              <a:t>keV</a:t>
            </a:r>
            <a:endParaRPr lang="en-US" dirty="0" smtClean="0">
              <a:solidFill>
                <a:srgbClr val="CC0066"/>
              </a:solidFill>
              <a:latin typeface="Chalkboard" pitchFamily="112" charset="0"/>
              <a:sym typeface="Chalkboard" pitchFamily="112" charset="0"/>
            </a:endParaRPr>
          </a:p>
        </p:txBody>
      </p:sp>
      <p:sp>
        <p:nvSpPr>
          <p:cNvPr id="49" name="Rectangle 31"/>
          <p:cNvSpPr>
            <a:spLocks/>
          </p:cNvSpPr>
          <p:nvPr/>
        </p:nvSpPr>
        <p:spPr bwMode="auto">
          <a:xfrm>
            <a:off x="3929863" y="6450421"/>
            <a:ext cx="1798046" cy="276999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lIns="0" tIns="0" rIns="42573" bIns="0">
            <a:spAutoFit/>
          </a:bodyPr>
          <a:lstStyle/>
          <a:p>
            <a:pPr marL="42094"/>
            <a:r>
              <a:rPr lang="en-US" dirty="0" smtClean="0">
                <a:solidFill>
                  <a:srgbClr val="003399"/>
                </a:solidFill>
                <a:latin typeface="Chalkboard" pitchFamily="112" charset="0"/>
                <a:sym typeface="Chalkboard" pitchFamily="112" charset="0"/>
              </a:rPr>
              <a:t>PANDA ≈ 50 keV</a:t>
            </a:r>
          </a:p>
        </p:txBody>
      </p:sp>
      <p:grpSp>
        <p:nvGrpSpPr>
          <p:cNvPr id="53" name="Gruppieren 52"/>
          <p:cNvGrpSpPr/>
          <p:nvPr/>
        </p:nvGrpSpPr>
        <p:grpSpPr>
          <a:xfrm>
            <a:off x="1514430" y="1262510"/>
            <a:ext cx="2750344" cy="4814615"/>
            <a:chOff x="1640632" y="1262509"/>
            <a:chExt cx="2979539" cy="4814615"/>
          </a:xfrm>
        </p:grpSpPr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40632" y="1262509"/>
              <a:ext cx="2979539" cy="259853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pic>
          <p:nvPicPr>
            <p:cNvPr id="33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37370" y="4271095"/>
              <a:ext cx="2776389" cy="180602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pic>
          <p:nvPicPr>
            <p:cNvPr id="47" name="Picture 2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40552" y="4859355"/>
              <a:ext cx="77391" cy="949358"/>
            </a:xfrm>
            <a:prstGeom prst="rect">
              <a:avLst/>
            </a:prstGeom>
            <a:solidFill>
              <a:srgbClr val="FFFF00"/>
            </a:solidFill>
            <a:ln w="25400">
              <a:noFill/>
              <a:miter lim="800000"/>
              <a:headEnd/>
              <a:tailEnd/>
            </a:ln>
          </p:spPr>
        </p:pic>
        <p:pic>
          <p:nvPicPr>
            <p:cNvPr id="48" name="Picture 2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97640" y="4834783"/>
              <a:ext cx="58043" cy="961644"/>
            </a:xfrm>
            <a:prstGeom prst="rect">
              <a:avLst/>
            </a:prstGeom>
            <a:solidFill>
              <a:srgbClr val="FFFF00"/>
            </a:solidFill>
            <a:ln w="25400">
              <a:noFill/>
              <a:miter lim="800000"/>
              <a:headEnd/>
              <a:tailEnd/>
            </a:ln>
          </p:spPr>
        </p:pic>
        <p:sp>
          <p:nvSpPr>
            <p:cNvPr id="52" name="Pfeil nach unten 51"/>
            <p:cNvSpPr/>
            <p:nvPr/>
          </p:nvSpPr>
          <p:spPr bwMode="auto">
            <a:xfrm>
              <a:off x="3080792" y="3890752"/>
              <a:ext cx="144016" cy="330336"/>
            </a:xfrm>
            <a:prstGeom prst="downArrow">
              <a:avLst>
                <a:gd name="adj1" fmla="val 50000"/>
                <a:gd name="adj2" fmla="val 73516"/>
              </a:avLst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50038" y="4426857"/>
            <a:ext cx="2093962" cy="33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810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Grafik 50" descr="HESR-Rathsmann-V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717550"/>
            <a:ext cx="8843963" cy="523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de-DE" dirty="0">
                <a:latin typeface="Arial" charset="0"/>
                <a:cs typeface="Arial" charset="0"/>
              </a:rPr>
              <a:t>HESR Layout </a:t>
            </a:r>
            <a:r>
              <a:rPr lang="de-DE" dirty="0" err="1">
                <a:latin typeface="Arial" charset="0"/>
                <a:cs typeface="Arial" charset="0"/>
              </a:rPr>
              <a:t>at</a:t>
            </a:r>
            <a:r>
              <a:rPr lang="de-DE" dirty="0">
                <a:latin typeface="Arial" charset="0"/>
                <a:cs typeface="Arial" charset="0"/>
              </a:rPr>
              <a:t> FAIR</a:t>
            </a:r>
          </a:p>
        </p:txBody>
      </p:sp>
      <p:sp>
        <p:nvSpPr>
          <p:cNvPr id="7" name="Rechteck 6"/>
          <p:cNvSpPr/>
          <p:nvPr/>
        </p:nvSpPr>
        <p:spPr>
          <a:xfrm>
            <a:off x="1565275" y="2565400"/>
            <a:ext cx="4013200" cy="183673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tabLst>
                <a:tab pos="2692400" algn="l"/>
                <a:tab pos="3492500" algn="l"/>
              </a:tabLst>
            </a:pPr>
            <a:r>
              <a:rPr lang="en-US" sz="1400" b="1"/>
              <a:t>Main machine parameter</a:t>
            </a:r>
          </a:p>
          <a:p>
            <a:pPr>
              <a:lnSpc>
                <a:spcPct val="90000"/>
              </a:lnSpc>
              <a:tabLst>
                <a:tab pos="2692400" algn="l"/>
                <a:tab pos="3492500" algn="l"/>
              </a:tabLst>
            </a:pPr>
            <a:r>
              <a:rPr lang="en-US" sz="1200"/>
              <a:t>Momentum range	1.5 to 15 GeV/c</a:t>
            </a:r>
          </a:p>
          <a:p>
            <a:pPr>
              <a:lnSpc>
                <a:spcPct val="90000"/>
              </a:lnSpc>
              <a:tabLst>
                <a:tab pos="2692400" algn="l"/>
                <a:tab pos="3492500" algn="l"/>
              </a:tabLst>
            </a:pPr>
            <a:r>
              <a:rPr lang="en-US" sz="1200"/>
              <a:t>Circumference	575 m </a:t>
            </a:r>
          </a:p>
          <a:p>
            <a:pPr>
              <a:lnSpc>
                <a:spcPct val="90000"/>
              </a:lnSpc>
              <a:tabLst>
                <a:tab pos="2692400" algn="l"/>
                <a:tab pos="3492500" algn="l"/>
              </a:tabLst>
            </a:pPr>
            <a:endParaRPr lang="en-US" sz="200"/>
          </a:p>
          <a:p>
            <a:pPr>
              <a:lnSpc>
                <a:spcPct val="90000"/>
              </a:lnSpc>
              <a:tabLst>
                <a:tab pos="2692400" algn="l"/>
                <a:tab pos="3492500" algn="l"/>
              </a:tabLst>
            </a:pPr>
            <a:r>
              <a:rPr lang="en-US" sz="1200"/>
              <a:t>Magnetic bending power 	50 Tm</a:t>
            </a:r>
          </a:p>
          <a:p>
            <a:pPr>
              <a:lnSpc>
                <a:spcPct val="90000"/>
              </a:lnSpc>
              <a:tabLst>
                <a:tab pos="2692400" algn="l"/>
                <a:tab pos="3492500" algn="l"/>
              </a:tabLst>
            </a:pPr>
            <a:r>
              <a:rPr lang="en-US" sz="1200"/>
              <a:t>Dipole ramp 	25 mT/s</a:t>
            </a:r>
          </a:p>
          <a:p>
            <a:pPr>
              <a:lnSpc>
                <a:spcPct val="90000"/>
              </a:lnSpc>
              <a:tabLst>
                <a:tab pos="2692400" algn="l"/>
                <a:tab pos="3492500" algn="l"/>
              </a:tabLst>
            </a:pPr>
            <a:r>
              <a:rPr lang="en-US" sz="1200"/>
              <a:t>Acceleration rate	0.2 (GeV/c)/s</a:t>
            </a:r>
          </a:p>
          <a:p>
            <a:pPr>
              <a:lnSpc>
                <a:spcPct val="90000"/>
              </a:lnSpc>
              <a:tabLst>
                <a:tab pos="2692400" algn="l"/>
                <a:tab pos="3492500" algn="l"/>
              </a:tabLst>
            </a:pPr>
            <a:endParaRPr lang="en-US" sz="200"/>
          </a:p>
          <a:p>
            <a:pPr>
              <a:lnSpc>
                <a:spcPct val="90000"/>
              </a:lnSpc>
              <a:tabLst>
                <a:tab pos="2692400" algn="l"/>
                <a:tab pos="3492500" algn="l"/>
              </a:tabLst>
            </a:pPr>
            <a:r>
              <a:rPr lang="en-US" sz="1200"/>
              <a:t>Geometrical acceptances for β</a:t>
            </a:r>
            <a:r>
              <a:rPr lang="en-US" sz="1200" baseline="-25000"/>
              <a:t>t</a:t>
            </a:r>
            <a:r>
              <a:rPr lang="en-US" sz="1200"/>
              <a:t> = 2 m</a:t>
            </a:r>
          </a:p>
          <a:p>
            <a:pPr>
              <a:lnSpc>
                <a:spcPct val="90000"/>
              </a:lnSpc>
              <a:tabLst>
                <a:tab pos="2692400" algn="l"/>
                <a:tab pos="3492500" algn="l"/>
              </a:tabLst>
            </a:pPr>
            <a:r>
              <a:rPr lang="en-US" sz="1200"/>
              <a:t>               horizontal	4.9 mm mrad</a:t>
            </a:r>
          </a:p>
          <a:p>
            <a:pPr>
              <a:lnSpc>
                <a:spcPct val="90000"/>
              </a:lnSpc>
              <a:tabLst>
                <a:tab pos="2692400" algn="l"/>
                <a:tab pos="3492500" algn="l"/>
              </a:tabLst>
            </a:pPr>
            <a:r>
              <a:rPr lang="en-US" sz="1200"/>
              <a:t>               vertical	5.7 mm mrad</a:t>
            </a:r>
          </a:p>
          <a:p>
            <a:pPr>
              <a:lnSpc>
                <a:spcPct val="90000"/>
              </a:lnSpc>
              <a:tabLst>
                <a:tab pos="2692400" algn="l"/>
                <a:tab pos="3492500" algn="l"/>
              </a:tabLst>
            </a:pPr>
            <a:r>
              <a:rPr lang="en-US" sz="1200"/>
              <a:t>Momentum acceptance 	± 2.5×10</a:t>
            </a:r>
            <a:r>
              <a:rPr lang="en-US" sz="1200" baseline="30000"/>
              <a:t>-3</a:t>
            </a:r>
            <a:endParaRPr lang="en-US" sz="1400" baseline="30000"/>
          </a:p>
        </p:txBody>
      </p:sp>
      <p:sp>
        <p:nvSpPr>
          <p:cNvPr id="10245" name="Rectangle 5"/>
          <p:cNvSpPr txBox="1">
            <a:spLocks noChangeArrowheads="1"/>
          </p:cNvSpPr>
          <p:nvPr/>
        </p:nvSpPr>
        <p:spPr bwMode="auto">
          <a:xfrm>
            <a:off x="239713" y="5948363"/>
            <a:ext cx="8893175" cy="48101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200"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342900" indent="-342900" algn="ctr">
              <a:spcBef>
                <a:spcPct val="20000"/>
              </a:spcBef>
              <a:buClr>
                <a:srgbClr val="009EE0"/>
              </a:buClr>
            </a:pPr>
            <a:r>
              <a:rPr lang="en-US" sz="2800" dirty="0">
                <a:solidFill>
                  <a:schemeClr val="bg1"/>
                </a:solidFill>
              </a:rPr>
              <a:t>Jülich is leading lab for design and construction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8259" y="1270110"/>
            <a:ext cx="96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SPARC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87439" y="1802356"/>
            <a:ext cx="800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Day-1</a:t>
            </a:r>
            <a:endParaRPr lang="en-US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504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3822327" y="1062061"/>
            <a:ext cx="4978400" cy="5338761"/>
            <a:chOff x="2121" y="638"/>
            <a:chExt cx="3136" cy="3363"/>
          </a:xfrm>
        </p:grpSpPr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2121" y="1025"/>
              <a:ext cx="3136" cy="2588"/>
            </a:xfrm>
            <a:prstGeom prst="rect">
              <a:avLst/>
            </a:prstGeom>
            <a:solidFill>
              <a:srgbClr val="ECEBF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" name="Group 4"/>
            <p:cNvGrpSpPr>
              <a:grpSpLocks/>
            </p:cNvGrpSpPr>
            <p:nvPr/>
          </p:nvGrpSpPr>
          <p:grpSpPr bwMode="auto">
            <a:xfrm>
              <a:off x="3057" y="1027"/>
              <a:ext cx="1736" cy="72"/>
              <a:chOff x="2125" y="1067"/>
              <a:chExt cx="1736" cy="109"/>
            </a:xfrm>
          </p:grpSpPr>
          <p:sp>
            <p:nvSpPr>
              <p:cNvPr id="53" name="Line 5"/>
              <p:cNvSpPr>
                <a:spLocks noChangeShapeType="1"/>
              </p:cNvSpPr>
              <p:nvPr/>
            </p:nvSpPr>
            <p:spPr bwMode="auto">
              <a:xfrm>
                <a:off x="2125" y="106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Line 6"/>
              <p:cNvSpPr>
                <a:spLocks noChangeShapeType="1"/>
              </p:cNvSpPr>
              <p:nvPr/>
            </p:nvSpPr>
            <p:spPr bwMode="auto">
              <a:xfrm>
                <a:off x="2421" y="106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Line 7"/>
              <p:cNvSpPr>
                <a:spLocks noChangeShapeType="1"/>
              </p:cNvSpPr>
              <p:nvPr/>
            </p:nvSpPr>
            <p:spPr bwMode="auto">
              <a:xfrm>
                <a:off x="2717" y="106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Line 8"/>
              <p:cNvSpPr>
                <a:spLocks noChangeShapeType="1"/>
              </p:cNvSpPr>
              <p:nvPr/>
            </p:nvSpPr>
            <p:spPr bwMode="auto">
              <a:xfrm>
                <a:off x="2973" y="106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Line 9"/>
              <p:cNvSpPr>
                <a:spLocks noChangeShapeType="1"/>
              </p:cNvSpPr>
              <p:nvPr/>
            </p:nvSpPr>
            <p:spPr bwMode="auto">
              <a:xfrm>
                <a:off x="3213" y="106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Line 10"/>
              <p:cNvSpPr>
                <a:spLocks noChangeShapeType="1"/>
              </p:cNvSpPr>
              <p:nvPr/>
            </p:nvSpPr>
            <p:spPr bwMode="auto">
              <a:xfrm>
                <a:off x="3429" y="106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11"/>
              <p:cNvSpPr>
                <a:spLocks noChangeShapeType="1"/>
              </p:cNvSpPr>
              <p:nvPr/>
            </p:nvSpPr>
            <p:spPr bwMode="auto">
              <a:xfrm>
                <a:off x="3645" y="106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Line 12"/>
              <p:cNvSpPr>
                <a:spLocks noChangeShapeType="1"/>
              </p:cNvSpPr>
              <p:nvPr/>
            </p:nvSpPr>
            <p:spPr bwMode="auto">
              <a:xfrm>
                <a:off x="3861" y="106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2970" y="820"/>
              <a:ext cx="17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dirty="0"/>
                <a:t>0</a:t>
              </a:r>
            </a:p>
          </p:txBody>
        </p:sp>
        <p:sp>
          <p:nvSpPr>
            <p:cNvPr id="10" name="Text Box 14"/>
            <p:cNvSpPr txBox="1">
              <a:spLocks noChangeArrowheads="1"/>
            </p:cNvSpPr>
            <p:nvPr/>
          </p:nvSpPr>
          <p:spPr bwMode="auto">
            <a:xfrm>
              <a:off x="3258" y="820"/>
              <a:ext cx="17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/>
                <a:t>2</a:t>
              </a:r>
            </a:p>
          </p:txBody>
        </p:sp>
        <p:sp>
          <p:nvSpPr>
            <p:cNvPr id="11" name="Text Box 15"/>
            <p:cNvSpPr txBox="1">
              <a:spLocks noChangeArrowheads="1"/>
            </p:cNvSpPr>
            <p:nvPr/>
          </p:nvSpPr>
          <p:spPr bwMode="auto">
            <a:xfrm>
              <a:off x="3550" y="820"/>
              <a:ext cx="17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/>
                <a:t>4</a:t>
              </a:r>
            </a:p>
          </p:txBody>
        </p:sp>
        <p:sp>
          <p:nvSpPr>
            <p:cNvPr id="12" name="Text Box 16"/>
            <p:cNvSpPr txBox="1">
              <a:spLocks noChangeArrowheads="1"/>
            </p:cNvSpPr>
            <p:nvPr/>
          </p:nvSpPr>
          <p:spPr bwMode="auto">
            <a:xfrm>
              <a:off x="3807" y="820"/>
              <a:ext cx="17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/>
                <a:t>6</a:t>
              </a:r>
            </a:p>
          </p:txBody>
        </p: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4045" y="820"/>
              <a:ext cx="17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/>
                <a:t>8</a:t>
              </a:r>
            </a:p>
          </p:txBody>
        </p:sp>
        <p:sp>
          <p:nvSpPr>
            <p:cNvPr id="14" name="Text Box 18"/>
            <p:cNvSpPr txBox="1">
              <a:spLocks noChangeArrowheads="1"/>
            </p:cNvSpPr>
            <p:nvPr/>
          </p:nvSpPr>
          <p:spPr bwMode="auto">
            <a:xfrm>
              <a:off x="4431" y="820"/>
              <a:ext cx="23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/>
                <a:t>12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4660" y="820"/>
              <a:ext cx="23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/>
                <a:t>15</a:t>
              </a:r>
            </a:p>
          </p:txBody>
        </p:sp>
        <p:sp>
          <p:nvSpPr>
            <p:cNvPr id="16" name="Text Box 20"/>
            <p:cNvSpPr txBox="1">
              <a:spLocks noChangeArrowheads="1"/>
            </p:cNvSpPr>
            <p:nvPr/>
          </p:nvSpPr>
          <p:spPr bwMode="auto">
            <a:xfrm>
              <a:off x="4230" y="820"/>
              <a:ext cx="23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/>
                <a:t>10</a:t>
              </a:r>
            </a:p>
          </p:txBody>
        </p:sp>
        <p:sp>
          <p:nvSpPr>
            <p:cNvPr id="17" name="Text Box 21"/>
            <p:cNvSpPr txBox="1">
              <a:spLocks noChangeArrowheads="1"/>
            </p:cNvSpPr>
            <p:nvPr/>
          </p:nvSpPr>
          <p:spPr bwMode="auto">
            <a:xfrm>
              <a:off x="2925" y="638"/>
              <a:ext cx="160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 dirty="0">
                  <a:latin typeface="VerdanaBar" pitchFamily="34" charset="0"/>
                </a:rPr>
                <a:t>p</a:t>
              </a:r>
              <a:r>
                <a:rPr lang="en-US" sz="2000" b="1" dirty="0"/>
                <a:t> Momentum [</a:t>
              </a:r>
              <a:r>
                <a:rPr lang="en-US" sz="2000" b="1" dirty="0" err="1"/>
                <a:t>GeV</a:t>
              </a:r>
              <a:r>
                <a:rPr lang="en-US" sz="2000" b="1" dirty="0"/>
                <a:t>/</a:t>
              </a:r>
              <a:r>
                <a:rPr lang="en-US" sz="2000" b="1" i="1" dirty="0"/>
                <a:t>c</a:t>
              </a:r>
              <a:r>
                <a:rPr lang="en-US" sz="2000" b="1" dirty="0"/>
                <a:t>]</a:t>
              </a:r>
            </a:p>
          </p:txBody>
        </p:sp>
        <p:sp>
          <p:nvSpPr>
            <p:cNvPr id="18" name="Text Box 22"/>
            <p:cNvSpPr txBox="1">
              <a:spLocks noChangeArrowheads="1"/>
            </p:cNvSpPr>
            <p:nvPr/>
          </p:nvSpPr>
          <p:spPr bwMode="auto">
            <a:xfrm>
              <a:off x="3968" y="3749"/>
              <a:ext cx="107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 dirty="0"/>
                <a:t>Mass [</a:t>
              </a:r>
              <a:r>
                <a:rPr lang="en-US" sz="2000" b="1" dirty="0" err="1"/>
                <a:t>GeV</a:t>
              </a:r>
              <a:r>
                <a:rPr lang="en-US" sz="2000" b="1" dirty="0"/>
                <a:t>/</a:t>
              </a:r>
              <a:r>
                <a:rPr lang="en-US" sz="2000" b="1" i="1" dirty="0"/>
                <a:t>c</a:t>
              </a:r>
              <a:r>
                <a:rPr lang="en-US" sz="2000" b="1" baseline="30000" dirty="0"/>
                <a:t>2</a:t>
              </a:r>
              <a:r>
                <a:rPr lang="en-US" sz="2000" b="1" dirty="0"/>
                <a:t>]</a:t>
              </a:r>
            </a:p>
          </p:txBody>
        </p:sp>
        <p:grpSp>
          <p:nvGrpSpPr>
            <p:cNvPr id="19" name="Group 27"/>
            <p:cNvGrpSpPr>
              <a:grpSpLocks/>
            </p:cNvGrpSpPr>
            <p:nvPr/>
          </p:nvGrpSpPr>
          <p:grpSpPr bwMode="auto">
            <a:xfrm>
              <a:off x="2617" y="3540"/>
              <a:ext cx="2493" cy="73"/>
              <a:chOff x="1685" y="2957"/>
              <a:chExt cx="2493" cy="109"/>
            </a:xfrm>
          </p:grpSpPr>
          <p:sp>
            <p:nvSpPr>
              <p:cNvPr id="47" name="Line 28"/>
              <p:cNvSpPr>
                <a:spLocks noChangeShapeType="1"/>
              </p:cNvSpPr>
              <p:nvPr/>
            </p:nvSpPr>
            <p:spPr bwMode="auto">
              <a:xfrm>
                <a:off x="1685" y="295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Line 29"/>
              <p:cNvSpPr>
                <a:spLocks noChangeShapeType="1"/>
              </p:cNvSpPr>
              <p:nvPr/>
            </p:nvSpPr>
            <p:spPr bwMode="auto">
              <a:xfrm>
                <a:off x="2189" y="295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30"/>
              <p:cNvSpPr>
                <a:spLocks noChangeShapeType="1"/>
              </p:cNvSpPr>
              <p:nvPr/>
            </p:nvSpPr>
            <p:spPr bwMode="auto">
              <a:xfrm>
                <a:off x="2685" y="295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31"/>
              <p:cNvSpPr>
                <a:spLocks noChangeShapeType="1"/>
              </p:cNvSpPr>
              <p:nvPr/>
            </p:nvSpPr>
            <p:spPr bwMode="auto">
              <a:xfrm>
                <a:off x="3181" y="295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32"/>
              <p:cNvSpPr>
                <a:spLocks noChangeShapeType="1"/>
              </p:cNvSpPr>
              <p:nvPr/>
            </p:nvSpPr>
            <p:spPr bwMode="auto">
              <a:xfrm>
                <a:off x="3677" y="295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Line 33"/>
              <p:cNvSpPr>
                <a:spLocks noChangeShapeType="1"/>
              </p:cNvSpPr>
              <p:nvPr/>
            </p:nvSpPr>
            <p:spPr bwMode="auto">
              <a:xfrm>
                <a:off x="4178" y="295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34"/>
            <p:cNvGrpSpPr>
              <a:grpSpLocks/>
            </p:cNvGrpSpPr>
            <p:nvPr/>
          </p:nvGrpSpPr>
          <p:grpSpPr bwMode="auto">
            <a:xfrm>
              <a:off x="2518" y="3648"/>
              <a:ext cx="2667" cy="194"/>
              <a:chOff x="1586" y="3160"/>
              <a:chExt cx="2667" cy="194"/>
            </a:xfrm>
          </p:grpSpPr>
          <p:sp>
            <p:nvSpPr>
              <p:cNvPr id="41" name="Text Box 35"/>
              <p:cNvSpPr txBox="1">
                <a:spLocks noChangeArrowheads="1"/>
              </p:cNvSpPr>
              <p:nvPr/>
            </p:nvSpPr>
            <p:spPr bwMode="auto">
              <a:xfrm>
                <a:off x="1586" y="3160"/>
                <a:ext cx="174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dirty="0"/>
                  <a:t>1</a:t>
                </a:r>
              </a:p>
            </p:txBody>
          </p:sp>
          <p:sp>
            <p:nvSpPr>
              <p:cNvPr id="42" name="Text Box 36"/>
              <p:cNvSpPr txBox="1">
                <a:spLocks noChangeArrowheads="1"/>
              </p:cNvSpPr>
              <p:nvPr/>
            </p:nvSpPr>
            <p:spPr bwMode="auto">
              <a:xfrm>
                <a:off x="2084" y="3160"/>
                <a:ext cx="174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2</a:t>
                </a:r>
              </a:p>
            </p:txBody>
          </p:sp>
          <p:sp>
            <p:nvSpPr>
              <p:cNvPr id="43" name="Text Box 37"/>
              <p:cNvSpPr txBox="1">
                <a:spLocks noChangeArrowheads="1"/>
              </p:cNvSpPr>
              <p:nvPr/>
            </p:nvSpPr>
            <p:spPr bwMode="auto">
              <a:xfrm>
                <a:off x="2583" y="3160"/>
                <a:ext cx="174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3</a:t>
                </a:r>
              </a:p>
            </p:txBody>
          </p:sp>
          <p:sp>
            <p:nvSpPr>
              <p:cNvPr id="44" name="Text Box 38"/>
              <p:cNvSpPr txBox="1">
                <a:spLocks noChangeArrowheads="1"/>
              </p:cNvSpPr>
              <p:nvPr/>
            </p:nvSpPr>
            <p:spPr bwMode="auto">
              <a:xfrm>
                <a:off x="3081" y="3160"/>
                <a:ext cx="174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4</a:t>
                </a:r>
              </a:p>
            </p:txBody>
          </p:sp>
          <p:sp>
            <p:nvSpPr>
              <p:cNvPr id="45" name="Text Box 39"/>
              <p:cNvSpPr txBox="1">
                <a:spLocks noChangeArrowheads="1"/>
              </p:cNvSpPr>
              <p:nvPr/>
            </p:nvSpPr>
            <p:spPr bwMode="auto">
              <a:xfrm>
                <a:off x="3580" y="3160"/>
                <a:ext cx="174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5</a:t>
                </a:r>
              </a:p>
            </p:txBody>
          </p:sp>
          <p:sp>
            <p:nvSpPr>
              <p:cNvPr id="46" name="Text Box 40"/>
              <p:cNvSpPr txBox="1">
                <a:spLocks noChangeArrowheads="1"/>
              </p:cNvSpPr>
              <p:nvPr/>
            </p:nvSpPr>
            <p:spPr bwMode="auto">
              <a:xfrm>
                <a:off x="4079" y="3160"/>
                <a:ext cx="174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6</a:t>
                </a:r>
              </a:p>
            </p:txBody>
          </p:sp>
        </p:grpSp>
        <p:sp>
          <p:nvSpPr>
            <p:cNvPr id="21" name="Text Box 45"/>
            <p:cNvSpPr txBox="1">
              <a:spLocks noChangeArrowheads="1"/>
            </p:cNvSpPr>
            <p:nvPr/>
          </p:nvSpPr>
          <p:spPr bwMode="auto">
            <a:xfrm>
              <a:off x="3178" y="1101"/>
              <a:ext cx="24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sz="1200">
                  <a:latin typeface="VerdanaEqn" pitchFamily="34" charset="0"/>
                </a:rPr>
                <a:t>ΛΛ</a:t>
              </a:r>
              <a:endParaRPr lang="de-DE" sz="1200">
                <a:latin typeface="VerdanaEqn" pitchFamily="34" charset="0"/>
              </a:endParaRPr>
            </a:p>
            <a:p>
              <a:r>
                <a:rPr lang="el-GR" sz="1200">
                  <a:latin typeface="VerdanaEqn" pitchFamily="34" charset="0"/>
                </a:rPr>
                <a:t>ΣΣ</a:t>
              </a:r>
              <a:endParaRPr lang="de-DE" sz="1200">
                <a:latin typeface="VerdanaEqn" pitchFamily="34" charset="0"/>
              </a:endParaRPr>
            </a:p>
            <a:p>
              <a:r>
                <a:rPr lang="el-GR" sz="1200">
                  <a:latin typeface="VerdanaEqn" pitchFamily="34" charset="0"/>
                </a:rPr>
                <a:t>ΞΞ</a:t>
              </a:r>
            </a:p>
          </p:txBody>
        </p:sp>
        <p:sp>
          <p:nvSpPr>
            <p:cNvPr id="22" name="Text Box 46"/>
            <p:cNvSpPr txBox="1">
              <a:spLocks noChangeArrowheads="1"/>
            </p:cNvSpPr>
            <p:nvPr/>
          </p:nvSpPr>
          <p:spPr bwMode="auto">
            <a:xfrm>
              <a:off x="4321" y="1101"/>
              <a:ext cx="30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sz="1200">
                  <a:latin typeface="VerdanaEqn" pitchFamily="34" charset="0"/>
                </a:rPr>
                <a:t>Λ</a:t>
              </a:r>
              <a:r>
                <a:rPr lang="de-DE" sz="1200" baseline="-25000">
                  <a:latin typeface="VerdanaEqn" pitchFamily="34" charset="0"/>
                </a:rPr>
                <a:t>c</a:t>
              </a:r>
              <a:r>
                <a:rPr lang="el-GR" sz="1200">
                  <a:latin typeface="VerdanaEqn" pitchFamily="34" charset="0"/>
                </a:rPr>
                <a:t>Λ</a:t>
              </a:r>
              <a:r>
                <a:rPr lang="de-DE" sz="1200" baseline="-25000"/>
                <a:t>c</a:t>
              </a:r>
              <a:endParaRPr lang="de-DE" sz="1200" baseline="-25000">
                <a:latin typeface="VerdanaEqn" pitchFamily="34" charset="0"/>
              </a:endParaRPr>
            </a:p>
            <a:p>
              <a:r>
                <a:rPr lang="el-GR" sz="1200">
                  <a:latin typeface="VerdanaEqn" pitchFamily="34" charset="0"/>
                </a:rPr>
                <a:t>Σ</a:t>
              </a:r>
              <a:r>
                <a:rPr lang="de-DE" sz="1200" baseline="-25000"/>
                <a:t>c</a:t>
              </a:r>
              <a:r>
                <a:rPr lang="el-GR" sz="1200">
                  <a:latin typeface="VerdanaEqn" pitchFamily="34" charset="0"/>
                </a:rPr>
                <a:t>Σ</a:t>
              </a:r>
              <a:r>
                <a:rPr lang="de-DE" sz="1200" baseline="-25000">
                  <a:latin typeface="VerdanaEqn" pitchFamily="34" charset="0"/>
                </a:rPr>
                <a:t>c</a:t>
              </a:r>
            </a:p>
            <a:p>
              <a:r>
                <a:rPr lang="el-GR" sz="1200">
                  <a:latin typeface="VerdanaEqn" pitchFamily="34" charset="0"/>
                </a:rPr>
                <a:t>Ξ</a:t>
              </a:r>
              <a:r>
                <a:rPr lang="de-DE" sz="1200" baseline="-25000">
                  <a:latin typeface="VerdanaEqn" pitchFamily="34" charset="0"/>
                </a:rPr>
                <a:t>c</a:t>
              </a:r>
              <a:r>
                <a:rPr lang="el-GR" sz="1200">
                  <a:latin typeface="VerdanaEqn" pitchFamily="34" charset="0"/>
                </a:rPr>
                <a:t>Ξ</a:t>
              </a:r>
              <a:r>
                <a:rPr lang="de-DE" sz="1200" baseline="-25000">
                  <a:latin typeface="VerdanaEqn" pitchFamily="34" charset="0"/>
                </a:rPr>
                <a:t>c</a:t>
              </a:r>
              <a:endParaRPr lang="el-GR" sz="1200" baseline="-25000">
                <a:latin typeface="VerdanaEqn" pitchFamily="34" charset="0"/>
              </a:endParaRPr>
            </a:p>
          </p:txBody>
        </p:sp>
        <p:sp>
          <p:nvSpPr>
            <p:cNvPr id="23" name="Text Box 47"/>
            <p:cNvSpPr txBox="1">
              <a:spLocks noChangeArrowheads="1"/>
            </p:cNvSpPr>
            <p:nvPr/>
          </p:nvSpPr>
          <p:spPr bwMode="auto">
            <a:xfrm>
              <a:off x="4630" y="1101"/>
              <a:ext cx="32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sz="1200">
                  <a:latin typeface="VerdanaEqn" pitchFamily="34" charset="0"/>
                </a:rPr>
                <a:t>Ω</a:t>
              </a:r>
              <a:r>
                <a:rPr lang="de-DE" sz="1200" baseline="-25000">
                  <a:latin typeface="VerdanaEqn" pitchFamily="34" charset="0"/>
                </a:rPr>
                <a:t>c</a:t>
              </a:r>
              <a:r>
                <a:rPr lang="el-GR" sz="1200">
                  <a:latin typeface="VerdanaEqn" pitchFamily="34" charset="0"/>
                </a:rPr>
                <a:t>Ω</a:t>
              </a:r>
              <a:r>
                <a:rPr lang="de-DE" sz="1200" baseline="-25000"/>
                <a:t>c</a:t>
              </a:r>
              <a:endParaRPr lang="de-DE" sz="1200" baseline="-25000">
                <a:latin typeface="VerdanaEqn" pitchFamily="34" charset="0"/>
              </a:endParaRPr>
            </a:p>
          </p:txBody>
        </p:sp>
        <p:sp>
          <p:nvSpPr>
            <p:cNvPr id="24" name="Text Box 48"/>
            <p:cNvSpPr txBox="1">
              <a:spLocks noChangeArrowheads="1"/>
            </p:cNvSpPr>
            <p:nvPr/>
          </p:nvSpPr>
          <p:spPr bwMode="auto">
            <a:xfrm>
              <a:off x="3587" y="1101"/>
              <a:ext cx="262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sz="1200">
                  <a:latin typeface="VerdanaEqn" pitchFamily="34" charset="0"/>
                </a:rPr>
                <a:t>ΩΩ</a:t>
              </a:r>
              <a:endParaRPr lang="de-DE" sz="1200" baseline="-25000">
                <a:latin typeface="VerdanaEqn" pitchFamily="34" charset="0"/>
              </a:endParaRPr>
            </a:p>
          </p:txBody>
        </p:sp>
        <p:sp>
          <p:nvSpPr>
            <p:cNvPr id="25" name="Text Box 49"/>
            <p:cNvSpPr txBox="1">
              <a:spLocks noChangeArrowheads="1"/>
            </p:cNvSpPr>
            <p:nvPr/>
          </p:nvSpPr>
          <p:spPr bwMode="auto">
            <a:xfrm>
              <a:off x="3901" y="1101"/>
              <a:ext cx="25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/>
                <a:t>D</a:t>
              </a:r>
              <a:r>
                <a:rPr lang="en-US" sz="1200">
                  <a:latin typeface="VerdanaBar" pitchFamily="34" charset="0"/>
                </a:rPr>
                <a:t>D</a:t>
              </a:r>
            </a:p>
          </p:txBody>
        </p:sp>
        <p:sp>
          <p:nvSpPr>
            <p:cNvPr id="26" name="Text Box 50"/>
            <p:cNvSpPr txBox="1">
              <a:spLocks noChangeArrowheads="1"/>
            </p:cNvSpPr>
            <p:nvPr/>
          </p:nvSpPr>
          <p:spPr bwMode="auto">
            <a:xfrm>
              <a:off x="3954" y="1237"/>
              <a:ext cx="30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/>
                <a:t>D</a:t>
              </a:r>
              <a:r>
                <a:rPr lang="en-US" sz="1200" baseline="-25000"/>
                <a:t>s</a:t>
              </a:r>
              <a:r>
                <a:rPr lang="en-US" sz="1200">
                  <a:latin typeface="VerdanaBar" pitchFamily="34" charset="0"/>
                </a:rPr>
                <a:t>D</a:t>
              </a:r>
              <a:r>
                <a:rPr lang="en-US" sz="1200" baseline="-25000"/>
                <a:t>s</a:t>
              </a:r>
            </a:p>
          </p:txBody>
        </p:sp>
        <p:grpSp>
          <p:nvGrpSpPr>
            <p:cNvPr id="27" name="Group 51"/>
            <p:cNvGrpSpPr>
              <a:grpSpLocks/>
            </p:cNvGrpSpPr>
            <p:nvPr/>
          </p:nvGrpSpPr>
          <p:grpSpPr bwMode="auto">
            <a:xfrm>
              <a:off x="2560" y="1562"/>
              <a:ext cx="1910" cy="228"/>
              <a:chOff x="2560" y="1625"/>
              <a:chExt cx="1910" cy="228"/>
            </a:xfrm>
          </p:grpSpPr>
          <p:sp>
            <p:nvSpPr>
              <p:cNvPr id="39" name="Rectangle 52"/>
              <p:cNvSpPr>
                <a:spLocks noChangeArrowheads="1"/>
              </p:cNvSpPr>
              <p:nvPr/>
            </p:nvSpPr>
            <p:spPr bwMode="auto">
              <a:xfrm>
                <a:off x="2560" y="1625"/>
                <a:ext cx="613" cy="228"/>
              </a:xfrm>
              <a:prstGeom prst="rect">
                <a:avLst/>
              </a:prstGeom>
              <a:solidFill>
                <a:srgbClr val="EDFFB9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qq</a:t>
                </a:r>
                <a:r>
                  <a:rPr lang="en-US" sz="1400">
                    <a:latin typeface="VerdanaBar" pitchFamily="34" charset="0"/>
                  </a:rPr>
                  <a:t>qq</a:t>
                </a:r>
              </a:p>
            </p:txBody>
          </p:sp>
          <p:sp>
            <p:nvSpPr>
              <p:cNvPr id="40" name="Rectangle 53"/>
              <p:cNvSpPr>
                <a:spLocks noChangeArrowheads="1"/>
              </p:cNvSpPr>
              <p:nvPr/>
            </p:nvSpPr>
            <p:spPr bwMode="auto">
              <a:xfrm>
                <a:off x="3857" y="1625"/>
                <a:ext cx="613" cy="228"/>
              </a:xfrm>
              <a:prstGeom prst="rect">
                <a:avLst/>
              </a:prstGeom>
              <a:solidFill>
                <a:srgbClr val="EDFFB9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c</a:t>
                </a:r>
                <a:r>
                  <a:rPr lang="en-US" sz="1400">
                    <a:latin typeface="VerdanaBar" pitchFamily="34" charset="0"/>
                  </a:rPr>
                  <a:t>c</a:t>
                </a:r>
                <a:r>
                  <a:rPr lang="en-US" sz="1400"/>
                  <a:t>q</a:t>
                </a:r>
                <a:r>
                  <a:rPr lang="en-US" sz="1400">
                    <a:latin typeface="VerdanaBar" pitchFamily="34" charset="0"/>
                  </a:rPr>
                  <a:t>q</a:t>
                </a:r>
              </a:p>
            </p:txBody>
          </p:sp>
        </p:grpSp>
        <p:grpSp>
          <p:nvGrpSpPr>
            <p:cNvPr id="28" name="Group 54"/>
            <p:cNvGrpSpPr>
              <a:grpSpLocks/>
            </p:cNvGrpSpPr>
            <p:nvPr/>
          </p:nvGrpSpPr>
          <p:grpSpPr bwMode="auto">
            <a:xfrm>
              <a:off x="2990" y="1852"/>
              <a:ext cx="1699" cy="229"/>
              <a:chOff x="2990" y="1898"/>
              <a:chExt cx="1699" cy="229"/>
            </a:xfrm>
          </p:grpSpPr>
          <p:sp>
            <p:nvSpPr>
              <p:cNvPr id="37" name="Rectangle 55"/>
              <p:cNvSpPr>
                <a:spLocks noChangeArrowheads="1"/>
              </p:cNvSpPr>
              <p:nvPr/>
            </p:nvSpPr>
            <p:spPr bwMode="auto">
              <a:xfrm>
                <a:off x="2990" y="1898"/>
                <a:ext cx="631" cy="229"/>
              </a:xfrm>
              <a:prstGeom prst="rect">
                <a:avLst/>
              </a:prstGeom>
              <a:solidFill>
                <a:srgbClr val="F0DBD4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n</a:t>
                </a:r>
                <a:r>
                  <a:rPr lang="en-US" sz="1400">
                    <a:latin typeface="VerdanaBar" pitchFamily="34" charset="0"/>
                  </a:rPr>
                  <a:t>n</a:t>
                </a:r>
                <a:r>
                  <a:rPr lang="en-US" sz="1400"/>
                  <a:t>g,s</a:t>
                </a:r>
                <a:r>
                  <a:rPr lang="en-US" sz="1400">
                    <a:latin typeface="VerdanaBar" pitchFamily="34" charset="0"/>
                  </a:rPr>
                  <a:t>s</a:t>
                </a:r>
                <a:r>
                  <a:rPr lang="en-US" sz="1400"/>
                  <a:t>g</a:t>
                </a:r>
              </a:p>
            </p:txBody>
          </p:sp>
          <p:sp>
            <p:nvSpPr>
              <p:cNvPr id="38" name="Rectangle 56"/>
              <p:cNvSpPr>
                <a:spLocks noChangeArrowheads="1"/>
              </p:cNvSpPr>
              <p:nvPr/>
            </p:nvSpPr>
            <p:spPr bwMode="auto">
              <a:xfrm>
                <a:off x="4059" y="1898"/>
                <a:ext cx="630" cy="229"/>
              </a:xfrm>
              <a:prstGeom prst="rect">
                <a:avLst/>
              </a:prstGeom>
              <a:solidFill>
                <a:srgbClr val="F0DBD4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c</a:t>
                </a:r>
                <a:r>
                  <a:rPr lang="en-US" sz="1400">
                    <a:latin typeface="VerdanaBar" pitchFamily="34" charset="0"/>
                  </a:rPr>
                  <a:t>c</a:t>
                </a:r>
                <a:r>
                  <a:rPr lang="en-US" sz="1400"/>
                  <a:t>g</a:t>
                </a:r>
              </a:p>
            </p:txBody>
          </p:sp>
        </p:grpSp>
        <p:sp>
          <p:nvSpPr>
            <p:cNvPr id="29" name="Rectangle 57"/>
            <p:cNvSpPr>
              <a:spLocks noChangeArrowheads="1"/>
            </p:cNvSpPr>
            <p:nvPr/>
          </p:nvSpPr>
          <p:spPr bwMode="auto">
            <a:xfrm>
              <a:off x="2925" y="2435"/>
              <a:ext cx="1692" cy="229"/>
            </a:xfrm>
            <a:prstGeom prst="rect">
              <a:avLst/>
            </a:prstGeom>
            <a:solidFill>
              <a:srgbClr val="F5E3A3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/>
                <a:t>ggg,gg</a:t>
              </a:r>
            </a:p>
          </p:txBody>
        </p:sp>
        <p:grpSp>
          <p:nvGrpSpPr>
            <p:cNvPr id="30" name="Group 58"/>
            <p:cNvGrpSpPr>
              <a:grpSpLocks/>
            </p:cNvGrpSpPr>
            <p:nvPr/>
          </p:nvGrpSpPr>
          <p:grpSpPr bwMode="auto">
            <a:xfrm>
              <a:off x="2158" y="3018"/>
              <a:ext cx="2147" cy="348"/>
              <a:chOff x="2158" y="3081"/>
              <a:chExt cx="2147" cy="348"/>
            </a:xfrm>
          </p:grpSpPr>
          <p:sp>
            <p:nvSpPr>
              <p:cNvPr id="35" name="Rectangle 59"/>
              <p:cNvSpPr>
                <a:spLocks noChangeArrowheads="1"/>
              </p:cNvSpPr>
              <p:nvPr/>
            </p:nvSpPr>
            <p:spPr bwMode="auto">
              <a:xfrm>
                <a:off x="2158" y="3081"/>
                <a:ext cx="1152" cy="34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light q</a:t>
                </a:r>
                <a:r>
                  <a:rPr lang="en-US" sz="1400">
                    <a:latin typeface="VerdanaBar" pitchFamily="34" charset="0"/>
                  </a:rPr>
                  <a:t>q</a:t>
                </a:r>
              </a:p>
              <a:p>
                <a:pPr algn="ctr"/>
                <a:r>
                  <a:rPr lang="el-GR" sz="1400">
                    <a:latin typeface="VerdanaEqn" pitchFamily="34" charset="0"/>
                  </a:rPr>
                  <a:t>π</a:t>
                </a:r>
                <a:r>
                  <a:rPr lang="de-DE" sz="1400">
                    <a:latin typeface="VerdanaEqn" pitchFamily="34" charset="0"/>
                  </a:rPr>
                  <a:t>,</a:t>
                </a:r>
                <a:r>
                  <a:rPr lang="el-GR" sz="1400">
                    <a:latin typeface="VerdanaBar" pitchFamily="34" charset="0"/>
                  </a:rPr>
                  <a:t>ρ</a:t>
                </a:r>
                <a:r>
                  <a:rPr lang="de-DE" sz="1400">
                    <a:latin typeface="VerdanaBar" pitchFamily="34" charset="0"/>
                  </a:rPr>
                  <a:t>,</a:t>
                </a:r>
                <a:r>
                  <a:rPr lang="el-GR" sz="1400">
                    <a:latin typeface="VerdanaBar" pitchFamily="34" charset="0"/>
                  </a:rPr>
                  <a:t>ω</a:t>
                </a:r>
                <a:r>
                  <a:rPr lang="de-DE" sz="1400">
                    <a:latin typeface="VerdanaBar" pitchFamily="34" charset="0"/>
                  </a:rPr>
                  <a:t>,</a:t>
                </a:r>
                <a:r>
                  <a:rPr lang="de-DE" sz="1400"/>
                  <a:t>f</a:t>
                </a:r>
                <a:r>
                  <a:rPr lang="de-DE" sz="1400" baseline="-25000"/>
                  <a:t>2</a:t>
                </a:r>
                <a:r>
                  <a:rPr lang="de-DE" sz="1400"/>
                  <a:t>,K,K</a:t>
                </a:r>
                <a:r>
                  <a:rPr lang="de-DE" sz="1400" baseline="30000"/>
                  <a:t>*</a:t>
                </a:r>
                <a:endParaRPr lang="el-GR" sz="1400" baseline="30000"/>
              </a:p>
            </p:txBody>
          </p:sp>
          <p:sp>
            <p:nvSpPr>
              <p:cNvPr id="36" name="Rectangle 60"/>
              <p:cNvSpPr>
                <a:spLocks noChangeArrowheads="1"/>
              </p:cNvSpPr>
              <p:nvPr/>
            </p:nvSpPr>
            <p:spPr bwMode="auto">
              <a:xfrm>
                <a:off x="3592" y="3081"/>
                <a:ext cx="713" cy="34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c</a:t>
                </a:r>
                <a:r>
                  <a:rPr lang="en-US" sz="1400">
                    <a:latin typeface="VerdanaBar" pitchFamily="34" charset="0"/>
                  </a:rPr>
                  <a:t>c</a:t>
                </a:r>
              </a:p>
              <a:p>
                <a:pPr algn="ctr"/>
                <a:r>
                  <a:rPr lang="en-US" sz="1400"/>
                  <a:t>J/</a:t>
                </a:r>
                <a:r>
                  <a:rPr lang="el-GR" sz="1400"/>
                  <a:t>ψ</a:t>
                </a:r>
                <a:r>
                  <a:rPr lang="de-DE" sz="1400"/>
                  <a:t>, </a:t>
                </a:r>
                <a:r>
                  <a:rPr lang="el-GR" sz="1400"/>
                  <a:t>η</a:t>
                </a:r>
                <a:r>
                  <a:rPr lang="de-DE" sz="1400" baseline="-25000"/>
                  <a:t>c</a:t>
                </a:r>
                <a:r>
                  <a:rPr lang="de-DE" sz="1400"/>
                  <a:t>, </a:t>
                </a:r>
                <a:r>
                  <a:rPr lang="el-GR" sz="1400"/>
                  <a:t>χ</a:t>
                </a:r>
                <a:r>
                  <a:rPr lang="de-DE" sz="1400" baseline="-25000"/>
                  <a:t>cJ</a:t>
                </a:r>
                <a:endParaRPr lang="el-GR" sz="1400" baseline="-25000"/>
              </a:p>
            </p:txBody>
          </p:sp>
        </p:grpSp>
        <p:grpSp>
          <p:nvGrpSpPr>
            <p:cNvPr id="31" name="Group 61"/>
            <p:cNvGrpSpPr>
              <a:grpSpLocks/>
            </p:cNvGrpSpPr>
            <p:nvPr/>
          </p:nvGrpSpPr>
          <p:grpSpPr bwMode="auto">
            <a:xfrm>
              <a:off x="3098" y="2143"/>
              <a:ext cx="1793" cy="229"/>
              <a:chOff x="3098" y="2136"/>
              <a:chExt cx="1793" cy="229"/>
            </a:xfrm>
          </p:grpSpPr>
          <p:sp>
            <p:nvSpPr>
              <p:cNvPr id="33" name="Rectangle 62"/>
              <p:cNvSpPr>
                <a:spLocks noChangeArrowheads="1"/>
              </p:cNvSpPr>
              <p:nvPr/>
            </p:nvSpPr>
            <p:spPr bwMode="auto">
              <a:xfrm>
                <a:off x="3098" y="2136"/>
                <a:ext cx="823" cy="229"/>
              </a:xfrm>
              <a:prstGeom prst="rect">
                <a:avLst/>
              </a:prstGeom>
              <a:solidFill>
                <a:srgbClr val="F0DBD4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n</a:t>
                </a:r>
                <a:r>
                  <a:rPr lang="en-US" sz="1400">
                    <a:latin typeface="VerdanaBar" pitchFamily="34" charset="0"/>
                  </a:rPr>
                  <a:t>n</a:t>
                </a:r>
                <a:r>
                  <a:rPr lang="en-US" sz="1400"/>
                  <a:t>g,s</a:t>
                </a:r>
                <a:r>
                  <a:rPr lang="en-US" sz="1400">
                    <a:latin typeface="VerdanaBar" pitchFamily="34" charset="0"/>
                  </a:rPr>
                  <a:t>s</a:t>
                </a:r>
                <a:r>
                  <a:rPr lang="en-US" sz="1400"/>
                  <a:t>g</a:t>
                </a:r>
              </a:p>
            </p:txBody>
          </p:sp>
          <p:sp>
            <p:nvSpPr>
              <p:cNvPr id="34" name="Rectangle 63"/>
              <p:cNvSpPr>
                <a:spLocks noChangeArrowheads="1"/>
              </p:cNvSpPr>
              <p:nvPr/>
            </p:nvSpPr>
            <p:spPr bwMode="auto">
              <a:xfrm>
                <a:off x="4196" y="2136"/>
                <a:ext cx="695" cy="229"/>
              </a:xfrm>
              <a:prstGeom prst="rect">
                <a:avLst/>
              </a:prstGeom>
              <a:solidFill>
                <a:srgbClr val="F0DBD4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c</a:t>
                </a:r>
                <a:r>
                  <a:rPr lang="en-US" sz="1400">
                    <a:latin typeface="VerdanaBar" pitchFamily="34" charset="0"/>
                  </a:rPr>
                  <a:t>c</a:t>
                </a:r>
                <a:r>
                  <a:rPr lang="en-US" sz="1400"/>
                  <a:t>g</a:t>
                </a:r>
              </a:p>
            </p:txBody>
          </p:sp>
        </p:grpSp>
        <p:sp>
          <p:nvSpPr>
            <p:cNvPr id="32" name="Rectangle 64"/>
            <p:cNvSpPr>
              <a:spLocks noChangeArrowheads="1"/>
            </p:cNvSpPr>
            <p:nvPr/>
          </p:nvSpPr>
          <p:spPr bwMode="auto">
            <a:xfrm>
              <a:off x="3629" y="2726"/>
              <a:ext cx="1262" cy="229"/>
            </a:xfrm>
            <a:prstGeom prst="rect">
              <a:avLst/>
            </a:prstGeom>
            <a:solidFill>
              <a:srgbClr val="F5E3A3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/>
                <a:t>ggg</a:t>
              </a:r>
            </a:p>
          </p:txBody>
        </p:sp>
      </p:grpSp>
      <p:sp>
        <p:nvSpPr>
          <p:cNvPr id="61" name="Line 69"/>
          <p:cNvSpPr>
            <a:spLocks noChangeShapeType="1"/>
          </p:cNvSpPr>
          <p:nvPr/>
        </p:nvSpPr>
        <p:spPr bwMode="auto">
          <a:xfrm flipV="1">
            <a:off x="5560640" y="1663723"/>
            <a:ext cx="0" cy="4119563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" name="Line 70"/>
          <p:cNvSpPr>
            <a:spLocks noChangeShapeType="1"/>
          </p:cNvSpPr>
          <p:nvPr/>
        </p:nvSpPr>
        <p:spPr bwMode="auto">
          <a:xfrm flipV="1">
            <a:off x="8075240" y="1663723"/>
            <a:ext cx="0" cy="412115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63" name="Connettore 1 75"/>
          <p:cNvCxnSpPr/>
          <p:nvPr/>
        </p:nvCxnSpPr>
        <p:spPr>
          <a:xfrm rot="5400000" flipH="1" flipV="1">
            <a:off x="5697165" y="1797073"/>
            <a:ext cx="158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1 77"/>
          <p:cNvCxnSpPr/>
          <p:nvPr/>
        </p:nvCxnSpPr>
        <p:spPr>
          <a:xfrm>
            <a:off x="5676750" y="2023863"/>
            <a:ext cx="108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1 78"/>
          <p:cNvCxnSpPr/>
          <p:nvPr/>
        </p:nvCxnSpPr>
        <p:spPr>
          <a:xfrm>
            <a:off x="5691134" y="1863735"/>
            <a:ext cx="108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1 79"/>
          <p:cNvCxnSpPr/>
          <p:nvPr/>
        </p:nvCxnSpPr>
        <p:spPr>
          <a:xfrm>
            <a:off x="5682508" y="2219337"/>
            <a:ext cx="108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1 80"/>
          <p:cNvCxnSpPr/>
          <p:nvPr/>
        </p:nvCxnSpPr>
        <p:spPr>
          <a:xfrm>
            <a:off x="6352488" y="1857539"/>
            <a:ext cx="108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1 81"/>
          <p:cNvCxnSpPr/>
          <p:nvPr/>
        </p:nvCxnSpPr>
        <p:spPr>
          <a:xfrm>
            <a:off x="7562446" y="1863735"/>
            <a:ext cx="108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1 82"/>
          <p:cNvCxnSpPr/>
          <p:nvPr/>
        </p:nvCxnSpPr>
        <p:spPr>
          <a:xfrm>
            <a:off x="7562446" y="2032489"/>
            <a:ext cx="108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1 83"/>
          <p:cNvCxnSpPr/>
          <p:nvPr/>
        </p:nvCxnSpPr>
        <p:spPr>
          <a:xfrm>
            <a:off x="7562446" y="2228019"/>
            <a:ext cx="108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1 84"/>
          <p:cNvCxnSpPr/>
          <p:nvPr/>
        </p:nvCxnSpPr>
        <p:spPr>
          <a:xfrm>
            <a:off x="8071138" y="1863735"/>
            <a:ext cx="108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 Box 6"/>
          <p:cNvSpPr txBox="1">
            <a:spLocks noChangeArrowheads="1"/>
          </p:cNvSpPr>
          <p:nvPr/>
        </p:nvSpPr>
        <p:spPr bwMode="auto">
          <a:xfrm>
            <a:off x="1849150" y="214290"/>
            <a:ext cx="184666" cy="75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110000"/>
              </a:lnSpc>
              <a:defRPr/>
            </a:pPr>
            <a:endParaRPr lang="en-US" sz="4000" b="1" i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73" name="CasellaDiTesto 85"/>
          <p:cNvSpPr txBox="1"/>
          <p:nvPr/>
        </p:nvSpPr>
        <p:spPr>
          <a:xfrm>
            <a:off x="365744" y="887509"/>
            <a:ext cx="3486176" cy="5570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725" lvl="2"/>
            <a:endParaRPr lang="en-US" dirty="0" smtClean="0">
              <a:solidFill>
                <a:srgbClr val="336699"/>
              </a:solidFill>
            </a:endParaRPr>
          </a:p>
          <a:p>
            <a:pPr marL="0" lvl="2">
              <a:buSzPct val="100000"/>
              <a:buFont typeface="Arial" pitchFamily="34" charset="0"/>
              <a:buChar char="●"/>
            </a:pPr>
            <a:r>
              <a:rPr lang="en-US" dirty="0">
                <a:solidFill>
                  <a:srgbClr val="336699"/>
                </a:solidFill>
              </a:rPr>
              <a:t> </a:t>
            </a:r>
            <a:r>
              <a:rPr lang="en-US" dirty="0" smtClean="0">
                <a:solidFill>
                  <a:srgbClr val="336699"/>
                </a:solidFill>
              </a:rPr>
              <a:t> Nucleon structure </a:t>
            </a:r>
            <a:br>
              <a:rPr lang="en-US" dirty="0" smtClean="0">
                <a:solidFill>
                  <a:srgbClr val="336699"/>
                </a:solidFill>
              </a:rPr>
            </a:br>
            <a:r>
              <a:rPr lang="en-US" dirty="0" smtClean="0">
                <a:solidFill>
                  <a:srgbClr val="336699"/>
                </a:solidFill>
              </a:rPr>
              <a:t>    E.M</a:t>
            </a:r>
            <a:r>
              <a:rPr lang="en-US" dirty="0">
                <a:solidFill>
                  <a:srgbClr val="336699"/>
                </a:solidFill>
              </a:rPr>
              <a:t>. </a:t>
            </a:r>
            <a:r>
              <a:rPr lang="en-US" dirty="0" smtClean="0">
                <a:solidFill>
                  <a:srgbClr val="336699"/>
                </a:solidFill>
              </a:rPr>
              <a:t>processes</a:t>
            </a:r>
            <a:endParaRPr lang="en-US" sz="1000" dirty="0" smtClean="0">
              <a:solidFill>
                <a:srgbClr val="336699"/>
              </a:solidFill>
            </a:endParaRPr>
          </a:p>
          <a:p>
            <a:pPr marL="0" lvl="2">
              <a:buSzPct val="100000"/>
            </a:pPr>
            <a:r>
              <a:rPr lang="en-US" sz="1000" dirty="0" smtClean="0">
                <a:solidFill>
                  <a:srgbClr val="336699"/>
                </a:solidFill>
              </a:rPr>
              <a:t> </a:t>
            </a:r>
          </a:p>
          <a:p>
            <a:pPr marL="0" lvl="2">
              <a:buSzPct val="100000"/>
              <a:buFont typeface="Arial" pitchFamily="34" charset="0"/>
              <a:buChar char="●"/>
            </a:pPr>
            <a:r>
              <a:rPr lang="en-US" sz="1800" dirty="0">
                <a:solidFill>
                  <a:srgbClr val="336699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rgbClr val="336699"/>
                </a:solidFill>
                <a:latin typeface="+mn-lt"/>
              </a:rPr>
              <a:t> Meson spectroscopy</a:t>
            </a:r>
          </a:p>
          <a:p>
            <a:pPr lvl="1">
              <a:buFont typeface="Calibri" pitchFamily="34" charset="0"/>
              <a:buChar char="−"/>
            </a:pPr>
            <a:r>
              <a:rPr lang="en-US" sz="1600" dirty="0" smtClean="0">
                <a:solidFill>
                  <a:srgbClr val="336699"/>
                </a:solidFill>
                <a:latin typeface="+mn-lt"/>
              </a:rPr>
              <a:t> </a:t>
            </a:r>
            <a:r>
              <a:rPr lang="en-US" sz="1400" dirty="0" smtClean="0">
                <a:solidFill>
                  <a:srgbClr val="336699"/>
                </a:solidFill>
                <a:latin typeface="+mn-lt"/>
              </a:rPr>
              <a:t>light mesons</a:t>
            </a:r>
          </a:p>
          <a:p>
            <a:pPr lvl="1">
              <a:buFont typeface="Calibri" pitchFamily="34" charset="0"/>
              <a:buChar char="−"/>
            </a:pPr>
            <a:r>
              <a:rPr lang="en-US" sz="1400" dirty="0" smtClean="0">
                <a:solidFill>
                  <a:srgbClr val="336699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rgbClr val="336699"/>
                </a:solidFill>
                <a:latin typeface="+mn-lt"/>
              </a:rPr>
              <a:t>charmonium</a:t>
            </a:r>
            <a:endParaRPr lang="en-US" sz="1400" dirty="0">
              <a:solidFill>
                <a:srgbClr val="336699"/>
              </a:solidFill>
              <a:latin typeface="+mn-lt"/>
            </a:endParaRPr>
          </a:p>
          <a:p>
            <a:pPr lvl="1">
              <a:buFont typeface="Calibri" pitchFamily="34" charset="0"/>
              <a:buChar char="−"/>
            </a:pPr>
            <a:r>
              <a:rPr lang="en-US" sz="1400" dirty="0">
                <a:solidFill>
                  <a:srgbClr val="336699"/>
                </a:solidFill>
                <a:latin typeface="+mn-lt"/>
              </a:rPr>
              <a:t> exotic states</a:t>
            </a:r>
          </a:p>
          <a:p>
            <a:pPr marL="1006475" lvl="2" indent="-285750">
              <a:buFont typeface="Wingdings" charset="2"/>
              <a:buChar char="Ø"/>
            </a:pPr>
            <a:r>
              <a:rPr lang="en-US" sz="1400" dirty="0">
                <a:solidFill>
                  <a:srgbClr val="336699"/>
                </a:solidFill>
                <a:latin typeface="+mn-lt"/>
              </a:rPr>
              <a:t>g</a:t>
            </a:r>
            <a:r>
              <a:rPr lang="en-US" sz="1400" dirty="0" smtClean="0">
                <a:solidFill>
                  <a:srgbClr val="336699"/>
                </a:solidFill>
                <a:latin typeface="+mn-lt"/>
              </a:rPr>
              <a:t>lueballs</a:t>
            </a:r>
            <a:endParaRPr lang="en-US" sz="1400" dirty="0">
              <a:solidFill>
                <a:srgbClr val="336699"/>
              </a:solidFill>
              <a:latin typeface="+mn-lt"/>
            </a:endParaRPr>
          </a:p>
          <a:p>
            <a:pPr marL="1006475" lvl="2" indent="-285750">
              <a:buFont typeface="Wingdings" charset="2"/>
              <a:buChar char="Ø"/>
            </a:pPr>
            <a:r>
              <a:rPr lang="en-US" sz="1400" dirty="0" smtClean="0">
                <a:solidFill>
                  <a:srgbClr val="336699"/>
                </a:solidFill>
                <a:latin typeface="+mn-lt"/>
              </a:rPr>
              <a:t>hybrids</a:t>
            </a:r>
            <a:endParaRPr lang="en-US" sz="1400" dirty="0">
              <a:solidFill>
                <a:srgbClr val="336699"/>
              </a:solidFill>
              <a:latin typeface="+mn-lt"/>
            </a:endParaRPr>
          </a:p>
          <a:p>
            <a:pPr marL="1006475" lvl="2" indent="-285750">
              <a:buFont typeface="Wingdings" charset="2"/>
              <a:buChar char="Ø"/>
            </a:pPr>
            <a:r>
              <a:rPr lang="en-US" sz="1400" dirty="0">
                <a:solidFill>
                  <a:srgbClr val="336699"/>
                </a:solidFill>
                <a:latin typeface="+mn-lt"/>
              </a:rPr>
              <a:t>molecules/</a:t>
            </a:r>
            <a:r>
              <a:rPr lang="en-US" sz="1400" dirty="0" err="1">
                <a:solidFill>
                  <a:srgbClr val="336699"/>
                </a:solidFill>
                <a:latin typeface="+mn-lt"/>
              </a:rPr>
              <a:t>multiquarks</a:t>
            </a:r>
            <a:endParaRPr lang="en-US" sz="1400" dirty="0">
              <a:solidFill>
                <a:srgbClr val="336699"/>
              </a:solidFill>
              <a:latin typeface="+mn-lt"/>
            </a:endParaRPr>
          </a:p>
          <a:p>
            <a:pPr lvl="1">
              <a:buFont typeface="Calibri" pitchFamily="34" charset="0"/>
              <a:buChar char="−"/>
            </a:pPr>
            <a:r>
              <a:rPr lang="en-US" sz="1400" dirty="0">
                <a:solidFill>
                  <a:srgbClr val="336699"/>
                </a:solidFill>
                <a:latin typeface="+mn-lt"/>
              </a:rPr>
              <a:t> open </a:t>
            </a:r>
            <a:r>
              <a:rPr lang="en-US" sz="1400" dirty="0" smtClean="0">
                <a:solidFill>
                  <a:srgbClr val="336699"/>
                </a:solidFill>
                <a:latin typeface="+mn-lt"/>
              </a:rPr>
              <a:t>charm </a:t>
            </a:r>
            <a:endParaRPr lang="en-US" sz="1000" dirty="0">
              <a:solidFill>
                <a:srgbClr val="336699"/>
              </a:solidFill>
              <a:latin typeface="+mn-lt"/>
            </a:endParaRPr>
          </a:p>
          <a:p>
            <a:pPr lvl="1">
              <a:buFont typeface="Arial" pitchFamily="34" charset="0"/>
              <a:buChar char="•"/>
            </a:pPr>
            <a:endParaRPr lang="en-US" sz="1000" dirty="0">
              <a:solidFill>
                <a:srgbClr val="336699"/>
              </a:solidFill>
              <a:latin typeface="+mn-lt"/>
            </a:endParaRPr>
          </a:p>
          <a:p>
            <a:pPr marL="261938" indent="-261938">
              <a:buSzPct val="100000"/>
              <a:buFont typeface="Arial" pitchFamily="34" charset="0"/>
              <a:buChar char="●"/>
            </a:pPr>
            <a:r>
              <a:rPr lang="en-US" sz="1800" dirty="0" smtClean="0">
                <a:solidFill>
                  <a:srgbClr val="336699"/>
                </a:solidFill>
                <a:latin typeface="+mn-lt"/>
              </a:rPr>
              <a:t>Baryon/</a:t>
            </a:r>
            <a:r>
              <a:rPr lang="en-US" sz="1800" dirty="0" err="1" smtClean="0">
                <a:solidFill>
                  <a:srgbClr val="336699"/>
                </a:solidFill>
                <a:latin typeface="+mn-lt"/>
              </a:rPr>
              <a:t>antibaryon</a:t>
            </a:r>
            <a:r>
              <a:rPr lang="en-US" sz="1800" dirty="0" smtClean="0">
                <a:solidFill>
                  <a:srgbClr val="336699"/>
                </a:solidFill>
                <a:latin typeface="+mn-lt"/>
              </a:rPr>
              <a:t> production</a:t>
            </a:r>
            <a:endParaRPr lang="en-US" sz="1000" dirty="0" smtClean="0">
              <a:solidFill>
                <a:srgbClr val="336699"/>
              </a:solidFill>
              <a:latin typeface="+mn-lt"/>
            </a:endParaRPr>
          </a:p>
          <a:p>
            <a:r>
              <a:rPr lang="en-US" sz="1000" dirty="0" smtClean="0">
                <a:solidFill>
                  <a:srgbClr val="336699"/>
                </a:solidFill>
                <a:latin typeface="+mn-lt"/>
              </a:rPr>
              <a:t> </a:t>
            </a:r>
          </a:p>
          <a:p>
            <a:pPr>
              <a:buFont typeface="Arial" pitchFamily="34" charset="0"/>
              <a:buChar char="●"/>
            </a:pPr>
            <a:r>
              <a:rPr lang="en-US" sz="1600" dirty="0" smtClean="0">
                <a:solidFill>
                  <a:srgbClr val="336699"/>
                </a:solidFill>
                <a:latin typeface="+mn-lt"/>
              </a:rPr>
              <a:t>  </a:t>
            </a:r>
            <a:r>
              <a:rPr lang="en-US" sz="1800" dirty="0" smtClean="0">
                <a:solidFill>
                  <a:srgbClr val="336699"/>
                </a:solidFill>
                <a:latin typeface="+mn-lt"/>
              </a:rPr>
              <a:t>Charm in nuclei</a:t>
            </a:r>
            <a:endParaRPr lang="en-US" sz="1000" dirty="0" smtClean="0">
              <a:solidFill>
                <a:srgbClr val="336699"/>
              </a:solidFill>
              <a:latin typeface="+mn-lt"/>
            </a:endParaRPr>
          </a:p>
          <a:p>
            <a:r>
              <a:rPr lang="en-US" sz="1000" dirty="0" smtClean="0">
                <a:solidFill>
                  <a:srgbClr val="336699"/>
                </a:solidFill>
                <a:latin typeface="+mn-lt"/>
              </a:rPr>
              <a:t> </a:t>
            </a:r>
          </a:p>
          <a:p>
            <a:pPr>
              <a:buFont typeface="Arial" pitchFamily="34" charset="0"/>
              <a:buChar char="●"/>
            </a:pPr>
            <a:r>
              <a:rPr lang="en-US" dirty="0" smtClean="0">
                <a:solidFill>
                  <a:srgbClr val="336699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rgbClr val="336699"/>
                </a:solidFill>
                <a:latin typeface="+mn-lt"/>
              </a:rPr>
              <a:t>Strangeness physics</a:t>
            </a:r>
          </a:p>
          <a:p>
            <a:pPr lvl="1">
              <a:buFont typeface="Arial"/>
              <a:buChar char="−"/>
            </a:pPr>
            <a:r>
              <a:rPr lang="en-US" sz="1600" dirty="0" smtClean="0">
                <a:solidFill>
                  <a:srgbClr val="336699"/>
                </a:solidFill>
                <a:latin typeface="+mn-lt"/>
              </a:rPr>
              <a:t> </a:t>
            </a:r>
            <a:r>
              <a:rPr lang="en-US" sz="1600" dirty="0" err="1" smtClean="0">
                <a:solidFill>
                  <a:srgbClr val="336699"/>
                </a:solidFill>
                <a:latin typeface="+mn-lt"/>
              </a:rPr>
              <a:t>Hyperatoms</a:t>
            </a:r>
            <a:endParaRPr lang="en-US" sz="1600" dirty="0" smtClean="0">
              <a:solidFill>
                <a:srgbClr val="336699"/>
              </a:solidFill>
              <a:latin typeface="+mn-lt"/>
            </a:endParaRPr>
          </a:p>
          <a:p>
            <a:pPr lvl="1">
              <a:buFont typeface="Arial"/>
              <a:buChar char="−"/>
            </a:pPr>
            <a:r>
              <a:rPr lang="en-US" sz="1600" dirty="0" smtClean="0">
                <a:solidFill>
                  <a:srgbClr val="336699"/>
                </a:solidFill>
                <a:latin typeface="+mn-lt"/>
              </a:rPr>
              <a:t> S = -2 nuclear system</a:t>
            </a:r>
          </a:p>
          <a:p>
            <a:pPr marL="1006475" lvl="2" indent="-285750">
              <a:buFont typeface="Wingdings" charset="2"/>
              <a:buChar char="Ø"/>
            </a:pPr>
            <a:r>
              <a:rPr lang="en-US" sz="1600" dirty="0" err="1" smtClean="0">
                <a:solidFill>
                  <a:srgbClr val="336699"/>
                </a:solidFill>
                <a:latin typeface="+mn-lt"/>
                <a:ea typeface="Lucida Grande"/>
                <a:cs typeface="Lucida Grande"/>
              </a:rPr>
              <a:t>Ξ</a:t>
            </a:r>
            <a:r>
              <a:rPr lang="en-US" sz="1600" baseline="30000" dirty="0" smtClean="0">
                <a:solidFill>
                  <a:srgbClr val="336699"/>
                </a:solidFill>
                <a:latin typeface="+mn-lt"/>
                <a:ea typeface="Lucida Grande"/>
                <a:cs typeface="Lucida Grande"/>
              </a:rPr>
              <a:t>−</a:t>
            </a:r>
            <a:r>
              <a:rPr lang="en-US" sz="1600" dirty="0" smtClean="0">
                <a:solidFill>
                  <a:srgbClr val="336699"/>
                </a:solidFill>
                <a:latin typeface="+mn-lt"/>
              </a:rPr>
              <a:t> nuclei</a:t>
            </a:r>
          </a:p>
          <a:p>
            <a:pPr marL="1006475" lvl="2" indent="-285750">
              <a:buFont typeface="Wingdings" charset="2"/>
              <a:buChar char="Ø"/>
            </a:pPr>
            <a:r>
              <a:rPr lang="en-US" sz="1600" dirty="0" smtClean="0">
                <a:solidFill>
                  <a:srgbClr val="336699"/>
                </a:solidFill>
                <a:latin typeface="+mn-lt"/>
              </a:rPr>
              <a:t> </a:t>
            </a:r>
            <a:r>
              <a:rPr lang="en-US" sz="1600" dirty="0" smtClean="0">
                <a:solidFill>
                  <a:srgbClr val="336699"/>
                </a:solidFill>
                <a:latin typeface="+mn-lt"/>
                <a:ea typeface="Lucida Grande"/>
                <a:cs typeface="Lucida Grande"/>
              </a:rPr>
              <a:t>ΛΛ</a:t>
            </a:r>
            <a:r>
              <a:rPr lang="en-US" sz="1600" dirty="0" smtClean="0">
                <a:solidFill>
                  <a:srgbClr val="336699"/>
                </a:solidFill>
                <a:latin typeface="+mn-lt"/>
              </a:rPr>
              <a:t> hypernuclei</a:t>
            </a:r>
          </a:p>
          <a:p>
            <a:endParaRPr lang="en-US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72008" y="413792"/>
            <a:ext cx="77724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2600" b="1" dirty="0" smtClean="0">
                <a:solidFill>
                  <a:srgbClr val="005B82"/>
                </a:solidFill>
                <a:cs typeface="+mj-cs"/>
              </a:rPr>
              <a:t>PANDA Scientific Program</a:t>
            </a:r>
            <a:endParaRPr lang="en-US" sz="2600" b="1" dirty="0">
              <a:solidFill>
                <a:srgbClr val="005B82"/>
              </a:solidFill>
              <a:cs typeface="+mj-cs"/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>
            <a:off x="5175043" y="1177909"/>
            <a:ext cx="174832" cy="31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itel 1"/>
          <p:cNvSpPr txBox="1">
            <a:spLocks/>
          </p:cNvSpPr>
          <p:nvPr/>
        </p:nvSpPr>
        <p:spPr bwMode="auto">
          <a:xfrm>
            <a:off x="569800" y="117164"/>
            <a:ext cx="1982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005B8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_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5B8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3650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940" y="2558910"/>
            <a:ext cx="8458200" cy="1143000"/>
          </a:xfrm>
        </p:spPr>
        <p:txBody>
          <a:bodyPr/>
          <a:lstStyle/>
          <a:p>
            <a:r>
              <a:rPr lang="en-US" sz="2800" dirty="0" smtClean="0"/>
              <a:t>Hadron Structure with Electromagnetic Probes</a:t>
            </a:r>
            <a:endParaRPr lang="en-US" sz="2800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6178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95325" y="0"/>
            <a:ext cx="8828038" cy="1268760"/>
          </a:xfrm>
          <a:noFill/>
        </p:spPr>
        <p:txBody>
          <a:bodyPr tIns="24002" rtlCol="0">
            <a:normAutofit/>
          </a:bodyPr>
          <a:lstStyle/>
          <a:p>
            <a:pPr fontAlgn="auto">
              <a:spcAft>
                <a:spcPts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en-US" sz="2800" dirty="0"/>
              <a:t>Time-Like &amp; Space-Like EM Form Factors</a:t>
            </a:r>
          </a:p>
        </p:txBody>
      </p:sp>
      <p:sp>
        <p:nvSpPr>
          <p:cNvPr id="1033" name="ZoneTexte 83"/>
          <p:cNvSpPr txBox="1">
            <a:spLocks noChangeArrowheads="1"/>
          </p:cNvSpPr>
          <p:nvPr/>
        </p:nvSpPr>
        <p:spPr bwMode="auto">
          <a:xfrm>
            <a:off x="5329238" y="1301080"/>
            <a:ext cx="3706812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Calibri" pitchFamily="34" charset="0"/>
              </a:rPr>
              <a:t>Constraints:</a:t>
            </a:r>
            <a:endParaRPr lang="fr-FR" sz="2400" dirty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fr-FR" sz="2400" dirty="0">
                <a:latin typeface="Calibri" pitchFamily="34" charset="0"/>
              </a:rPr>
              <a:t> </a:t>
            </a:r>
            <a:r>
              <a:rPr lang="fr-FR" sz="2400" dirty="0" err="1">
                <a:latin typeface="Calibri" pitchFamily="34" charset="0"/>
              </a:rPr>
              <a:t>G</a:t>
            </a:r>
            <a:r>
              <a:rPr lang="fr-FR" sz="2400" baseline="-25000" dirty="0" err="1">
                <a:latin typeface="Calibri" pitchFamily="34" charset="0"/>
              </a:rPr>
              <a:t>E</a:t>
            </a:r>
            <a:r>
              <a:rPr lang="fr-FR" sz="2400" baseline="30000" dirty="0" err="1">
                <a:latin typeface="Calibri" pitchFamily="34" charset="0"/>
              </a:rPr>
              <a:t>p</a:t>
            </a:r>
            <a:r>
              <a:rPr lang="fr-FR" sz="2400" dirty="0">
                <a:latin typeface="Calibri" pitchFamily="34" charset="0"/>
              </a:rPr>
              <a:t>(0)=1</a:t>
            </a:r>
          </a:p>
          <a:p>
            <a:pPr>
              <a:buFont typeface="Arial" pitchFamily="34" charset="0"/>
              <a:buChar char="•"/>
            </a:pPr>
            <a:r>
              <a:rPr lang="fr-FR" sz="2400" dirty="0">
                <a:latin typeface="Calibri" pitchFamily="34" charset="0"/>
              </a:rPr>
              <a:t> </a:t>
            </a:r>
            <a:r>
              <a:rPr lang="fr-FR" sz="2400" dirty="0" err="1">
                <a:latin typeface="Calibri" pitchFamily="34" charset="0"/>
              </a:rPr>
              <a:t>G</a:t>
            </a:r>
            <a:r>
              <a:rPr lang="fr-FR" sz="2400" baseline="-25000" dirty="0" err="1">
                <a:latin typeface="Calibri" pitchFamily="34" charset="0"/>
              </a:rPr>
              <a:t>M</a:t>
            </a:r>
            <a:r>
              <a:rPr lang="fr-FR" sz="2400" baseline="30000" dirty="0" err="1">
                <a:latin typeface="Calibri" pitchFamily="34" charset="0"/>
              </a:rPr>
              <a:t>p</a:t>
            </a:r>
            <a:r>
              <a:rPr lang="fr-FR" sz="2400" dirty="0">
                <a:latin typeface="Calibri" pitchFamily="34" charset="0"/>
              </a:rPr>
              <a:t>(0)=</a:t>
            </a:r>
            <a:r>
              <a:rPr lang="el-GR" sz="2400" dirty="0">
                <a:latin typeface="Calibri" pitchFamily="34" charset="0"/>
              </a:rPr>
              <a:t>μ</a:t>
            </a:r>
            <a:r>
              <a:rPr lang="fr-FR" sz="2400" baseline="-25000" dirty="0">
                <a:latin typeface="Calibri" pitchFamily="34" charset="0"/>
              </a:rPr>
              <a:t>p</a:t>
            </a:r>
            <a:endParaRPr lang="fr-FR" sz="2400" dirty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fr-FR" sz="2400" dirty="0">
                <a:latin typeface="Calibri" pitchFamily="34" charset="0"/>
              </a:rPr>
              <a:t> </a:t>
            </a:r>
            <a:r>
              <a:rPr lang="fr-FR" sz="2400" dirty="0" err="1">
                <a:latin typeface="Calibri" pitchFamily="34" charset="0"/>
              </a:rPr>
              <a:t>G</a:t>
            </a:r>
            <a:r>
              <a:rPr lang="fr-FR" sz="2400" baseline="-25000" dirty="0" err="1">
                <a:latin typeface="Calibri" pitchFamily="34" charset="0"/>
              </a:rPr>
              <a:t>E</a:t>
            </a:r>
            <a:r>
              <a:rPr lang="fr-FR" sz="2400" baseline="30000" dirty="0" err="1">
                <a:latin typeface="Calibri" pitchFamily="34" charset="0"/>
              </a:rPr>
              <a:t>p</a:t>
            </a:r>
            <a:r>
              <a:rPr lang="fr-FR" sz="2400" dirty="0">
                <a:latin typeface="Calibri" pitchFamily="34" charset="0"/>
              </a:rPr>
              <a:t>(4m</a:t>
            </a:r>
            <a:r>
              <a:rPr lang="fr-FR" sz="2400" baseline="-25000" dirty="0">
                <a:latin typeface="Calibri" pitchFamily="34" charset="0"/>
              </a:rPr>
              <a:t>p</a:t>
            </a:r>
            <a:r>
              <a:rPr lang="fr-FR" sz="2400" dirty="0">
                <a:latin typeface="Calibri" pitchFamily="34" charset="0"/>
              </a:rPr>
              <a:t>²)= </a:t>
            </a:r>
            <a:r>
              <a:rPr lang="fr-FR" sz="2400" dirty="0" err="1">
                <a:latin typeface="Calibri" pitchFamily="34" charset="0"/>
              </a:rPr>
              <a:t>G</a:t>
            </a:r>
            <a:r>
              <a:rPr lang="fr-FR" sz="2400" baseline="-25000" dirty="0" err="1">
                <a:latin typeface="Calibri" pitchFamily="34" charset="0"/>
              </a:rPr>
              <a:t>M</a:t>
            </a:r>
            <a:r>
              <a:rPr lang="fr-FR" sz="2400" baseline="30000" dirty="0" err="1">
                <a:latin typeface="Calibri" pitchFamily="34" charset="0"/>
              </a:rPr>
              <a:t>p</a:t>
            </a:r>
            <a:r>
              <a:rPr lang="fr-FR" sz="2400" dirty="0">
                <a:latin typeface="Calibri" pitchFamily="34" charset="0"/>
              </a:rPr>
              <a:t>(4m</a:t>
            </a:r>
            <a:r>
              <a:rPr lang="fr-FR" sz="2400" baseline="-25000" dirty="0">
                <a:latin typeface="Calibri" pitchFamily="34" charset="0"/>
              </a:rPr>
              <a:t>p</a:t>
            </a:r>
            <a:r>
              <a:rPr lang="fr-FR" sz="2400" dirty="0">
                <a:latin typeface="Calibri" pitchFamily="34" charset="0"/>
              </a:rPr>
              <a:t>²)</a:t>
            </a:r>
          </a:p>
          <a:p>
            <a:pPr>
              <a:buFont typeface="Arial" pitchFamily="34" charset="0"/>
              <a:buChar char="•"/>
            </a:pPr>
            <a:endParaRPr lang="fr-FR" sz="2400" dirty="0">
              <a:latin typeface="Calibri" pitchFamily="34" charset="0"/>
            </a:endParaRPr>
          </a:p>
          <a:p>
            <a:r>
              <a:rPr lang="fr-FR" sz="2400" dirty="0" err="1">
                <a:solidFill>
                  <a:srgbClr val="0000FF"/>
                </a:solidFill>
                <a:latin typeface="Calibri" pitchFamily="34" charset="0"/>
              </a:rPr>
              <a:t>Asymptotics</a:t>
            </a:r>
            <a:endParaRPr lang="fr-FR" sz="2400" dirty="0">
              <a:solidFill>
                <a:srgbClr val="0000FF"/>
              </a:solidFill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fr-FR" sz="2400" dirty="0">
                <a:latin typeface="Calibri" pitchFamily="34" charset="0"/>
              </a:rPr>
              <a:t> </a:t>
            </a:r>
            <a:r>
              <a:rPr lang="fr-FR" sz="2000" dirty="0">
                <a:latin typeface="Calibri" pitchFamily="34" charset="0"/>
              </a:rPr>
              <a:t>|G</a:t>
            </a:r>
            <a:r>
              <a:rPr lang="fr-FR" sz="2000" baseline="-25000" dirty="0">
                <a:latin typeface="Calibri" pitchFamily="34" charset="0"/>
              </a:rPr>
              <a:t>E,M</a:t>
            </a:r>
            <a:r>
              <a:rPr lang="fr-FR" sz="2000" dirty="0">
                <a:latin typeface="Calibri" pitchFamily="34" charset="0"/>
              </a:rPr>
              <a:t>(q²)| 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~ (q²)</a:t>
            </a:r>
            <a:r>
              <a:rPr lang="fr-FR" sz="2000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²</a:t>
            </a:r>
            <a:endParaRPr lang="fr-FR" sz="2000" baseline="30000" dirty="0">
              <a:latin typeface="Times New Roman" pitchFamily="18" charset="0"/>
              <a:cs typeface="Times New Roman" pitchFamily="18" charset="0"/>
            </a:endParaRPr>
          </a:p>
          <a:p>
            <a:endParaRPr lang="fr-FR" sz="2400" dirty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endParaRPr lang="fr-FR" sz="2400" dirty="0">
              <a:latin typeface="Calibri" pitchFamily="34" charset="0"/>
            </a:endParaRPr>
          </a:p>
          <a:p>
            <a:endParaRPr lang="fr-FR" sz="2400" baseline="30000" dirty="0">
              <a:latin typeface="Calibri" pitchFamily="34" charset="0"/>
            </a:endParaRPr>
          </a:p>
        </p:txBody>
      </p:sp>
      <p:sp>
        <p:nvSpPr>
          <p:cNvPr id="1034" name="ZoneTexte 96"/>
          <p:cNvSpPr txBox="1">
            <a:spLocks noChangeArrowheads="1"/>
          </p:cNvSpPr>
          <p:nvPr/>
        </p:nvSpPr>
        <p:spPr bwMode="auto">
          <a:xfrm>
            <a:off x="251520" y="4797152"/>
            <a:ext cx="87487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fr-FR" sz="2400" dirty="0">
                <a:latin typeface="Calibri" pitchFamily="34" charset="0"/>
              </a:rPr>
              <a:t> 			              	</a:t>
            </a:r>
            <a:r>
              <a:rPr lang="fr-FR" sz="2400" dirty="0" smtClean="0">
                <a:latin typeface="Calibri" pitchFamily="34" charset="0"/>
              </a:rPr>
              <a:t>(</a:t>
            </a:r>
            <a:r>
              <a:rPr lang="fr-FR" sz="2400" dirty="0" err="1">
                <a:solidFill>
                  <a:srgbClr val="0000FF"/>
                </a:solidFill>
                <a:latin typeface="Calibri" pitchFamily="34" charset="0"/>
              </a:rPr>
              <a:t>Phragmén</a:t>
            </a:r>
            <a:r>
              <a:rPr lang="fr-FR" sz="2400" dirty="0">
                <a:solidFill>
                  <a:srgbClr val="0000FF"/>
                </a:solidFill>
                <a:latin typeface="Calibri" pitchFamily="34" charset="0"/>
              </a:rPr>
              <a:t>-</a:t>
            </a:r>
            <a:r>
              <a:rPr lang="fr-FR" sz="2400" dirty="0" err="1">
                <a:solidFill>
                  <a:srgbClr val="0000FF"/>
                </a:solidFill>
                <a:latin typeface="Calibri" pitchFamily="34" charset="0"/>
              </a:rPr>
              <a:t>Lindelhöf</a:t>
            </a:r>
            <a:r>
              <a:rPr lang="fr-FR" sz="2400" dirty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fr-FR" sz="2400" dirty="0" err="1">
                <a:solidFill>
                  <a:srgbClr val="0000FF"/>
                </a:solidFill>
                <a:latin typeface="Calibri" pitchFamily="34" charset="0"/>
              </a:rPr>
              <a:t>theorem</a:t>
            </a:r>
            <a:r>
              <a:rPr lang="fr-FR" sz="2400" dirty="0" smtClean="0">
                <a:latin typeface="Calibri" pitchFamily="34" charset="0"/>
              </a:rPr>
              <a:t>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</a:rPr>
              <a:t>  Imaginary part of Time-Like form factors vanishes </a:t>
            </a:r>
            <a:r>
              <a:rPr lang="fr-FR" sz="2400" dirty="0" smtClean="0">
                <a:latin typeface="Calibri" pitchFamily="34" charset="0"/>
              </a:rPr>
              <a:t>for q²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fr-FR" sz="2400" dirty="0" smtClean="0">
                <a:latin typeface="Calibri" pitchFamily="34" charset="0"/>
                <a:sym typeface="Wingdings" pitchFamily="2" charset="2"/>
              </a:rPr>
              <a:t>+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∞</a:t>
            </a:r>
            <a:endParaRPr lang="fr-FR" sz="2400" dirty="0">
              <a:latin typeface="Calibri" pitchFamily="34" charset="0"/>
            </a:endParaRPr>
          </a:p>
        </p:txBody>
      </p:sp>
      <p:graphicFrame>
        <p:nvGraphicFramePr>
          <p:cNvPr id="1028" name="Object 3"/>
          <p:cNvGraphicFramePr>
            <a:graphicFrameLocks noChangeAspect="1"/>
          </p:cNvGraphicFramePr>
          <p:nvPr/>
        </p:nvGraphicFramePr>
        <p:xfrm>
          <a:off x="492696" y="4869160"/>
          <a:ext cx="4151312" cy="668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6" name="Equation" r:id="rId4" imgW="1981080" imgH="317160" progId="Equation.3">
                  <p:embed/>
                </p:oleObj>
              </mc:Choice>
              <mc:Fallback>
                <p:oleObj name="Equation" r:id="rId4" imgW="198108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696" y="4869160"/>
                        <a:ext cx="4151312" cy="668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e 115"/>
          <p:cNvGrpSpPr>
            <a:grpSpLocks/>
          </p:cNvGrpSpPr>
          <p:nvPr/>
        </p:nvGrpSpPr>
        <p:grpSpPr bwMode="auto">
          <a:xfrm>
            <a:off x="149225" y="1251868"/>
            <a:ext cx="5208588" cy="3443287"/>
            <a:chOff x="149291" y="642918"/>
            <a:chExt cx="5208527" cy="3443446"/>
          </a:xfrm>
        </p:grpSpPr>
        <p:grpSp>
          <p:nvGrpSpPr>
            <p:cNvPr id="3" name="Groupe 49"/>
            <p:cNvGrpSpPr>
              <a:grpSpLocks/>
            </p:cNvGrpSpPr>
            <p:nvPr/>
          </p:nvGrpSpPr>
          <p:grpSpPr bwMode="auto">
            <a:xfrm>
              <a:off x="149291" y="642918"/>
              <a:ext cx="5208527" cy="3408363"/>
              <a:chOff x="149291" y="642918"/>
              <a:chExt cx="5208527" cy="3408363"/>
            </a:xfrm>
          </p:grpSpPr>
          <p:pic>
            <p:nvPicPr>
              <p:cNvPr id="1056" name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059832" y="1772816"/>
                <a:ext cx="2038350" cy="1095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oupe 54"/>
              <p:cNvGrpSpPr>
                <a:grpSpLocks/>
              </p:cNvGrpSpPr>
              <p:nvPr/>
            </p:nvGrpSpPr>
            <p:grpSpPr bwMode="auto">
              <a:xfrm>
                <a:off x="149291" y="642918"/>
                <a:ext cx="5208527" cy="3408363"/>
                <a:chOff x="211138" y="981075"/>
                <a:chExt cx="5945187" cy="3408363"/>
              </a:xfrm>
            </p:grpSpPr>
            <p:sp>
              <p:nvSpPr>
                <p:cNvPr id="79" name="Rectangle 32"/>
                <p:cNvSpPr>
                  <a:spLocks noChangeArrowheads="1"/>
                </p:cNvSpPr>
                <p:nvPr/>
              </p:nvSpPr>
              <p:spPr bwMode="auto">
                <a:xfrm>
                  <a:off x="3932995" y="1716121"/>
                  <a:ext cx="1420611" cy="344504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lIns="90000" tIns="46800" rIns="90000" bIns="46800">
                  <a:spAutoFit/>
                </a:bodyPr>
                <a:lstStyle/>
                <a:p>
                  <a:pPr defTabSz="457200" fontAlgn="auto" hangingPunct="0">
                    <a:lnSpc>
                      <a:spcPct val="69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ct val="45000"/>
                    <a:buFont typeface="Wingdings" pitchFamily="2" charset="2"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2400" i="1" dirty="0">
                      <a:solidFill>
                        <a:srgbClr val="80008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+mn-lt"/>
                      <a:cs typeface="+mn-cs"/>
                    </a:rPr>
                    <a:t>Time-like</a:t>
                  </a:r>
                </a:p>
              </p:txBody>
            </p:sp>
            <p:sp>
              <p:nvSpPr>
                <p:cNvPr id="1059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5211763" y="3200400"/>
                  <a:ext cx="336550" cy="280988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pPr defTabSz="457200" hangingPunct="0">
                    <a:lnSpc>
                      <a:spcPct val="69000"/>
                    </a:lnSpc>
                    <a:spcBef>
                      <a:spcPts val="1500"/>
                    </a:spcBef>
                    <a:buClr>
                      <a:srgbClr val="000000"/>
                    </a:buClr>
                    <a:buSzPct val="45000"/>
                    <a:buFont typeface="Wingdings" pitchFamily="2" charset="2"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</a:pPr>
                  <a:r>
                    <a:rPr lang="en-GB">
                      <a:solidFill>
                        <a:srgbClr val="CCCCFF"/>
                      </a:solidFill>
                      <a:latin typeface="Calibri" pitchFamily="34" charset="0"/>
                    </a:rPr>
                    <a:t>_</a:t>
                  </a:r>
                </a:p>
              </p:txBody>
            </p:sp>
            <p:sp>
              <p:nvSpPr>
                <p:cNvPr id="1060" name="Rectangle 10"/>
                <p:cNvSpPr>
                  <a:spLocks noChangeArrowheads="1"/>
                </p:cNvSpPr>
                <p:nvPr/>
              </p:nvSpPr>
              <p:spPr bwMode="auto">
                <a:xfrm>
                  <a:off x="4576763" y="3375025"/>
                  <a:ext cx="336550" cy="280988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pPr defTabSz="457200" hangingPunct="0">
                    <a:lnSpc>
                      <a:spcPct val="69000"/>
                    </a:lnSpc>
                    <a:buClr>
                      <a:srgbClr val="000000"/>
                    </a:buClr>
                    <a:buSzPct val="45000"/>
                    <a:buFont typeface="Wingdings" pitchFamily="2" charset="2"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</a:pPr>
                  <a:r>
                    <a:rPr lang="en-GB">
                      <a:solidFill>
                        <a:srgbClr val="CCCCFF"/>
                      </a:solidFill>
                      <a:latin typeface="Calibri" pitchFamily="34" charset="0"/>
                    </a:rPr>
                    <a:t>_</a:t>
                  </a:r>
                </a:p>
              </p:txBody>
            </p:sp>
            <p:pic>
              <p:nvPicPr>
                <p:cNvPr id="1061" name="Picture 11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769307" y="1487488"/>
                  <a:ext cx="1296988" cy="1833562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</p:pic>
            <p:sp>
              <p:nvSpPr>
                <p:cNvPr id="1062" name="Rectangle 12"/>
                <p:cNvSpPr>
                  <a:spLocks noChangeArrowheads="1"/>
                </p:cNvSpPr>
                <p:nvPr/>
              </p:nvSpPr>
              <p:spPr bwMode="auto">
                <a:xfrm>
                  <a:off x="656595" y="2033588"/>
                  <a:ext cx="665162" cy="320675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pPr defTabSz="457200" hangingPunct="0">
                    <a:lnSpc>
                      <a:spcPct val="83000"/>
                    </a:lnSpc>
                    <a:spcBef>
                      <a:spcPts val="600"/>
                    </a:spcBef>
                    <a:buClr>
                      <a:srgbClr val="000000"/>
                    </a:buClr>
                    <a:buSzPct val="45000"/>
                    <a:buFont typeface="Wingdings" pitchFamily="2" charset="2"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</a:pPr>
                  <a:r>
                    <a:rPr lang="en-GB" b="1">
                      <a:solidFill>
                        <a:srgbClr val="3333CC"/>
                      </a:solidFill>
                      <a:latin typeface="Calibri" pitchFamily="34" charset="0"/>
                    </a:rPr>
                    <a:t>q</a:t>
                  </a:r>
                  <a:r>
                    <a:rPr lang="en-GB" b="1" baseline="30000">
                      <a:solidFill>
                        <a:srgbClr val="3333CC"/>
                      </a:solidFill>
                      <a:latin typeface="Calibri" pitchFamily="34" charset="0"/>
                    </a:rPr>
                    <a:t>2</a:t>
                  </a:r>
                  <a:r>
                    <a:rPr lang="en-GB" b="1">
                      <a:solidFill>
                        <a:srgbClr val="3333CC"/>
                      </a:solidFill>
                      <a:latin typeface="Calibri" pitchFamily="34" charset="0"/>
                    </a:rPr>
                    <a:t>&lt;0</a:t>
                  </a:r>
                </a:p>
              </p:txBody>
            </p:sp>
            <p:sp>
              <p:nvSpPr>
                <p:cNvPr id="1063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474157" y="1460500"/>
                  <a:ext cx="379412" cy="301625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pPr defTabSz="457200" hangingPunct="0">
                    <a:lnSpc>
                      <a:spcPct val="69000"/>
                    </a:lnSpc>
                    <a:buClr>
                      <a:srgbClr val="000000"/>
                    </a:buClr>
                    <a:buSzPct val="45000"/>
                    <a:buFont typeface="Wingdings" pitchFamily="2" charset="2"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</a:pPr>
                  <a:r>
                    <a:rPr lang="en-GB" sz="2000" b="1">
                      <a:solidFill>
                        <a:srgbClr val="FF33CC"/>
                      </a:solidFill>
                      <a:latin typeface="Calibri" pitchFamily="34" charset="0"/>
                    </a:rPr>
                    <a:t>e</a:t>
                  </a:r>
                  <a:r>
                    <a:rPr lang="en-GB" sz="2000" b="1" baseline="30000">
                      <a:solidFill>
                        <a:srgbClr val="FF33CC"/>
                      </a:solidFill>
                      <a:latin typeface="Calibri" pitchFamily="34" charset="0"/>
                    </a:rPr>
                    <a:t>-</a:t>
                  </a:r>
                </a:p>
              </p:txBody>
            </p:sp>
            <p:sp>
              <p:nvSpPr>
                <p:cNvPr id="1064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034304" y="1521316"/>
                  <a:ext cx="403225" cy="301625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pPr defTabSz="457200" hangingPunct="0">
                    <a:lnSpc>
                      <a:spcPct val="69000"/>
                    </a:lnSpc>
                    <a:buClr>
                      <a:srgbClr val="000000"/>
                    </a:buClr>
                    <a:buSzPct val="45000"/>
                    <a:buFont typeface="Wingdings" pitchFamily="2" charset="2"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</a:pPr>
                  <a:r>
                    <a:rPr lang="en-GB" sz="2000" b="1">
                      <a:solidFill>
                        <a:srgbClr val="FF33CC"/>
                      </a:solidFill>
                      <a:latin typeface="Calibri" pitchFamily="34" charset="0"/>
                    </a:rPr>
                    <a:t>e</a:t>
                  </a:r>
                  <a:r>
                    <a:rPr lang="en-GB" sz="2800" b="1" baseline="30000">
                      <a:solidFill>
                        <a:srgbClr val="FF33CC"/>
                      </a:solidFill>
                      <a:latin typeface="Calibri" pitchFamily="34" charset="0"/>
                    </a:rPr>
                    <a:t>-</a:t>
                  </a:r>
                </a:p>
              </p:txBody>
            </p:sp>
            <p:sp>
              <p:nvSpPr>
                <p:cNvPr id="1065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1088395" y="2989263"/>
                  <a:ext cx="336551" cy="301625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pPr defTabSz="457200" hangingPunct="0">
                    <a:lnSpc>
                      <a:spcPct val="69000"/>
                    </a:lnSpc>
                    <a:buClr>
                      <a:srgbClr val="000000"/>
                    </a:buClr>
                    <a:buSzPct val="45000"/>
                    <a:buFont typeface="Wingdings" pitchFamily="2" charset="2"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</a:pPr>
                  <a:r>
                    <a:rPr lang="en-GB" sz="2000" b="1">
                      <a:solidFill>
                        <a:srgbClr val="FFFF00"/>
                      </a:solidFill>
                      <a:latin typeface="Calibri" pitchFamily="34" charset="0"/>
                    </a:rPr>
                    <a:t>p</a:t>
                  </a:r>
                </a:p>
              </p:txBody>
            </p:sp>
            <p:sp>
              <p:nvSpPr>
                <p:cNvPr id="1066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1477332" y="2989263"/>
                  <a:ext cx="336551" cy="301625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pPr defTabSz="457200" hangingPunct="0">
                    <a:lnSpc>
                      <a:spcPct val="69000"/>
                    </a:lnSpc>
                    <a:buClr>
                      <a:srgbClr val="000000"/>
                    </a:buClr>
                    <a:buSzPct val="45000"/>
                    <a:buFont typeface="Wingdings" pitchFamily="2" charset="2"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</a:pPr>
                  <a:r>
                    <a:rPr lang="en-GB" sz="2000" b="1">
                      <a:solidFill>
                        <a:srgbClr val="FFFF00"/>
                      </a:solidFill>
                      <a:latin typeface="Calibri" pitchFamily="34" charset="0"/>
                    </a:rPr>
                    <a:t>p</a:t>
                  </a:r>
                </a:p>
              </p:txBody>
            </p:sp>
            <p:sp>
              <p:nvSpPr>
                <p:cNvPr id="1067" name="Rectangle 18"/>
                <p:cNvSpPr>
                  <a:spLocks noChangeArrowheads="1"/>
                </p:cNvSpPr>
                <p:nvPr/>
              </p:nvSpPr>
              <p:spPr bwMode="auto">
                <a:xfrm>
                  <a:off x="4437443" y="2254989"/>
                  <a:ext cx="652462" cy="320675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pPr defTabSz="457200" hangingPunct="0">
                    <a:lnSpc>
                      <a:spcPct val="83000"/>
                    </a:lnSpc>
                    <a:spcBef>
                      <a:spcPts val="600"/>
                    </a:spcBef>
                    <a:buClr>
                      <a:srgbClr val="000000"/>
                    </a:buClr>
                    <a:buSzPct val="45000"/>
                    <a:buFont typeface="Wingdings" pitchFamily="2" charset="2"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</a:pPr>
                  <a:r>
                    <a:rPr lang="en-GB">
                      <a:solidFill>
                        <a:srgbClr val="3333CC"/>
                      </a:solidFill>
                      <a:latin typeface="Calibri" pitchFamily="34" charset="0"/>
                    </a:rPr>
                    <a:t>q</a:t>
                  </a:r>
                  <a:r>
                    <a:rPr lang="en-GB" baseline="30000">
                      <a:solidFill>
                        <a:srgbClr val="3333CC"/>
                      </a:solidFill>
                      <a:latin typeface="Calibri" pitchFamily="34" charset="0"/>
                    </a:rPr>
                    <a:t>2</a:t>
                  </a:r>
                  <a:r>
                    <a:rPr lang="en-GB">
                      <a:solidFill>
                        <a:srgbClr val="3333CC"/>
                      </a:solidFill>
                      <a:latin typeface="Calibri" pitchFamily="34" charset="0"/>
                    </a:rPr>
                    <a:t>&gt;0</a:t>
                  </a:r>
                </a:p>
              </p:txBody>
            </p:sp>
            <p:sp>
              <p:nvSpPr>
                <p:cNvPr id="1068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5177174" y="2110973"/>
                  <a:ext cx="377825" cy="301625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pPr defTabSz="457200" hangingPunct="0">
                    <a:lnSpc>
                      <a:spcPct val="69000"/>
                    </a:lnSpc>
                    <a:buClr>
                      <a:srgbClr val="000000"/>
                    </a:buClr>
                    <a:buSzPct val="45000"/>
                    <a:buFont typeface="Wingdings" pitchFamily="2" charset="2"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</a:pPr>
                  <a:r>
                    <a:rPr lang="en-GB" sz="2000" b="1">
                      <a:solidFill>
                        <a:srgbClr val="FF33CC"/>
                      </a:solidFill>
                      <a:latin typeface="Calibri" pitchFamily="34" charset="0"/>
                    </a:rPr>
                    <a:t>e</a:t>
                  </a:r>
                  <a:r>
                    <a:rPr lang="en-GB" sz="2000" b="1" baseline="30000">
                      <a:solidFill>
                        <a:srgbClr val="FF33CC"/>
                      </a:solidFill>
                      <a:latin typeface="Calibri" pitchFamily="34" charset="0"/>
                    </a:rPr>
                    <a:t>-</a:t>
                  </a:r>
                </a:p>
              </p:txBody>
            </p:sp>
            <p:sp>
              <p:nvSpPr>
                <p:cNvPr id="1069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3886089" y="2861021"/>
                  <a:ext cx="336550" cy="301625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pPr defTabSz="457200" hangingPunct="0">
                    <a:lnSpc>
                      <a:spcPct val="69000"/>
                    </a:lnSpc>
                    <a:buClr>
                      <a:srgbClr val="000000"/>
                    </a:buClr>
                    <a:buSzPct val="45000"/>
                    <a:buFont typeface="Wingdings" pitchFamily="2" charset="2"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</a:pPr>
                  <a:r>
                    <a:rPr lang="en-GB" sz="2000" b="1">
                      <a:solidFill>
                        <a:srgbClr val="FFFF00"/>
                      </a:solidFill>
                      <a:latin typeface="Calibri" pitchFamily="34" charset="0"/>
                    </a:rPr>
                    <a:t>p</a:t>
                  </a:r>
                </a:p>
              </p:txBody>
            </p:sp>
            <p:sp>
              <p:nvSpPr>
                <p:cNvPr id="1070" name="Line 22"/>
                <p:cNvSpPr>
                  <a:spLocks noChangeShapeType="1"/>
                </p:cNvSpPr>
                <p:nvPr/>
              </p:nvSpPr>
              <p:spPr bwMode="auto">
                <a:xfrm>
                  <a:off x="3989791" y="2170884"/>
                  <a:ext cx="142875" cy="1587"/>
                </a:xfrm>
                <a:prstGeom prst="line">
                  <a:avLst/>
                </a:prstGeom>
                <a:noFill/>
                <a:ln w="936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71" name="Line 24"/>
                <p:cNvSpPr>
                  <a:spLocks noChangeShapeType="1"/>
                </p:cNvSpPr>
                <p:nvPr/>
              </p:nvSpPr>
              <p:spPr bwMode="auto">
                <a:xfrm>
                  <a:off x="217488" y="4019550"/>
                  <a:ext cx="5938837" cy="1588"/>
                </a:xfrm>
                <a:prstGeom prst="line">
                  <a:avLst/>
                </a:prstGeom>
                <a:noFill/>
                <a:ln w="57240">
                  <a:solidFill>
                    <a:srgbClr val="000000"/>
                  </a:solidFill>
                  <a:miter lim="800000"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72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2544763" y="1143000"/>
                  <a:ext cx="3175" cy="2887663"/>
                </a:xfrm>
                <a:prstGeom prst="line">
                  <a:avLst/>
                </a:prstGeom>
                <a:noFill/>
                <a:ln w="41400">
                  <a:solidFill>
                    <a:srgbClr val="000000"/>
                  </a:solidFill>
                  <a:miter lim="800000"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73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5580063" y="4078288"/>
                  <a:ext cx="414337" cy="301625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pPr defTabSz="457200" hangingPunct="0">
                    <a:lnSpc>
                      <a:spcPct val="69000"/>
                    </a:lnSpc>
                    <a:buClr>
                      <a:srgbClr val="000000"/>
                    </a:buClr>
                    <a:buSzPct val="45000"/>
                    <a:buFont typeface="Wingdings" pitchFamily="2" charset="2"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</a:pPr>
                  <a:r>
                    <a:rPr lang="en-GB" sz="2000" i="1">
                      <a:solidFill>
                        <a:srgbClr val="000000"/>
                      </a:solidFill>
                      <a:latin typeface="Calibri" pitchFamily="34" charset="0"/>
                    </a:rPr>
                    <a:t>q</a:t>
                  </a:r>
                  <a:r>
                    <a:rPr lang="en-GB" sz="2000" i="1" baseline="30000">
                      <a:solidFill>
                        <a:srgbClr val="000000"/>
                      </a:solidFill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74" name="Rectangle 27"/>
                <p:cNvSpPr>
                  <a:spLocks noChangeArrowheads="1"/>
                </p:cNvSpPr>
                <p:nvPr/>
              </p:nvSpPr>
              <p:spPr bwMode="auto">
                <a:xfrm>
                  <a:off x="2544763" y="1592263"/>
                  <a:ext cx="785812" cy="2436812"/>
                </a:xfrm>
                <a:prstGeom prst="rect">
                  <a:avLst/>
                </a:prstGeom>
                <a:gradFill rotWithShape="0">
                  <a:gsLst>
                    <a:gs pos="0">
                      <a:srgbClr val="757500">
                        <a:alpha val="89000"/>
                      </a:srgbClr>
                    </a:gs>
                    <a:gs pos="50000">
                      <a:srgbClr val="FFFF00"/>
                    </a:gs>
                    <a:gs pos="100000">
                      <a:srgbClr val="757500">
                        <a:alpha val="89000"/>
                      </a:srgb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n-lt"/>
                    <a:cs typeface="+mn-cs"/>
                  </a:endParaRPr>
                </a:p>
              </p:txBody>
            </p:sp>
            <p:sp>
              <p:nvSpPr>
                <p:cNvPr id="1077" name="Rectangle 28"/>
                <p:cNvSpPr>
                  <a:spLocks noChangeArrowheads="1"/>
                </p:cNvSpPr>
                <p:nvPr/>
              </p:nvSpPr>
              <p:spPr bwMode="auto">
                <a:xfrm>
                  <a:off x="3308350" y="3375025"/>
                  <a:ext cx="2643188" cy="598488"/>
                </a:xfrm>
                <a:prstGeom prst="rect">
                  <a:avLst/>
                </a:prstGeom>
                <a:gradFill rotWithShape="0">
                  <a:gsLst>
                    <a:gs pos="0">
                      <a:srgbClr val="462F00"/>
                    </a:gs>
                    <a:gs pos="50000">
                      <a:srgbClr val="996600"/>
                    </a:gs>
                    <a:gs pos="100000">
                      <a:srgbClr val="462F00"/>
                    </a:gs>
                  </a:gsLst>
                  <a:lin ang="5400000" scaled="1"/>
                </a:gradFill>
                <a:ln w="9360">
                  <a:solidFill>
                    <a:srgbClr val="996600"/>
                  </a:solidFill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/>
                <a:lstStyle/>
                <a:p>
                  <a:pPr algn="ctr" defTabSz="457200" hangingPunct="0">
                    <a:lnSpc>
                      <a:spcPct val="69000"/>
                    </a:lnSpc>
                    <a:buClr>
                      <a:srgbClr val="000000"/>
                    </a:buClr>
                    <a:buSzPct val="45000"/>
                    <a:buFont typeface="Wingdings" pitchFamily="2" charset="2"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</a:pPr>
                  <a:r>
                    <a:rPr lang="en-GB" sz="2000" i="1">
                      <a:solidFill>
                        <a:srgbClr val="FFFFFF"/>
                      </a:solidFill>
                      <a:latin typeface="Calibri" pitchFamily="34" charset="0"/>
                    </a:rPr>
                    <a:t>Complex FFs</a:t>
                  </a:r>
                </a:p>
              </p:txBody>
            </p:sp>
            <p:sp>
              <p:nvSpPr>
                <p:cNvPr id="1078" name="Rectangle 29"/>
                <p:cNvSpPr>
                  <a:spLocks noChangeArrowheads="1"/>
                </p:cNvSpPr>
                <p:nvPr/>
              </p:nvSpPr>
              <p:spPr bwMode="auto">
                <a:xfrm>
                  <a:off x="225425" y="3375025"/>
                  <a:ext cx="2319338" cy="598488"/>
                </a:xfrm>
                <a:prstGeom prst="rect">
                  <a:avLst/>
                </a:prstGeom>
                <a:gradFill rotWithShape="0">
                  <a:gsLst>
                    <a:gs pos="0">
                      <a:srgbClr val="751700"/>
                    </a:gs>
                    <a:gs pos="50000">
                      <a:srgbClr val="FF3300"/>
                    </a:gs>
                    <a:gs pos="100000">
                      <a:srgbClr val="751700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lIns="90000" tIns="46800" rIns="90000" bIns="46800" anchor="ctr"/>
                <a:lstStyle/>
                <a:p>
                  <a:pPr algn="ctr" defTabSz="457200" hangingPunct="0">
                    <a:lnSpc>
                      <a:spcPct val="69000"/>
                    </a:lnSpc>
                    <a:buClr>
                      <a:srgbClr val="000000"/>
                    </a:buClr>
                    <a:buSzPct val="45000"/>
                    <a:buFont typeface="Wingdings" pitchFamily="2" charset="2"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</a:pPr>
                  <a:r>
                    <a:rPr lang="en-GB" sz="2000" i="1">
                      <a:solidFill>
                        <a:srgbClr val="FFFFFF"/>
                      </a:solidFill>
                      <a:latin typeface="Calibri" pitchFamily="34" charset="0"/>
                    </a:rPr>
                    <a:t>Real FFs</a:t>
                  </a:r>
                </a:p>
              </p:txBody>
            </p:sp>
            <p:sp>
              <p:nvSpPr>
                <p:cNvPr id="1079" name="Text Box 30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1599407" y="2812256"/>
                  <a:ext cx="2201862" cy="301625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pPr defTabSz="457200" hangingPunct="0">
                    <a:lnSpc>
                      <a:spcPct val="69000"/>
                    </a:lnSpc>
                    <a:buClr>
                      <a:srgbClr val="000000"/>
                    </a:buClr>
                    <a:buSzPct val="45000"/>
                    <a:buFont typeface="Wingdings" pitchFamily="2" charset="2"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</a:pPr>
                  <a:r>
                    <a:rPr lang="en-GB" sz="2000" i="1">
                      <a:solidFill>
                        <a:srgbClr val="000000"/>
                      </a:solidFill>
                      <a:latin typeface="Calibri" pitchFamily="34" charset="0"/>
                    </a:rPr>
                    <a:t>Unphysical region</a:t>
                  </a:r>
                </a:p>
              </p:txBody>
            </p:sp>
            <p:sp>
              <p:nvSpPr>
                <p:cNvPr id="78" name="Rectangle 31"/>
                <p:cNvSpPr>
                  <a:spLocks noChangeArrowheads="1"/>
                </p:cNvSpPr>
                <p:nvPr/>
              </p:nvSpPr>
              <p:spPr bwMode="auto">
                <a:xfrm>
                  <a:off x="211138" y="1052515"/>
                  <a:ext cx="1607248" cy="344504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lIns="90000" tIns="46800" rIns="90000" bIns="46800">
                  <a:spAutoFit/>
                </a:bodyPr>
                <a:lstStyle/>
                <a:p>
                  <a:pPr defTabSz="457200" fontAlgn="auto" hangingPunct="0">
                    <a:lnSpc>
                      <a:spcPct val="69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ct val="45000"/>
                    <a:buFont typeface="Wingdings" pitchFamily="2" charset="2"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2400" i="1" dirty="0">
                      <a:solidFill>
                        <a:srgbClr val="80008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+mn-lt"/>
                      <a:cs typeface="+mn-cs"/>
                    </a:rPr>
                    <a:t>Space-like</a:t>
                  </a:r>
                </a:p>
              </p:txBody>
            </p:sp>
            <p:sp>
              <p:nvSpPr>
                <p:cNvPr id="1081" name="Rectangle 35"/>
                <p:cNvSpPr>
                  <a:spLocks noChangeArrowheads="1"/>
                </p:cNvSpPr>
                <p:nvPr/>
              </p:nvSpPr>
              <p:spPr bwMode="auto">
                <a:xfrm>
                  <a:off x="3848100" y="4087813"/>
                  <a:ext cx="1587500" cy="301625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pPr defTabSz="457200" hangingPunct="0">
                    <a:lnSpc>
                      <a:spcPct val="69000"/>
                    </a:lnSpc>
                    <a:buClr>
                      <a:srgbClr val="000000"/>
                    </a:buClr>
                    <a:buSzPct val="45000"/>
                    <a:buFont typeface="Wingdings" pitchFamily="2" charset="2"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</a:pPr>
                  <a:r>
                    <a:rPr lang="en-GB" sz="2000" i="1">
                      <a:solidFill>
                        <a:srgbClr val="000000"/>
                      </a:solidFill>
                      <a:latin typeface="Calibri" pitchFamily="34" charset="0"/>
                      <a:cs typeface="Times New Roman" pitchFamily="18" charset="0"/>
                    </a:rPr>
                    <a:t>p+p ↔ e</a:t>
                  </a:r>
                  <a:r>
                    <a:rPr lang="en-GB" sz="2000" i="1" baseline="30000">
                      <a:solidFill>
                        <a:srgbClr val="000000"/>
                      </a:solidFill>
                      <a:latin typeface="Calibri" pitchFamily="34" charset="0"/>
                      <a:cs typeface="Times New Roman" pitchFamily="18" charset="0"/>
                    </a:rPr>
                    <a:t>+</a:t>
                  </a:r>
                  <a:r>
                    <a:rPr lang="en-GB" sz="2000" i="1">
                      <a:solidFill>
                        <a:srgbClr val="000000"/>
                      </a:solidFill>
                      <a:latin typeface="Calibri" pitchFamily="34" charset="0"/>
                      <a:cs typeface="Times New Roman" pitchFamily="18" charset="0"/>
                    </a:rPr>
                    <a:t>+e</a:t>
                  </a:r>
                  <a:r>
                    <a:rPr lang="en-GB" sz="2000" i="1" baseline="30000">
                      <a:solidFill>
                        <a:srgbClr val="000000"/>
                      </a:solidFill>
                      <a:latin typeface="Calibri" pitchFamily="34" charset="0"/>
                      <a:cs typeface="Times New Roman" pitchFamily="18" charset="0"/>
                    </a:rPr>
                    <a:t>-</a:t>
                  </a:r>
                </a:p>
              </p:txBody>
            </p:sp>
            <p:sp>
              <p:nvSpPr>
                <p:cNvPr id="1082" name="Rectangle 36"/>
                <p:cNvSpPr>
                  <a:spLocks noChangeArrowheads="1"/>
                </p:cNvSpPr>
                <p:nvPr/>
              </p:nvSpPr>
              <p:spPr bwMode="auto">
                <a:xfrm>
                  <a:off x="566738" y="4087813"/>
                  <a:ext cx="1431925" cy="301625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pPr defTabSz="457200" hangingPunct="0">
                    <a:lnSpc>
                      <a:spcPct val="69000"/>
                    </a:lnSpc>
                    <a:buClr>
                      <a:srgbClr val="000000"/>
                    </a:buClr>
                    <a:buSzPct val="45000"/>
                    <a:buFont typeface="Wingdings" pitchFamily="2" charset="2"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</a:pPr>
                  <a:r>
                    <a:rPr lang="en-GB" sz="2000" i="1">
                      <a:solidFill>
                        <a:srgbClr val="000000"/>
                      </a:solidFill>
                      <a:latin typeface="Calibri" pitchFamily="34" charset="0"/>
                      <a:cs typeface="Times New Roman" pitchFamily="18" charset="0"/>
                    </a:rPr>
                    <a:t>e+p </a:t>
                  </a:r>
                  <a:r>
                    <a:rPr lang="en-GB" sz="2000">
                      <a:solidFill>
                        <a:srgbClr val="000000"/>
                      </a:solidFill>
                      <a:latin typeface="Symbol" pitchFamily="18" charset="2"/>
                      <a:cs typeface="Times New Roman" pitchFamily="18" charset="0"/>
                    </a:rPr>
                    <a:t></a:t>
                  </a:r>
                  <a:r>
                    <a:rPr lang="en-GB" sz="2000">
                      <a:solidFill>
                        <a:srgbClr val="000000"/>
                      </a:solidFill>
                      <a:latin typeface="Calibri" pitchFamily="34" charset="0"/>
                      <a:cs typeface="Times New Roman" pitchFamily="18" charset="0"/>
                    </a:rPr>
                    <a:t> </a:t>
                  </a:r>
                  <a:r>
                    <a:rPr lang="en-GB" sz="2000" i="1">
                      <a:solidFill>
                        <a:srgbClr val="000000"/>
                      </a:solidFill>
                      <a:latin typeface="Calibri" pitchFamily="34" charset="0"/>
                      <a:cs typeface="Times New Roman" pitchFamily="18" charset="0"/>
                    </a:rPr>
                    <a:t>e+p</a:t>
                  </a:r>
                </a:p>
              </p:txBody>
            </p:sp>
            <p:sp>
              <p:nvSpPr>
                <p:cNvPr id="1083" name="Rectangle 38"/>
                <p:cNvSpPr>
                  <a:spLocks noChangeArrowheads="1"/>
                </p:cNvSpPr>
                <p:nvPr/>
              </p:nvSpPr>
              <p:spPr bwMode="auto">
                <a:xfrm rot="-5400000">
                  <a:off x="1987550" y="2654879"/>
                  <a:ext cx="2187575" cy="363970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pPr defTabSz="457200" hangingPunct="0">
                    <a:lnSpc>
                      <a:spcPct val="69000"/>
                    </a:lnSpc>
                    <a:buClr>
                      <a:srgbClr val="000000"/>
                    </a:buClr>
                    <a:buSzPct val="45000"/>
                    <a:buFont typeface="Wingdings" pitchFamily="2" charset="2"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</a:pPr>
                  <a:r>
                    <a:rPr lang="en-GB" sz="2000" i="1">
                      <a:solidFill>
                        <a:srgbClr val="000000"/>
                      </a:solidFill>
                      <a:latin typeface="Calibri" pitchFamily="34" charset="0"/>
                      <a:cs typeface="Times New Roman" pitchFamily="18" charset="0"/>
                    </a:rPr>
                    <a:t>p+p </a:t>
                  </a:r>
                  <a:r>
                    <a:rPr lang="en-GB" sz="2000" i="1">
                      <a:solidFill>
                        <a:srgbClr val="000000"/>
                      </a:solidFill>
                      <a:latin typeface="Calibri" pitchFamily="34" charset="0"/>
                      <a:cs typeface="Times New Roman" pitchFamily="18" charset="0"/>
                      <a:sym typeface="Wingdings" pitchFamily="2" charset="2"/>
                    </a:rPr>
                    <a:t>  </a:t>
                  </a:r>
                  <a:r>
                    <a:rPr lang="en-GB" sz="2000" i="1">
                      <a:solidFill>
                        <a:srgbClr val="000000"/>
                      </a:solidFill>
                      <a:latin typeface="Calibri" pitchFamily="34" charset="0"/>
                      <a:cs typeface="Times New Roman" pitchFamily="18" charset="0"/>
                    </a:rPr>
                    <a:t>e</a:t>
                  </a:r>
                  <a:r>
                    <a:rPr lang="en-GB" sz="2000" i="1" baseline="30000">
                      <a:solidFill>
                        <a:srgbClr val="000000"/>
                      </a:solidFill>
                      <a:latin typeface="Calibri" pitchFamily="34" charset="0"/>
                      <a:cs typeface="Times New Roman" pitchFamily="18" charset="0"/>
                    </a:rPr>
                    <a:t>+</a:t>
                  </a:r>
                  <a:r>
                    <a:rPr lang="en-GB" sz="2000" i="1">
                      <a:solidFill>
                        <a:srgbClr val="000000"/>
                      </a:solidFill>
                      <a:latin typeface="Calibri" pitchFamily="34" charset="0"/>
                      <a:cs typeface="Times New Roman" pitchFamily="18" charset="0"/>
                    </a:rPr>
                    <a:t>+e</a:t>
                  </a:r>
                  <a:r>
                    <a:rPr lang="en-GB" sz="2000" i="1" baseline="30000">
                      <a:solidFill>
                        <a:srgbClr val="000000"/>
                      </a:solidFill>
                      <a:latin typeface="Calibri" pitchFamily="34" charset="0"/>
                      <a:cs typeface="Times New Roman" pitchFamily="18" charset="0"/>
                    </a:rPr>
                    <a:t>- </a:t>
                  </a:r>
                  <a:r>
                    <a:rPr lang="en-GB" sz="2000" i="1">
                      <a:solidFill>
                        <a:srgbClr val="000000"/>
                      </a:solidFill>
                      <a:latin typeface="Calibri" pitchFamily="34" charset="0"/>
                      <a:cs typeface="Times New Roman" pitchFamily="18" charset="0"/>
                    </a:rPr>
                    <a:t>+ X</a:t>
                  </a:r>
                  <a:endParaRPr lang="en-GB" sz="2000" i="1" baseline="33000">
                    <a:solidFill>
                      <a:srgbClr val="000000"/>
                    </a:solidFill>
                    <a:latin typeface="Symbol" pitchFamily="18" charset="2"/>
                    <a:cs typeface="Times New Roman" pitchFamily="18" charset="0"/>
                  </a:endParaRPr>
                </a:p>
              </p:txBody>
            </p:sp>
            <p:sp>
              <p:nvSpPr>
                <p:cNvPr id="1084" name="Line 39"/>
                <p:cNvSpPr>
                  <a:spLocks noChangeShapeType="1"/>
                </p:cNvSpPr>
                <p:nvPr/>
              </p:nvSpPr>
              <p:spPr bwMode="auto">
                <a:xfrm>
                  <a:off x="2984500" y="3675063"/>
                  <a:ext cx="3175" cy="185737"/>
                </a:xfrm>
                <a:prstGeom prst="line">
                  <a:avLst/>
                </a:prstGeom>
                <a:noFill/>
                <a:ln w="222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85" name="Rectangle 40"/>
                <p:cNvSpPr>
                  <a:spLocks noChangeArrowheads="1"/>
                </p:cNvSpPr>
                <p:nvPr/>
              </p:nvSpPr>
              <p:spPr bwMode="auto">
                <a:xfrm>
                  <a:off x="1465263" y="1584325"/>
                  <a:ext cx="1077912" cy="706438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>
                    <a:latin typeface="Calibri" pitchFamily="34" charset="0"/>
                  </a:endParaRPr>
                </a:p>
              </p:txBody>
            </p:sp>
            <p:sp>
              <p:nvSpPr>
                <p:cNvPr id="1086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1835150" y="981075"/>
                  <a:ext cx="647700" cy="396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FR" sz="2000" b="1" dirty="0">
                      <a:solidFill>
                        <a:srgbClr val="FF0000"/>
                      </a:solidFill>
                      <a:latin typeface="Calibri" pitchFamily="34" charset="0"/>
                    </a:rPr>
                    <a:t>SL</a:t>
                  </a:r>
                </a:p>
              </p:txBody>
            </p:sp>
            <p:sp>
              <p:nvSpPr>
                <p:cNvPr id="1087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5292725" y="1628775"/>
                  <a:ext cx="647700" cy="396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FR" sz="2000" b="1">
                      <a:solidFill>
                        <a:srgbClr val="996600"/>
                      </a:solidFill>
                      <a:latin typeface="Calibri" pitchFamily="34" charset="0"/>
                    </a:rPr>
                    <a:t>TL</a:t>
                  </a:r>
                </a:p>
              </p:txBody>
            </p:sp>
            <p:sp>
              <p:nvSpPr>
                <p:cNvPr id="1088" name="Line 65"/>
                <p:cNvSpPr>
                  <a:spLocks noChangeShapeType="1"/>
                </p:cNvSpPr>
                <p:nvPr/>
              </p:nvSpPr>
              <p:spPr bwMode="auto">
                <a:xfrm>
                  <a:off x="3309938" y="3889375"/>
                  <a:ext cx="0" cy="21590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89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2731574" y="4127828"/>
                  <a:ext cx="1141583" cy="261610"/>
                </a:xfrm>
                <a:prstGeom prst="rect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FR" sz="1100" b="1">
                      <a:latin typeface="Calibri" pitchFamily="34" charset="0"/>
                    </a:rPr>
                    <a:t>3.52 (GeV/c)</a:t>
                  </a:r>
                  <a:r>
                    <a:rPr lang="fr-FR" sz="1100" b="1" baseline="3000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1090" name="Line 67"/>
                <p:cNvSpPr>
                  <a:spLocks noChangeShapeType="1"/>
                </p:cNvSpPr>
                <p:nvPr/>
              </p:nvSpPr>
              <p:spPr bwMode="auto">
                <a:xfrm flipH="1">
                  <a:off x="3941763" y="4114800"/>
                  <a:ext cx="144462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91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3878308" y="2110973"/>
                  <a:ext cx="336551" cy="301625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pPr defTabSz="457200" hangingPunct="0">
                    <a:lnSpc>
                      <a:spcPct val="69000"/>
                    </a:lnSpc>
                    <a:buClr>
                      <a:srgbClr val="000000"/>
                    </a:buClr>
                    <a:buSzPct val="45000"/>
                    <a:buFont typeface="Wingdings" pitchFamily="2" charset="2"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</a:pPr>
                  <a:r>
                    <a:rPr lang="en-GB" sz="2000" b="1">
                      <a:solidFill>
                        <a:srgbClr val="FFFF00"/>
                      </a:solidFill>
                      <a:latin typeface="Calibri" pitchFamily="34" charset="0"/>
                    </a:rPr>
                    <a:t>p</a:t>
                  </a:r>
                </a:p>
              </p:txBody>
            </p:sp>
          </p:grpSp>
        </p:grpSp>
        <p:sp>
          <p:nvSpPr>
            <p:cNvPr id="1044" name="ZoneTexte 63"/>
            <p:cNvSpPr txBox="1">
              <a:spLocks noChangeArrowheads="1"/>
            </p:cNvSpPr>
            <p:nvPr/>
          </p:nvSpPr>
          <p:spPr bwMode="auto">
            <a:xfrm>
              <a:off x="2051720" y="3717032"/>
              <a:ext cx="14401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>
                  <a:latin typeface="Calibri" pitchFamily="34" charset="0"/>
                </a:rPr>
                <a:t>0</a:t>
              </a:r>
            </a:p>
          </p:txBody>
        </p:sp>
        <p:cxnSp>
          <p:nvCxnSpPr>
            <p:cNvPr id="95" name="Connecteur droit 94"/>
            <p:cNvCxnSpPr/>
            <p:nvPr/>
          </p:nvCxnSpPr>
          <p:spPr>
            <a:xfrm rot="5400000">
              <a:off x="2091568" y="3664864"/>
              <a:ext cx="206385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tangle 66"/>
            <p:cNvSpPr/>
            <p:nvPr/>
          </p:nvSpPr>
          <p:spPr>
            <a:xfrm>
              <a:off x="4788024" y="2348880"/>
              <a:ext cx="216024" cy="2880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4572000" y="2501280"/>
              <a:ext cx="216024" cy="2880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cxnSp>
          <p:nvCxnSpPr>
            <p:cNvPr id="101" name="Connecteur droit 100"/>
            <p:cNvCxnSpPr>
              <a:endCxn id="67" idx="1"/>
            </p:cNvCxnSpPr>
            <p:nvPr/>
          </p:nvCxnSpPr>
          <p:spPr>
            <a:xfrm rot="16200000" flipV="1">
              <a:off x="4751395" y="2528957"/>
              <a:ext cx="144470" cy="71437"/>
            </a:xfrm>
            <a:prstGeom prst="line">
              <a:avLst/>
            </a:prstGeom>
            <a:ln w="25400">
              <a:solidFill>
                <a:srgbClr val="E81E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/>
            <p:cNvCxnSpPr/>
            <p:nvPr/>
          </p:nvCxnSpPr>
          <p:spPr>
            <a:xfrm rot="16200000" flipV="1">
              <a:off x="4730116" y="2588382"/>
              <a:ext cx="144016" cy="72008"/>
            </a:xfrm>
            <a:prstGeom prst="line">
              <a:avLst/>
            </a:prstGeom>
            <a:ln w="25400">
              <a:solidFill>
                <a:srgbClr val="E81EDA"/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0" name="Text Box 20"/>
            <p:cNvSpPr txBox="1">
              <a:spLocks noChangeArrowheads="1"/>
            </p:cNvSpPr>
            <p:nvPr/>
          </p:nvSpPr>
          <p:spPr bwMode="auto">
            <a:xfrm>
              <a:off x="4427984" y="2602482"/>
              <a:ext cx="367170" cy="3016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defTabSz="457200" hangingPunct="0">
                <a:lnSpc>
                  <a:spcPct val="69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2000" b="1">
                  <a:solidFill>
                    <a:srgbClr val="FF33CC"/>
                  </a:solidFill>
                  <a:latin typeface="Calibri" pitchFamily="34" charset="0"/>
                </a:rPr>
                <a:t>e</a:t>
              </a:r>
              <a:r>
                <a:rPr lang="en-GB" sz="2000" b="1" baseline="30000">
                  <a:solidFill>
                    <a:srgbClr val="FF33CC"/>
                  </a:solidFill>
                  <a:latin typeface="Calibri" pitchFamily="34" charset="0"/>
                </a:rPr>
                <a:t>+</a:t>
              </a: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3276629" y="1916152"/>
              <a:ext cx="215897" cy="28893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cxnSp>
          <p:nvCxnSpPr>
            <p:cNvPr id="108" name="Connecteur droit 107"/>
            <p:cNvCxnSpPr/>
            <p:nvPr/>
          </p:nvCxnSpPr>
          <p:spPr>
            <a:xfrm>
              <a:off x="3122644" y="1785971"/>
              <a:ext cx="431795" cy="358792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cteur droit 109"/>
            <p:cNvCxnSpPr/>
            <p:nvPr/>
          </p:nvCxnSpPr>
          <p:spPr>
            <a:xfrm>
              <a:off x="3109944" y="1844710"/>
              <a:ext cx="431795" cy="36038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cteur droit 111"/>
            <p:cNvCxnSpPr/>
            <p:nvPr/>
          </p:nvCxnSpPr>
          <p:spPr>
            <a:xfrm rot="16200000" flipV="1">
              <a:off x="3297760" y="1941884"/>
              <a:ext cx="165920" cy="72008"/>
            </a:xfrm>
            <a:prstGeom prst="line">
              <a:avLst/>
            </a:prstGeom>
            <a:ln w="25400">
              <a:solidFill>
                <a:srgbClr val="FFFF00"/>
              </a:solidFill>
            </a:ln>
            <a:scene3d>
              <a:camera prst="orthographicFront">
                <a:rot lat="0" lon="0" rev="3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cteur droit 114"/>
            <p:cNvCxnSpPr/>
            <p:nvPr/>
          </p:nvCxnSpPr>
          <p:spPr>
            <a:xfrm rot="16200000" flipV="1">
              <a:off x="3263330" y="2023271"/>
              <a:ext cx="165920" cy="72008"/>
            </a:xfrm>
            <a:prstGeom prst="line">
              <a:avLst/>
            </a:prstGeom>
            <a:ln w="25400">
              <a:solidFill>
                <a:srgbClr val="FFFF00"/>
              </a:solidFill>
            </a:ln>
            <a:scene3d>
              <a:camera prst="orthographicFront">
                <a:rot lat="0" lon="0" rev="30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965166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>
            <a:grpSpLocks/>
          </p:cNvGrpSpPr>
          <p:nvPr/>
        </p:nvGrpSpPr>
        <p:grpSpPr bwMode="auto">
          <a:xfrm>
            <a:off x="2411288" y="1268760"/>
            <a:ext cx="6553200" cy="4897438"/>
            <a:chOff x="1632" y="720"/>
            <a:chExt cx="4128" cy="3085"/>
          </a:xfrm>
        </p:grpSpPr>
        <p:pic>
          <p:nvPicPr>
            <p:cNvPr id="44" name="Picture 2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3" y="1009"/>
              <a:ext cx="2259" cy="2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5" name="Text Box 31"/>
            <p:cNvSpPr txBox="1">
              <a:spLocks noChangeArrowheads="1"/>
            </p:cNvSpPr>
            <p:nvPr/>
          </p:nvSpPr>
          <p:spPr bwMode="auto">
            <a:xfrm>
              <a:off x="2496" y="960"/>
              <a:ext cx="2755" cy="3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1400" baseline="0" dirty="0">
                  <a:solidFill>
                    <a:srgbClr val="000000"/>
                  </a:solidFill>
                </a:rPr>
                <a:t>E. </a:t>
              </a:r>
              <a:r>
                <a:rPr lang="fr-FR" sz="1400" baseline="0" dirty="0" err="1">
                  <a:solidFill>
                    <a:srgbClr val="000000"/>
                  </a:solidFill>
                </a:rPr>
                <a:t>Tomasi-Gustafsson</a:t>
              </a:r>
              <a:r>
                <a:rPr lang="fr-FR" sz="1400" baseline="0" dirty="0">
                  <a:solidFill>
                    <a:srgbClr val="000000"/>
                  </a:solidFill>
                </a:rPr>
                <a:t> and M.P. </a:t>
              </a:r>
              <a:r>
                <a:rPr lang="fr-FR" sz="1400" baseline="0" dirty="0" err="1">
                  <a:solidFill>
                    <a:srgbClr val="000000"/>
                  </a:solidFill>
                </a:rPr>
                <a:t>Rekalo</a:t>
              </a:r>
              <a:r>
                <a:rPr lang="fr-FR" sz="1400" baseline="0" dirty="0">
                  <a:solidFill>
                    <a:srgbClr val="000000"/>
                  </a:solidFill>
                </a:rPr>
                <a:t>, PLB504,291</a:t>
              </a:r>
            </a:p>
            <a:p>
              <a:pPr eaLnBrk="1" hangingPunct="1"/>
              <a:r>
                <a:rPr lang="fr-FR" sz="1400" baseline="0" dirty="0">
                  <a:solidFill>
                    <a:srgbClr val="000000"/>
                  </a:solidFill>
                </a:rPr>
                <a:t>E. </a:t>
              </a:r>
              <a:r>
                <a:rPr lang="fr-FR" sz="1400" baseline="0" dirty="0" err="1">
                  <a:solidFill>
                    <a:srgbClr val="000000"/>
                  </a:solidFill>
                </a:rPr>
                <a:t>Tomasi-Gustafsson</a:t>
              </a:r>
              <a:r>
                <a:rPr lang="fr-FR" sz="1400" baseline="0" dirty="0">
                  <a:solidFill>
                    <a:srgbClr val="000000"/>
                  </a:solidFill>
                </a:rPr>
                <a:t>, arXIv:0907.4442</a:t>
              </a:r>
            </a:p>
          </p:txBody>
        </p:sp>
        <p:sp>
          <p:nvSpPr>
            <p:cNvPr id="46" name="Text Box 32"/>
            <p:cNvSpPr txBox="1">
              <a:spLocks noChangeArrowheads="1"/>
            </p:cNvSpPr>
            <p:nvPr/>
          </p:nvSpPr>
          <p:spPr bwMode="auto">
            <a:xfrm>
              <a:off x="3408" y="720"/>
              <a:ext cx="1508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i="1" baseline="0" dirty="0" err="1">
                  <a:solidFill>
                    <a:srgbClr val="000000"/>
                  </a:solidFill>
                </a:rPr>
                <a:t>Courtesy</a:t>
              </a:r>
              <a:r>
                <a:rPr lang="fr-FR" i="1" baseline="0" dirty="0">
                  <a:solidFill>
                    <a:srgbClr val="000000"/>
                  </a:solidFill>
                </a:rPr>
                <a:t> of S. </a:t>
              </a:r>
              <a:r>
                <a:rPr lang="fr-FR" i="1" baseline="0" dirty="0" err="1">
                  <a:solidFill>
                    <a:srgbClr val="000000"/>
                  </a:solidFill>
                </a:rPr>
                <a:t>Pacetti</a:t>
              </a:r>
              <a:endParaRPr lang="fr-FR" i="1" baseline="0" dirty="0">
                <a:solidFill>
                  <a:srgbClr val="000000"/>
                </a:solidFill>
              </a:endParaRPr>
            </a:p>
          </p:txBody>
        </p:sp>
        <p:sp>
          <p:nvSpPr>
            <p:cNvPr id="47" name="Text Box 35"/>
            <p:cNvSpPr txBox="1">
              <a:spLocks noChangeArrowheads="1"/>
            </p:cNvSpPr>
            <p:nvPr/>
          </p:nvSpPr>
          <p:spPr bwMode="auto">
            <a:xfrm>
              <a:off x="4560" y="1488"/>
              <a:ext cx="6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b="1" baseline="0">
                  <a:solidFill>
                    <a:srgbClr val="00000C"/>
                  </a:solidFill>
                </a:rPr>
                <a:t>PANDA</a:t>
              </a:r>
            </a:p>
          </p:txBody>
        </p:sp>
        <p:graphicFrame>
          <p:nvGraphicFramePr>
            <p:cNvPr id="48" name="Object 3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73718533"/>
                </p:ext>
              </p:extLst>
            </p:nvPr>
          </p:nvGraphicFramePr>
          <p:xfrm>
            <a:off x="3904" y="3456"/>
            <a:ext cx="1856" cy="3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42" name="Equation" r:id="rId5" imgW="2565400" imgH="482600" progId="Equation.3">
                    <p:embed/>
                  </p:oleObj>
                </mc:Choice>
                <mc:Fallback>
                  <p:oleObj name="Equation" r:id="rId5" imgW="2565400" imgH="482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04" y="3456"/>
                          <a:ext cx="1856" cy="34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" name="Line 40"/>
            <p:cNvSpPr>
              <a:spLocks noChangeShapeType="1"/>
            </p:cNvSpPr>
            <p:nvPr/>
          </p:nvSpPr>
          <p:spPr bwMode="auto">
            <a:xfrm flipV="1">
              <a:off x="2880" y="2256"/>
              <a:ext cx="2016" cy="12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" name="AutoShape 41"/>
            <p:cNvSpPr>
              <a:spLocks noChangeArrowheads="1"/>
            </p:cNvSpPr>
            <p:nvPr/>
          </p:nvSpPr>
          <p:spPr bwMode="auto">
            <a:xfrm>
              <a:off x="1632" y="3456"/>
              <a:ext cx="2208" cy="288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fr-FR" i="1" baseline="0"/>
                <a:t>Phragmèn-Lindelöf theorem ?</a:t>
              </a:r>
              <a:endParaRPr lang="fr-FR" baseline="0"/>
            </a:p>
          </p:txBody>
        </p:sp>
      </p:grpSp>
      <p:sp>
        <p:nvSpPr>
          <p:cNvPr id="108548" name="Rectangle 2"/>
          <p:cNvSpPr>
            <a:spLocks noGrp="1" noChangeArrowheads="1"/>
          </p:cNvSpPr>
          <p:nvPr>
            <p:ph type="title"/>
          </p:nvPr>
        </p:nvSpPr>
        <p:spPr>
          <a:xfrm>
            <a:off x="354390" y="-17463"/>
            <a:ext cx="8789610" cy="1143001"/>
          </a:xfrm>
          <a:noFill/>
        </p:spPr>
        <p:txBody>
          <a:bodyPr lIns="0" tIns="28084" rIns="0" bIns="0"/>
          <a:lstStyle/>
          <a:p>
            <a: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kern="1200" dirty="0"/>
              <a:t>Time-Like Form Factor Measurement </a:t>
            </a:r>
            <a:br>
              <a:rPr lang="en-US" kern="1200" dirty="0"/>
            </a:br>
            <a:r>
              <a:rPr lang="en-US" kern="1200" dirty="0"/>
              <a:t>with PANDA : Estimates of Precision</a:t>
            </a:r>
          </a:p>
        </p:txBody>
      </p:sp>
      <p:sp>
        <p:nvSpPr>
          <p:cNvPr id="108549" name="Text Box 3"/>
          <p:cNvSpPr txBox="1">
            <a:spLocks noChangeArrowheads="1"/>
          </p:cNvSpPr>
          <p:nvPr/>
        </p:nvSpPr>
        <p:spPr bwMode="auto">
          <a:xfrm>
            <a:off x="3814763" y="2544763"/>
            <a:ext cx="4016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51" name="Text Box 10"/>
          <p:cNvSpPr txBox="1">
            <a:spLocks noChangeArrowheads="1"/>
          </p:cNvSpPr>
          <p:nvPr/>
        </p:nvSpPr>
        <p:spPr bwMode="auto">
          <a:xfrm>
            <a:off x="228600" y="1524000"/>
            <a:ext cx="3448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i="1" dirty="0" err="1"/>
              <a:t>Sudol</a:t>
            </a:r>
            <a:r>
              <a:rPr lang="fr-FR" i="1" dirty="0"/>
              <a:t> et al. EPJA 44 (2010) 373</a:t>
            </a:r>
          </a:p>
        </p:txBody>
      </p:sp>
      <p:sp>
        <p:nvSpPr>
          <p:cNvPr id="108552" name="AutoShape 12"/>
          <p:cNvSpPr>
            <a:spLocks noChangeArrowheads="1"/>
          </p:cNvSpPr>
          <p:nvPr/>
        </p:nvSpPr>
        <p:spPr bwMode="auto">
          <a:xfrm>
            <a:off x="1265238" y="3100388"/>
            <a:ext cx="120650" cy="350837"/>
          </a:xfrm>
          <a:prstGeom prst="upArrow">
            <a:avLst>
              <a:gd name="adj1" fmla="val 50000"/>
              <a:gd name="adj2" fmla="val 72697"/>
            </a:avLst>
          </a:prstGeom>
          <a:solidFill>
            <a:schemeClr val="bg1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53" name="AutoShape 13"/>
          <p:cNvSpPr>
            <a:spLocks noChangeArrowheads="1"/>
          </p:cNvSpPr>
          <p:nvPr/>
        </p:nvSpPr>
        <p:spPr bwMode="auto">
          <a:xfrm>
            <a:off x="2344738" y="3101975"/>
            <a:ext cx="120650" cy="349250"/>
          </a:xfrm>
          <a:prstGeom prst="upArrow">
            <a:avLst>
              <a:gd name="adj1" fmla="val 50000"/>
              <a:gd name="adj2" fmla="val 72368"/>
            </a:avLst>
          </a:prstGeom>
          <a:solidFill>
            <a:schemeClr val="bg1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54" name="AutoShape 14"/>
          <p:cNvSpPr>
            <a:spLocks noChangeArrowheads="1"/>
          </p:cNvSpPr>
          <p:nvPr/>
        </p:nvSpPr>
        <p:spPr bwMode="auto">
          <a:xfrm>
            <a:off x="2833688" y="3101975"/>
            <a:ext cx="120650" cy="349250"/>
          </a:xfrm>
          <a:prstGeom prst="upArrow">
            <a:avLst>
              <a:gd name="adj1" fmla="val 50000"/>
              <a:gd name="adj2" fmla="val 72368"/>
            </a:avLst>
          </a:prstGeom>
          <a:solidFill>
            <a:schemeClr val="bg1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55" name="AutoShape 15"/>
          <p:cNvSpPr>
            <a:spLocks noChangeArrowheads="1"/>
          </p:cNvSpPr>
          <p:nvPr/>
        </p:nvSpPr>
        <p:spPr bwMode="auto">
          <a:xfrm>
            <a:off x="3355975" y="3101975"/>
            <a:ext cx="120650" cy="349250"/>
          </a:xfrm>
          <a:prstGeom prst="upArrow">
            <a:avLst>
              <a:gd name="adj1" fmla="val 50000"/>
              <a:gd name="adj2" fmla="val 72368"/>
            </a:avLst>
          </a:prstGeom>
          <a:solidFill>
            <a:schemeClr val="bg1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214050" name="Group 34"/>
          <p:cNvGrpSpPr>
            <a:grpSpLocks/>
          </p:cNvGrpSpPr>
          <p:nvPr/>
        </p:nvGrpSpPr>
        <p:grpSpPr bwMode="auto">
          <a:xfrm>
            <a:off x="76200" y="2133600"/>
            <a:ext cx="3657600" cy="2971800"/>
            <a:chOff x="48" y="1152"/>
            <a:chExt cx="2208" cy="1872"/>
          </a:xfrm>
          <a:solidFill>
            <a:schemeClr val="bg1"/>
          </a:solidFill>
        </p:grpSpPr>
        <p:sp>
          <p:nvSpPr>
            <p:cNvPr id="214032" name="Rectangle 16"/>
            <p:cNvSpPr>
              <a:spLocks noChangeArrowheads="1"/>
            </p:cNvSpPr>
            <p:nvPr/>
          </p:nvSpPr>
          <p:spPr bwMode="auto">
            <a:xfrm>
              <a:off x="48" y="1152"/>
              <a:ext cx="2208" cy="187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grpSp>
          <p:nvGrpSpPr>
            <p:cNvPr id="214033" name="Group 17"/>
            <p:cNvGrpSpPr>
              <a:grpSpLocks/>
            </p:cNvGrpSpPr>
            <p:nvPr/>
          </p:nvGrpSpPr>
          <p:grpSpPr bwMode="auto">
            <a:xfrm>
              <a:off x="48" y="1200"/>
              <a:ext cx="2175" cy="1710"/>
              <a:chOff x="192" y="1200"/>
              <a:chExt cx="2175" cy="1710"/>
            </a:xfrm>
            <a:grpFill/>
          </p:grpSpPr>
          <p:pic>
            <p:nvPicPr>
              <p:cNvPr id="214034" name="Picture 18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306" y="1200"/>
                <a:ext cx="2061" cy="1603"/>
              </a:xfrm>
              <a:prstGeom prst="rect">
                <a:avLst/>
              </a:prstGeom>
              <a:grpFill/>
              <a:ln>
                <a:noFill/>
              </a:ln>
              <a:effectLst/>
              <a:extLst/>
            </p:spPr>
          </p:pic>
          <p:sp>
            <p:nvSpPr>
              <p:cNvPr id="214035" name="Text Box 19"/>
              <p:cNvSpPr txBox="1">
                <a:spLocks noChangeArrowheads="1"/>
              </p:cNvSpPr>
              <p:nvPr/>
            </p:nvSpPr>
            <p:spPr bwMode="auto">
              <a:xfrm>
                <a:off x="576" y="2781"/>
                <a:ext cx="1679" cy="129"/>
              </a:xfrm>
              <a:prstGeom prst="rect">
                <a:avLst/>
              </a:prstGeom>
              <a:grpFill/>
              <a:ln>
                <a:noFill/>
              </a:ln>
              <a:effectLst/>
              <a:extLst/>
            </p:spPr>
            <p:txBody>
              <a:bodyPr wrap="none" lIns="81639" tIns="51922" rIns="81639" bIns="40820"/>
              <a:lstStyle>
                <a:lvl1pPr defTabSz="414338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674688" indent="-260350" defTabSz="414338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036638" indent="-207963" defTabSz="414338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450975" indent="-206375" defTabSz="414338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866900" indent="-207963" defTabSz="414338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324100" indent="-207963" defTabSz="414338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781300" indent="-207963" defTabSz="414338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238500" indent="-207963" defTabSz="414338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695700" indent="-207963" defTabSz="414338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hangingPunct="0">
                  <a:lnSpc>
                    <a:spcPct val="93000"/>
                  </a:lnSpc>
                  <a:buSzPct val="100000"/>
                  <a:defRPr/>
                </a:pPr>
                <a:r>
                  <a:rPr lang="en-US" sz="1300" b="1">
                    <a:solidFill>
                      <a:srgbClr val="00000C"/>
                    </a:solidFill>
                  </a:rPr>
                  <a:t>&lt; 1%              </a:t>
                </a:r>
                <a:r>
                  <a:rPr lang="en-US" sz="1300" b="1">
                    <a:solidFill>
                      <a:srgbClr val="00000C"/>
                    </a:solidFill>
                    <a:cs typeface="Arial" charset="0"/>
                  </a:rPr>
                  <a:t>~10%     ~23%    ~50%</a:t>
                </a:r>
              </a:p>
            </p:txBody>
          </p:sp>
          <p:sp>
            <p:nvSpPr>
              <p:cNvPr id="214036" name="Text Box 20"/>
              <p:cNvSpPr txBox="1">
                <a:spLocks noChangeArrowheads="1"/>
              </p:cNvSpPr>
              <p:nvPr/>
            </p:nvSpPr>
            <p:spPr bwMode="auto">
              <a:xfrm>
                <a:off x="192" y="1209"/>
                <a:ext cx="373" cy="280"/>
              </a:xfrm>
              <a:prstGeom prst="rect">
                <a:avLst/>
              </a:prstGeom>
              <a:grpFill/>
              <a:ln>
                <a:noFill/>
              </a:ln>
              <a:effectLst/>
              <a:extLst/>
            </p:spPr>
            <p:txBody>
              <a:bodyPr wrap="none" lIns="81639" tIns="40820" rIns="81639" bIns="40820"/>
              <a:lstStyle>
                <a:lvl1pPr defTabSz="414338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674688" indent="-260350" defTabSz="414338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036638" indent="-207963" defTabSz="414338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450975" indent="-206375" defTabSz="414338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866900" indent="-207963" defTabSz="414338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324100" indent="-207963" defTabSz="414338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781300" indent="-207963" defTabSz="414338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238500" indent="-207963" defTabSz="414338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695700" indent="-207963" defTabSz="414338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r>
                  <a:rPr lang="en-US" sz="2700">
                    <a:solidFill>
                      <a:srgbClr val="000000"/>
                    </a:solidFill>
                    <a:latin typeface="Times New Roman" pitchFamily="18" charset="0"/>
                  </a:rPr>
                  <a:t>G</a:t>
                </a:r>
                <a:r>
                  <a:rPr lang="en-US" sz="2700" baseline="-33000">
                    <a:solidFill>
                      <a:srgbClr val="000000"/>
                    </a:solidFill>
                    <a:latin typeface="Times New Roman" pitchFamily="18" charset="0"/>
                  </a:rPr>
                  <a:t>eff</a:t>
                </a:r>
              </a:p>
            </p:txBody>
          </p:sp>
        </p:grpSp>
      </p:grpSp>
      <p:sp>
        <p:nvSpPr>
          <p:cNvPr id="108557" name="Text Box 21"/>
          <p:cNvSpPr txBox="1">
            <a:spLocks noChangeArrowheads="1"/>
          </p:cNvSpPr>
          <p:nvPr/>
        </p:nvSpPr>
        <p:spPr bwMode="auto">
          <a:xfrm>
            <a:off x="2438400" y="2971800"/>
            <a:ext cx="10604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00000C"/>
                </a:solidFill>
              </a:rPr>
              <a:t> PANDA</a:t>
            </a:r>
          </a:p>
        </p:txBody>
      </p:sp>
      <p:sp>
        <p:nvSpPr>
          <p:cNvPr id="108558" name="Rectangle 22"/>
          <p:cNvSpPr>
            <a:spLocks noChangeArrowheads="1"/>
          </p:cNvSpPr>
          <p:nvPr/>
        </p:nvSpPr>
        <p:spPr bwMode="auto">
          <a:xfrm flipV="1">
            <a:off x="2392680" y="3090863"/>
            <a:ext cx="45719" cy="93662"/>
          </a:xfrm>
          <a:prstGeom prst="rect">
            <a:avLst/>
          </a:prstGeom>
          <a:solidFill>
            <a:srgbClr val="00000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fr-FR" sz="1000"/>
          </a:p>
        </p:txBody>
      </p:sp>
      <p:sp>
        <p:nvSpPr>
          <p:cNvPr id="108559" name="Text Box 28"/>
          <p:cNvSpPr txBox="1">
            <a:spLocks noChangeArrowheads="1"/>
          </p:cNvSpPr>
          <p:nvPr/>
        </p:nvSpPr>
        <p:spPr bwMode="auto">
          <a:xfrm>
            <a:off x="1143000" y="5424488"/>
            <a:ext cx="10350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0000"/>
                </a:solidFill>
              </a:rPr>
              <a:t>pQCD ?</a:t>
            </a:r>
          </a:p>
        </p:txBody>
      </p:sp>
      <p:sp>
        <p:nvSpPr>
          <p:cNvPr id="108560" name="Line 36"/>
          <p:cNvSpPr>
            <a:spLocks noChangeShapeType="1"/>
          </p:cNvSpPr>
          <p:nvPr/>
        </p:nvSpPr>
        <p:spPr bwMode="auto">
          <a:xfrm flipV="1">
            <a:off x="1752600" y="4114800"/>
            <a:ext cx="1219200" cy="1219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08561" name="Text Box 37"/>
          <p:cNvSpPr txBox="1">
            <a:spLocks noChangeArrowheads="1"/>
          </p:cNvSpPr>
          <p:nvPr/>
        </p:nvSpPr>
        <p:spPr bwMode="auto">
          <a:xfrm>
            <a:off x="2841625" y="5783263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108563" name="Text Box 43"/>
          <p:cNvSpPr txBox="1">
            <a:spLocks noChangeArrowheads="1"/>
          </p:cNvSpPr>
          <p:nvPr/>
        </p:nvSpPr>
        <p:spPr bwMode="auto">
          <a:xfrm>
            <a:off x="322263" y="1143000"/>
            <a:ext cx="14303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Monotype Corsiva" pitchFamily="66" charset="0"/>
              </a:rPr>
              <a:t>L</a:t>
            </a:r>
            <a:r>
              <a:rPr lang="en-GB" sz="2000" dirty="0">
                <a:solidFill>
                  <a:srgbClr val="000000"/>
                </a:solidFill>
              </a:rPr>
              <a:t> </a:t>
            </a:r>
            <a:r>
              <a:rPr lang="fr-FR" sz="2000" dirty="0" smtClean="0"/>
              <a:t>=</a:t>
            </a:r>
            <a:r>
              <a:rPr lang="fr-FR" sz="2000" dirty="0"/>
              <a:t>2 fb</a:t>
            </a:r>
            <a:r>
              <a:rPr lang="fr-FR" sz="2000" baseline="30000" dirty="0"/>
              <a:t>-1</a:t>
            </a:r>
          </a:p>
        </p:txBody>
      </p:sp>
      <p:sp>
        <p:nvSpPr>
          <p:cNvPr id="214067" name="Rectangle 51"/>
          <p:cNvSpPr>
            <a:spLocks noChangeArrowheads="1"/>
          </p:cNvSpPr>
          <p:nvPr/>
        </p:nvSpPr>
        <p:spPr bwMode="auto">
          <a:xfrm>
            <a:off x="952500" y="2286000"/>
            <a:ext cx="238125" cy="2133600"/>
          </a:xfrm>
          <a:prstGeom prst="rect">
            <a:avLst/>
          </a:prstGeom>
          <a:gradFill rotWithShape="1">
            <a:gsLst>
              <a:gs pos="0">
                <a:schemeClr val="accent1">
                  <a:alpha val="56000"/>
                </a:schemeClr>
              </a:gs>
              <a:gs pos="100000">
                <a:schemeClr val="accent1">
                  <a:gamma/>
                  <a:shade val="46275"/>
                  <a:invGamma/>
                  <a:alpha val="56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214068" name="Text Box 52"/>
          <p:cNvSpPr txBox="1">
            <a:spLocks noChangeArrowheads="1"/>
          </p:cNvSpPr>
          <p:nvPr/>
        </p:nvSpPr>
        <p:spPr bwMode="auto">
          <a:xfrm>
            <a:off x="152400" y="3886200"/>
            <a:ext cx="646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BES</a:t>
            </a:r>
            <a:endParaRPr lang="fr-FR" dirty="0"/>
          </a:p>
        </p:txBody>
      </p:sp>
      <p:sp>
        <p:nvSpPr>
          <p:cNvPr id="214070" name="Text Box 54"/>
          <p:cNvSpPr txBox="1">
            <a:spLocks noChangeArrowheads="1"/>
          </p:cNvSpPr>
          <p:nvPr/>
        </p:nvSpPr>
        <p:spPr bwMode="auto">
          <a:xfrm>
            <a:off x="6248400" y="4267200"/>
            <a:ext cx="646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BES</a:t>
            </a:r>
            <a:endParaRPr lang="fr-FR" dirty="0"/>
          </a:p>
        </p:txBody>
      </p:sp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201143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546928"/>
            <a:ext cx="8458200" cy="1143000"/>
          </a:xfrm>
        </p:spPr>
        <p:txBody>
          <a:bodyPr/>
          <a:lstStyle/>
          <a:p>
            <a:r>
              <a:rPr lang="en-US" dirty="0" smtClean="0"/>
              <a:t>Hadron Spectroscopy with Antiproton Annihilation</a:t>
            </a:r>
            <a:endParaRPr lang="en-US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9623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840" y="1785758"/>
            <a:ext cx="5261080" cy="4701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93848"/>
            <a:ext cx="7772400" cy="693736"/>
          </a:xfrm>
        </p:spPr>
        <p:txBody>
          <a:bodyPr/>
          <a:lstStyle/>
          <a:p>
            <a:r>
              <a:rPr lang="en-US" dirty="0" smtClean="0"/>
              <a:t>Charmonium Spectroscopy</a:t>
            </a:r>
            <a:endParaRPr lang="en-US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167728" y="1738544"/>
            <a:ext cx="4217082" cy="4555094"/>
          </a:xfrm>
        </p:spPr>
        <p:txBody>
          <a:bodyPr wrap="square">
            <a:spAutoFit/>
          </a:bodyPr>
          <a:lstStyle/>
          <a:p>
            <a:pPr marL="252000" indent="-252000">
              <a:spcBef>
                <a:spcPts val="0"/>
              </a:spcBef>
              <a:spcAft>
                <a:spcPts val="0"/>
              </a:spcAft>
              <a:buSzPct val="120000"/>
              <a:buFont typeface="Arial" pitchFamily="34" charset="0"/>
              <a:buChar char="•"/>
            </a:pPr>
            <a:r>
              <a:rPr lang="de-DE" sz="1800" dirty="0" err="1" smtClean="0"/>
              <a:t>new</a:t>
            </a:r>
            <a:r>
              <a:rPr lang="de-DE" sz="1800" dirty="0" smtClean="0"/>
              <a:t> „XYZ“ </a:t>
            </a:r>
            <a:r>
              <a:rPr lang="de-DE" sz="1800" dirty="0" err="1" smtClean="0"/>
              <a:t>states</a:t>
            </a:r>
            <a:r>
              <a:rPr lang="de-DE" sz="1800" dirty="0" smtClean="0"/>
              <a:t> (Belle, </a:t>
            </a:r>
            <a:r>
              <a:rPr lang="de-DE" sz="1800" dirty="0" err="1" smtClean="0"/>
              <a:t>BaBar</a:t>
            </a:r>
            <a:r>
              <a:rPr lang="de-DE" sz="1800" dirty="0" smtClean="0"/>
              <a:t>, CLEO, CDF, D0, </a:t>
            </a:r>
            <a:r>
              <a:rPr lang="de-DE" sz="1800" dirty="0" err="1" smtClean="0"/>
              <a:t>LHCb</a:t>
            </a:r>
            <a:r>
              <a:rPr lang="de-DE" sz="1800" dirty="0" smtClean="0"/>
              <a:t> …)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/>
              <a:t>masses are </a:t>
            </a:r>
            <a:r>
              <a:rPr lang="en-US" sz="1600" dirty="0" smtClean="0"/>
              <a:t>poorly </a:t>
            </a:r>
            <a:r>
              <a:rPr lang="en-US" sz="1600" dirty="0"/>
              <a:t>known;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 smtClean="0"/>
              <a:t>often </a:t>
            </a:r>
            <a:r>
              <a:rPr lang="en-US" sz="1600" dirty="0"/>
              <a:t>widths are just upper limits;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/>
              <a:t>few final states have been studied;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/>
              <a:t>statistics are poor;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/>
              <a:t>quantum number assignment is possible for few states;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/>
              <a:t>some resonances need confirmation… </a:t>
            </a:r>
            <a:endParaRPr lang="de-DE" sz="1600" dirty="0" smtClean="0"/>
          </a:p>
          <a:p>
            <a:pPr marL="252000" indent="-252000">
              <a:spcBef>
                <a:spcPts val="0"/>
              </a:spcBef>
              <a:spcAft>
                <a:spcPts val="0"/>
              </a:spcAft>
              <a:buSzPct val="120000"/>
              <a:buFont typeface="Arial" pitchFamily="34" charset="0"/>
              <a:buChar char="•"/>
            </a:pPr>
            <a:r>
              <a:rPr lang="de-DE" sz="1800" dirty="0" err="1" smtClean="0">
                <a:solidFill>
                  <a:srgbClr val="FF0000"/>
                </a:solidFill>
              </a:rPr>
              <a:t>new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degrees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of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freedom</a:t>
            </a:r>
            <a:r>
              <a:rPr lang="de-DE" sz="1800" dirty="0" smtClean="0"/>
              <a:t>: </a:t>
            </a:r>
            <a:r>
              <a:rPr lang="de-DE" sz="1800" dirty="0" err="1" smtClean="0"/>
              <a:t>molecules</a:t>
            </a:r>
            <a:r>
              <a:rPr lang="de-DE" sz="1800" dirty="0" smtClean="0"/>
              <a:t>, tetraquarks, gluonic </a:t>
            </a:r>
            <a:r>
              <a:rPr lang="de-DE" sz="1800" dirty="0" err="1" smtClean="0"/>
              <a:t>excitations</a:t>
            </a:r>
            <a:r>
              <a:rPr lang="de-DE" sz="1800" dirty="0" smtClean="0"/>
              <a:t>?</a:t>
            </a:r>
          </a:p>
          <a:p>
            <a:pPr marL="252000" indent="-252000">
              <a:spcBef>
                <a:spcPts val="0"/>
              </a:spcBef>
              <a:spcAft>
                <a:spcPts val="0"/>
              </a:spcAft>
              <a:buSzPct val="120000"/>
              <a:buFont typeface="Arial" pitchFamily="34" charset="0"/>
              <a:buChar char="•"/>
            </a:pPr>
            <a:r>
              <a:rPr lang="de-DE" sz="1800" dirty="0"/>
              <a:t>open </a:t>
            </a:r>
            <a:r>
              <a:rPr lang="de-DE" sz="1800" dirty="0" err="1"/>
              <a:t>questions</a:t>
            </a:r>
            <a:r>
              <a:rPr lang="de-DE" sz="1800" dirty="0"/>
              <a:t> </a:t>
            </a:r>
            <a:r>
              <a:rPr lang="de-DE" sz="1800" dirty="0" err="1"/>
              <a:t>below</a:t>
            </a:r>
            <a:r>
              <a:rPr lang="de-DE" sz="1800" dirty="0"/>
              <a:t> DD </a:t>
            </a:r>
            <a:r>
              <a:rPr lang="de-DE" sz="1800" dirty="0" err="1"/>
              <a:t>threshold</a:t>
            </a:r>
            <a:r>
              <a:rPr lang="de-DE" sz="1800" dirty="0"/>
              <a:t> </a:t>
            </a:r>
            <a:r>
              <a:rPr lang="de-DE" sz="1800" dirty="0" err="1"/>
              <a:t>widths</a:t>
            </a:r>
            <a:r>
              <a:rPr lang="de-DE" sz="1800" dirty="0"/>
              <a:t>, </a:t>
            </a:r>
            <a:r>
              <a:rPr lang="de-DE" sz="1800" dirty="0" err="1" smtClean="0"/>
              <a:t>branching</a:t>
            </a:r>
            <a:endParaRPr lang="de-DE" sz="1800" dirty="0" smtClean="0"/>
          </a:p>
          <a:p>
            <a:pPr marL="252000" indent="-252000">
              <a:spcBef>
                <a:spcPts val="0"/>
              </a:spcBef>
              <a:spcAft>
                <a:spcPts val="0"/>
              </a:spcAft>
              <a:buSzPct val="120000"/>
              <a:buFont typeface="Arial" pitchFamily="34" charset="0"/>
              <a:buChar char="•"/>
            </a:pPr>
            <a:r>
              <a:rPr lang="de-DE" sz="1800" dirty="0" err="1" smtClean="0"/>
              <a:t>conventional</a:t>
            </a:r>
            <a:r>
              <a:rPr lang="de-DE" sz="1800" dirty="0" smtClean="0"/>
              <a:t> </a:t>
            </a:r>
            <a:r>
              <a:rPr lang="de-DE" sz="1800" dirty="0" err="1" smtClean="0"/>
              <a:t>states</a:t>
            </a:r>
            <a:r>
              <a:rPr lang="de-DE" sz="1800" dirty="0" smtClean="0"/>
              <a:t> </a:t>
            </a:r>
            <a:r>
              <a:rPr lang="de-DE" sz="1800" dirty="0" err="1" smtClean="0"/>
              <a:t>above</a:t>
            </a:r>
            <a:r>
              <a:rPr lang="de-DE" sz="1800" dirty="0" smtClean="0"/>
              <a:t> DD</a:t>
            </a:r>
          </a:p>
          <a:p>
            <a:pPr marL="252000" indent="-252000">
              <a:spcBef>
                <a:spcPts val="0"/>
              </a:spcBef>
              <a:spcAft>
                <a:spcPts val="0"/>
              </a:spcAft>
              <a:buSzPct val="120000"/>
              <a:buFont typeface="Arial" pitchFamily="34" charset="0"/>
              <a:buChar char="•"/>
            </a:pPr>
            <a:r>
              <a:rPr lang="de-DE" sz="1800" dirty="0" smtClean="0"/>
              <a:t>high </a:t>
            </a:r>
            <a:r>
              <a:rPr lang="de-DE" sz="1800" i="1" dirty="0" smtClean="0"/>
              <a:t>L</a:t>
            </a:r>
            <a:r>
              <a:rPr lang="de-DE" sz="1800" dirty="0" smtClean="0"/>
              <a:t> </a:t>
            </a:r>
            <a:r>
              <a:rPr lang="de-DE" sz="1800" dirty="0" err="1" smtClean="0"/>
              <a:t>states</a:t>
            </a:r>
            <a:r>
              <a:rPr lang="de-DE" sz="1800" dirty="0" smtClean="0"/>
              <a:t>: </a:t>
            </a:r>
            <a:r>
              <a:rPr lang="de-DE" sz="1800" dirty="0"/>
              <a:t/>
            </a:r>
            <a:br>
              <a:rPr lang="de-DE" sz="1800" dirty="0"/>
            </a:br>
            <a:r>
              <a:rPr lang="de-DE" sz="1800" dirty="0" err="1" smtClean="0"/>
              <a:t>access</a:t>
            </a:r>
            <a:r>
              <a:rPr lang="de-DE" sz="1800" dirty="0" smtClean="0"/>
              <a:t> in pp but not in </a:t>
            </a:r>
            <a:r>
              <a:rPr lang="de-DE" sz="1800" dirty="0" err="1" smtClean="0"/>
              <a:t>e</a:t>
            </a:r>
            <a:r>
              <a:rPr lang="de-DE" sz="1800" baseline="30000" dirty="0" err="1" smtClean="0"/>
              <a:t>+</a:t>
            </a:r>
            <a:r>
              <a:rPr lang="de-DE" sz="1800" dirty="0" err="1" smtClean="0"/>
              <a:t>e</a:t>
            </a:r>
            <a:r>
              <a:rPr lang="de-DE" sz="1800" baseline="30000" dirty="0" smtClean="0"/>
              <a:t>-</a:t>
            </a:r>
            <a:endParaRPr lang="de-DE" sz="1800" dirty="0" smtClean="0"/>
          </a:p>
        </p:txBody>
      </p:sp>
      <p:sp>
        <p:nvSpPr>
          <p:cNvPr id="8" name="Textfeld 7"/>
          <p:cNvSpPr txBox="1"/>
          <p:nvPr/>
        </p:nvSpPr>
        <p:spPr>
          <a:xfrm>
            <a:off x="3397917" y="5115148"/>
            <a:ext cx="14264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 smtClean="0"/>
              <a:t>_</a:t>
            </a:r>
            <a:endParaRPr lang="en-US" sz="2000" dirty="0"/>
          </a:p>
        </p:txBody>
      </p:sp>
      <p:sp>
        <p:nvSpPr>
          <p:cNvPr id="9" name="Textfeld 8"/>
          <p:cNvSpPr txBox="1"/>
          <p:nvPr/>
        </p:nvSpPr>
        <p:spPr>
          <a:xfrm>
            <a:off x="1513844" y="5676656"/>
            <a:ext cx="14264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 smtClean="0"/>
              <a:t>_</a:t>
            </a:r>
            <a:endParaRPr lang="en-US" sz="2000" dirty="0"/>
          </a:p>
        </p:txBody>
      </p:sp>
      <p:sp>
        <p:nvSpPr>
          <p:cNvPr id="10" name="Textfeld 9"/>
          <p:cNvSpPr txBox="1"/>
          <p:nvPr/>
        </p:nvSpPr>
        <p:spPr>
          <a:xfrm>
            <a:off x="2963225" y="4565543"/>
            <a:ext cx="11760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 smtClean="0"/>
              <a:t>_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058299" y="1234616"/>
            <a:ext cx="6441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New observations:  We must go beyond simple quark models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2694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 4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New Charmonium-like Discoveries</a:t>
            </a:r>
            <a:endParaRPr lang="en-US"/>
          </a:p>
        </p:txBody>
      </p:sp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3" cstate="print"/>
          <a:srcRect l="77158"/>
          <a:stretch>
            <a:fillRect/>
          </a:stretch>
        </p:blipFill>
        <p:spPr bwMode="auto">
          <a:xfrm>
            <a:off x="8096143" y="1504745"/>
            <a:ext cx="204788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9" name="Tabel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924001"/>
              </p:ext>
            </p:extLst>
          </p:nvPr>
        </p:nvGraphicFramePr>
        <p:xfrm>
          <a:off x="549366" y="944724"/>
          <a:ext cx="8046720" cy="5213268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011680"/>
                <a:gridCol w="2011680"/>
                <a:gridCol w="2011680"/>
                <a:gridCol w="2011680"/>
              </a:tblGrid>
              <a:tr h="173775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000" b="0" smtClean="0">
                          <a:solidFill>
                            <a:srgbClr val="A50021"/>
                          </a:solidFill>
                        </a:rPr>
                        <a:t>X(3872)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100" b="0" smtClean="0">
                          <a:solidFill>
                            <a:schemeClr val="tx1"/>
                          </a:solidFill>
                        </a:rPr>
                        <a:t>PRL 91,262001 (2003)</a:t>
                      </a:r>
                      <a:endParaRPr lang="en-US" sz="11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000" b="0" smtClean="0">
                          <a:solidFill>
                            <a:srgbClr val="A50021"/>
                          </a:solidFill>
                        </a:rPr>
                        <a:t>X(3940)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smtClean="0">
                          <a:solidFill>
                            <a:schemeClr val="tx1"/>
                          </a:solidFill>
                        </a:rPr>
                        <a:t>PRL 98,082001 (2007)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2000" b="0" smtClean="0">
                        <a:solidFill>
                          <a:srgbClr val="A5002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000" b="0" smtClean="0">
                          <a:solidFill>
                            <a:srgbClr val="A50021"/>
                          </a:solidFill>
                        </a:rPr>
                        <a:t>Y(3940)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smtClean="0">
                          <a:solidFill>
                            <a:schemeClr val="tx1"/>
                          </a:solidFill>
                        </a:rPr>
                        <a:t>PRL 94,182002 (2005)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2000" b="0">
                        <a:solidFill>
                          <a:srgbClr val="A5002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000" b="0" smtClean="0">
                          <a:solidFill>
                            <a:srgbClr val="A50021"/>
                          </a:solidFill>
                        </a:rPr>
                        <a:t>X(3915)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smtClean="0">
                          <a:solidFill>
                            <a:schemeClr val="tx1"/>
                          </a:solidFill>
                        </a:rPr>
                        <a:t>PRL 104,092001 (2010)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2000" b="0">
                        <a:solidFill>
                          <a:srgbClr val="A5002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3775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000" b="0" smtClean="0">
                          <a:solidFill>
                            <a:srgbClr val="A50021"/>
                          </a:solidFill>
                        </a:rPr>
                        <a:t>Y(4260)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smtClean="0">
                          <a:solidFill>
                            <a:schemeClr val="tx1"/>
                          </a:solidFill>
                        </a:rPr>
                        <a:t>PRL 95,142001 (2005)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2000" b="0">
                        <a:solidFill>
                          <a:srgbClr val="A5002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000" b="0" smtClean="0">
                          <a:solidFill>
                            <a:srgbClr val="A50021"/>
                          </a:solidFill>
                        </a:rPr>
                        <a:t>Y(4350)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smtClean="0">
                          <a:solidFill>
                            <a:schemeClr val="tx1"/>
                          </a:solidFill>
                        </a:rPr>
                        <a:t>PRL 98,212001 (2007)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2000" b="0">
                        <a:solidFill>
                          <a:srgbClr val="A5002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000" b="0" smtClean="0">
                          <a:solidFill>
                            <a:srgbClr val="A50021"/>
                          </a:solidFill>
                        </a:rPr>
                        <a:t>Y(4008)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smtClean="0">
                          <a:solidFill>
                            <a:schemeClr val="tx1"/>
                          </a:solidFill>
                        </a:rPr>
                        <a:t>PRL 99,182004 (2007)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2000" b="0">
                        <a:solidFill>
                          <a:srgbClr val="A5002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000" b="0" smtClean="0">
                          <a:solidFill>
                            <a:srgbClr val="A50021"/>
                          </a:solidFill>
                        </a:rPr>
                        <a:t>Y(4660)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smtClean="0">
                          <a:solidFill>
                            <a:schemeClr val="tx1"/>
                          </a:solidFill>
                        </a:rPr>
                        <a:t>PRL 99,142002 (2007)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2000" b="0">
                        <a:solidFill>
                          <a:srgbClr val="A5002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3775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000" b="0" smtClean="0">
                          <a:solidFill>
                            <a:srgbClr val="A50021"/>
                          </a:solidFill>
                        </a:rPr>
                        <a:t>Z(4430)</a:t>
                      </a:r>
                      <a:r>
                        <a:rPr lang="en-US" sz="2000" b="0" baseline="30000" smtClean="0">
                          <a:solidFill>
                            <a:srgbClr val="A50021"/>
                          </a:solidFill>
                          <a:latin typeface="VerdanaEqn" pitchFamily="34" charset="0"/>
                        </a:rPr>
                        <a:t>-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smtClean="0">
                          <a:solidFill>
                            <a:schemeClr val="tx1"/>
                          </a:solidFill>
                        </a:rPr>
                        <a:t>PRL 100,142001 (2008)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2000" b="0">
                        <a:solidFill>
                          <a:srgbClr val="A5002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000" b="0" smtClean="0">
                          <a:solidFill>
                            <a:srgbClr val="A50021"/>
                          </a:solidFill>
                        </a:rPr>
                        <a:t>Z</a:t>
                      </a:r>
                      <a:r>
                        <a:rPr lang="en-US" sz="2000" b="0" baseline="-25000" smtClean="0">
                          <a:solidFill>
                            <a:srgbClr val="A50021"/>
                          </a:solidFill>
                        </a:rPr>
                        <a:t>1</a:t>
                      </a:r>
                      <a:r>
                        <a:rPr lang="en-US" sz="2000" b="0" baseline="30000" smtClean="0">
                          <a:solidFill>
                            <a:srgbClr val="A50021"/>
                          </a:solidFill>
                          <a:latin typeface="VerdanaEqn" pitchFamily="34" charset="0"/>
                        </a:rPr>
                        <a:t>-</a:t>
                      </a:r>
                      <a:r>
                        <a:rPr lang="en-US" sz="2000" b="0" baseline="0" smtClean="0">
                          <a:solidFill>
                            <a:srgbClr val="A50021"/>
                          </a:solidFill>
                        </a:rPr>
                        <a:t> &amp; Z</a:t>
                      </a:r>
                      <a:r>
                        <a:rPr lang="en-US" sz="2000" b="0" baseline="-25000" smtClean="0">
                          <a:solidFill>
                            <a:srgbClr val="A50021"/>
                          </a:solidFill>
                        </a:rPr>
                        <a:t>2</a:t>
                      </a:r>
                      <a:r>
                        <a:rPr lang="en-US" sz="2000" b="0" baseline="30000" smtClean="0">
                          <a:solidFill>
                            <a:srgbClr val="A50021"/>
                          </a:solidFill>
                          <a:latin typeface="VerdanaEqn" pitchFamily="34" charset="0"/>
                        </a:rPr>
                        <a:t>-</a:t>
                      </a:r>
                      <a:endParaRPr lang="en-US" sz="2000" b="0" baseline="30000" smtClean="0">
                        <a:solidFill>
                          <a:srgbClr val="A5002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smtClean="0">
                          <a:solidFill>
                            <a:schemeClr val="tx1"/>
                          </a:solidFill>
                        </a:rPr>
                        <a:t>PRD 78,072004 (2008)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2000" b="0">
                        <a:solidFill>
                          <a:srgbClr val="A5002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000" b="0" smtClean="0">
                          <a:solidFill>
                            <a:srgbClr val="A50021"/>
                          </a:solidFill>
                        </a:rPr>
                        <a:t>Y(4140)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smtClean="0">
                          <a:solidFill>
                            <a:schemeClr val="tx1"/>
                          </a:solidFill>
                        </a:rPr>
                        <a:t>PRL 102,242002 (2009)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2000" b="0">
                        <a:solidFill>
                          <a:srgbClr val="A5002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000" b="0" smtClean="0">
                          <a:solidFill>
                            <a:srgbClr val="A50021"/>
                          </a:solidFill>
                        </a:rPr>
                        <a:t>X(4350)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smtClean="0">
                          <a:solidFill>
                            <a:schemeClr val="tx1"/>
                          </a:solidFill>
                        </a:rPr>
                        <a:t>PRL 104,112004 (2010)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2000" b="0">
                        <a:solidFill>
                          <a:srgbClr val="A5002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5" name="Gruppieren 17"/>
          <p:cNvGrpSpPr/>
          <p:nvPr/>
        </p:nvGrpSpPr>
        <p:grpSpPr>
          <a:xfrm>
            <a:off x="727480" y="3289629"/>
            <a:ext cx="1566709" cy="1116281"/>
            <a:chOff x="990600" y="1866924"/>
            <a:chExt cx="3048000" cy="2171700"/>
          </a:xfrm>
        </p:grpSpPr>
        <p:pic>
          <p:nvPicPr>
            <p:cNvPr id="42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 r="1588"/>
            <a:stretch>
              <a:fillRect/>
            </a:stretch>
          </p:blipFill>
          <p:spPr bwMode="auto">
            <a:xfrm>
              <a:off x="990600" y="1866924"/>
              <a:ext cx="3048000" cy="2171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Rechteck 42"/>
            <p:cNvSpPr/>
            <p:nvPr/>
          </p:nvSpPr>
          <p:spPr bwMode="auto">
            <a:xfrm>
              <a:off x="2636410" y="1980214"/>
              <a:ext cx="1296144" cy="8640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5" cstate="print"/>
          <a:srcRect r="48662"/>
          <a:stretch>
            <a:fillRect/>
          </a:stretch>
        </p:blipFill>
        <p:spPr bwMode="auto">
          <a:xfrm>
            <a:off x="1012495" y="1603824"/>
            <a:ext cx="1039338" cy="1025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8996" y="5065462"/>
            <a:ext cx="1108610" cy="10511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59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43323" y="3343541"/>
            <a:ext cx="1645012" cy="1046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9" descr="fig2_solution12_plt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7090548" y="3131633"/>
            <a:ext cx="1049993" cy="1424297"/>
          </a:xfrm>
          <a:prstGeom prst="rect">
            <a:avLst/>
          </a:prstGeom>
        </p:spPr>
      </p:pic>
      <p:pic>
        <p:nvPicPr>
          <p:cNvPr id="7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26453" y="3309125"/>
            <a:ext cx="1446807" cy="110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99732" y="5045317"/>
            <a:ext cx="1485405" cy="106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" name="Picture 3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49875" y="1595887"/>
            <a:ext cx="1488002" cy="98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" name="Picture 6" descr="fig1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74950" y="5019165"/>
            <a:ext cx="1218033" cy="1107200"/>
          </a:xfrm>
          <a:prstGeom prst="rect">
            <a:avLst/>
          </a:prstGeom>
          <a:noFill/>
        </p:spPr>
      </p:pic>
      <p:pic>
        <p:nvPicPr>
          <p:cNvPr id="90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36250" y="1549310"/>
            <a:ext cx="1149928" cy="109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4" name="Picture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784882" y="1536760"/>
            <a:ext cx="1515341" cy="1082386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</p:pic>
      <p:grpSp>
        <p:nvGrpSpPr>
          <p:cNvPr id="56" name="Gruppieren 55"/>
          <p:cNvGrpSpPr/>
          <p:nvPr/>
        </p:nvGrpSpPr>
        <p:grpSpPr>
          <a:xfrm>
            <a:off x="6837872" y="5072059"/>
            <a:ext cx="1473200" cy="990600"/>
            <a:chOff x="7274169" y="5196114"/>
            <a:chExt cx="1473200" cy="990600"/>
          </a:xfrm>
        </p:grpSpPr>
        <p:pic>
          <p:nvPicPr>
            <p:cNvPr id="53" name="Picture 2"/>
            <p:cNvPicPr>
              <a:picLocks noChangeAspect="1" noChangeArrowheads="1"/>
            </p:cNvPicPr>
            <p:nvPr/>
          </p:nvPicPr>
          <p:blipFill>
            <a:blip r:embed="rId15" cstate="print"/>
            <a:srcRect l="23276" t="34454" r="26724" b="7125"/>
            <a:stretch>
              <a:fillRect/>
            </a:stretch>
          </p:blipFill>
          <p:spPr bwMode="auto">
            <a:xfrm>
              <a:off x="7274169" y="5196114"/>
              <a:ext cx="14732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" name="Rechteck 53"/>
            <p:cNvSpPr/>
            <p:nvPr/>
          </p:nvSpPr>
          <p:spPr bwMode="auto">
            <a:xfrm>
              <a:off x="7978560" y="5296124"/>
              <a:ext cx="685800" cy="3693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55" name="Rechteck 54"/>
            <p:cNvSpPr/>
            <p:nvPr/>
          </p:nvSpPr>
          <p:spPr bwMode="auto">
            <a:xfrm>
              <a:off x="8175840" y="5435196"/>
              <a:ext cx="434760" cy="3693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4" name="Textfeld 3"/>
          <p:cNvSpPr txBox="1"/>
          <p:nvPr/>
        </p:nvSpPr>
        <p:spPr>
          <a:xfrm>
            <a:off x="3349132" y="6237312"/>
            <a:ext cx="5363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addition to many more open charm states</a:t>
            </a:r>
            <a:endParaRPr lang="en-US" dirty="0"/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8187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Matter?</a:t>
            </a:r>
          </a:p>
          <a:p>
            <a:r>
              <a:rPr lang="en-US" dirty="0" smtClean="0"/>
              <a:t>Hierarchies of Matter</a:t>
            </a:r>
          </a:p>
          <a:p>
            <a:r>
              <a:rPr lang="en-US" dirty="0" smtClean="0"/>
              <a:t>Some Puzzles About Matter</a:t>
            </a:r>
          </a:p>
          <a:p>
            <a:r>
              <a:rPr lang="en-US" dirty="0" smtClean="0"/>
              <a:t>Using Antimatter to </a:t>
            </a:r>
            <a:r>
              <a:rPr lang="en-US" dirty="0"/>
              <a:t>L</a:t>
            </a:r>
            <a:r>
              <a:rPr lang="en-US" dirty="0" smtClean="0"/>
              <a:t>earn About Matter</a:t>
            </a:r>
          </a:p>
          <a:p>
            <a:r>
              <a:rPr lang="en-US" dirty="0" smtClean="0"/>
              <a:t>Some Physics Topics to be Studies at PANDA </a:t>
            </a:r>
          </a:p>
          <a:p>
            <a:r>
              <a:rPr lang="en-US" dirty="0" smtClean="0"/>
              <a:t>Very Brief Status of PANDA Detector</a:t>
            </a:r>
          </a:p>
          <a:p>
            <a:r>
              <a:rPr lang="en-US" dirty="0" smtClean="0"/>
              <a:t>Summary/Conclusions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6602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3820" y="167743"/>
            <a:ext cx="7772400" cy="587101"/>
          </a:xfrm>
        </p:spPr>
        <p:txBody>
          <a:bodyPr/>
          <a:lstStyle/>
          <a:p>
            <a:r>
              <a:rPr lang="en-US" dirty="0" smtClean="0"/>
              <a:t>Beyond standard quark configurations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66471" y="667431"/>
            <a:ext cx="7659872" cy="430887"/>
          </a:xfr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QCD allows much more than what we have observed:</a:t>
            </a:r>
          </a:p>
        </p:txBody>
      </p:sp>
      <p:grpSp>
        <p:nvGrpSpPr>
          <p:cNvPr id="29" name="Gruppieren 28"/>
          <p:cNvGrpSpPr/>
          <p:nvPr/>
        </p:nvGrpSpPr>
        <p:grpSpPr>
          <a:xfrm>
            <a:off x="2104930" y="1053920"/>
            <a:ext cx="5046082" cy="1501135"/>
            <a:chOff x="1712640" y="1772816"/>
            <a:chExt cx="5466589" cy="1501135"/>
          </a:xfrm>
        </p:grpSpPr>
        <p:pic>
          <p:nvPicPr>
            <p:cNvPr id="15" name="Picture 14"/>
            <p:cNvPicPr>
              <a:picLocks noChangeAspect="1" noChangeArrowheads="1"/>
            </p:cNvPicPr>
            <p:nvPr/>
          </p:nvPicPr>
          <p:blipFill>
            <a:blip r:embed="rId2" cstate="print"/>
            <a:srcRect l="50933" t="20293" r="26657" b="56439"/>
            <a:stretch>
              <a:fillRect/>
            </a:stretch>
          </p:blipFill>
          <p:spPr bwMode="auto">
            <a:xfrm>
              <a:off x="1712640" y="1772816"/>
              <a:ext cx="1720811" cy="123826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6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 l="24277" t="22195" r="52361" b="57073"/>
            <a:stretch>
              <a:fillRect/>
            </a:stretch>
          </p:blipFill>
          <p:spPr bwMode="auto">
            <a:xfrm>
              <a:off x="5385048" y="1840291"/>
              <a:ext cx="1794181" cy="110331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7" name="Rectangle 11"/>
            <p:cNvSpPr>
              <a:spLocks/>
            </p:cNvSpPr>
            <p:nvPr/>
          </p:nvSpPr>
          <p:spPr bwMode="auto">
            <a:xfrm>
              <a:off x="2119992" y="2996952"/>
              <a:ext cx="950109" cy="2769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29933" bIns="0">
              <a:spAutoFit/>
            </a:bodyPr>
            <a:lstStyle/>
            <a:p>
              <a:pPr marL="29232"/>
              <a:r>
                <a:rPr lang="en-US" dirty="0" smtClean="0">
                  <a:solidFill>
                    <a:srgbClr val="000000"/>
                  </a:solidFill>
                  <a:cs typeface="Arial" charset="0"/>
                  <a:sym typeface="Arial" charset="0"/>
                </a:rPr>
                <a:t>Baryons</a:t>
              </a:r>
            </a:p>
          </p:txBody>
        </p:sp>
        <p:sp>
          <p:nvSpPr>
            <p:cNvPr id="18" name="Rectangle 12"/>
            <p:cNvSpPr>
              <a:spLocks/>
            </p:cNvSpPr>
            <p:nvPr/>
          </p:nvSpPr>
          <p:spPr bwMode="auto">
            <a:xfrm>
              <a:off x="5848321" y="2996952"/>
              <a:ext cx="908350" cy="2769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29933" bIns="0">
              <a:spAutoFit/>
            </a:bodyPr>
            <a:lstStyle/>
            <a:p>
              <a:pPr marL="29232"/>
              <a:r>
                <a:rPr lang="en-US" dirty="0" smtClean="0">
                  <a:solidFill>
                    <a:srgbClr val="000000"/>
                  </a:solidFill>
                  <a:cs typeface="Arial" charset="0"/>
                  <a:sym typeface="Arial" charset="0"/>
                </a:rPr>
                <a:t>Mesons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984" y="2709909"/>
            <a:ext cx="5088229" cy="414809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431678" y="6596390"/>
            <a:ext cx="14704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Courtesy C. </a:t>
            </a:r>
            <a:r>
              <a:rPr lang="en-US" sz="1100" dirty="0" err="1" smtClean="0"/>
              <a:t>Hanhart</a:t>
            </a:r>
            <a:endParaRPr lang="en-US" sz="1100" dirty="0"/>
          </a:p>
        </p:txBody>
      </p:sp>
      <p:sp>
        <p:nvSpPr>
          <p:cNvPr id="32" name="Rectangle 16"/>
          <p:cNvSpPr>
            <a:spLocks/>
          </p:cNvSpPr>
          <p:nvPr/>
        </p:nvSpPr>
        <p:spPr bwMode="auto">
          <a:xfrm>
            <a:off x="656607" y="2434760"/>
            <a:ext cx="1072758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2573" bIns="0">
            <a:spAutoFit/>
          </a:bodyPr>
          <a:lstStyle/>
          <a:p>
            <a:pPr marL="42094"/>
            <a:r>
              <a:rPr lang="en-US" sz="2200" dirty="0" smtClean="0">
                <a:solidFill>
                  <a:srgbClr val="003399"/>
                </a:solidFill>
                <a:latin typeface="+mn-lt"/>
                <a:sym typeface="Chalkboard Bold" charset="0"/>
              </a:rPr>
              <a:t>Exotics:</a:t>
            </a:r>
          </a:p>
        </p:txBody>
      </p:sp>
      <p:sp>
        <p:nvSpPr>
          <p:cNvPr id="34" name="Rectangle 27"/>
          <p:cNvSpPr>
            <a:spLocks/>
          </p:cNvSpPr>
          <p:nvPr/>
        </p:nvSpPr>
        <p:spPr bwMode="auto">
          <a:xfrm>
            <a:off x="6817393" y="3473178"/>
            <a:ext cx="1837471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57799" bIns="0">
            <a:spAutoFit/>
          </a:bodyPr>
          <a:lstStyle/>
          <a:p>
            <a:pPr marL="42094"/>
            <a:r>
              <a:rPr lang="en-US" dirty="0" smtClean="0">
                <a:solidFill>
                  <a:srgbClr val="000000"/>
                </a:solidFill>
                <a:latin typeface="+mn-lt"/>
                <a:sym typeface="Chalkboard" pitchFamily="112" charset="0"/>
              </a:rPr>
              <a:t>may have J</a:t>
            </a:r>
            <a:r>
              <a:rPr lang="en-US" baseline="32000" dirty="0" smtClean="0">
                <a:solidFill>
                  <a:srgbClr val="000000"/>
                </a:solidFill>
                <a:latin typeface="+mn-lt"/>
                <a:sym typeface="Chalkboard" pitchFamily="112" charset="0"/>
              </a:rPr>
              <a:t>PC</a:t>
            </a:r>
            <a:r>
              <a:rPr lang="en-US" dirty="0" smtClean="0">
                <a:solidFill>
                  <a:srgbClr val="000000"/>
                </a:solidFill>
                <a:latin typeface="+mn-lt"/>
                <a:sym typeface="Chalkboard" pitchFamily="112" charset="0"/>
              </a:rPr>
              <a:t> not </a:t>
            </a:r>
            <a:br>
              <a:rPr lang="en-US" dirty="0" smtClean="0">
                <a:solidFill>
                  <a:srgbClr val="000000"/>
                </a:solidFill>
                <a:latin typeface="+mn-lt"/>
                <a:sym typeface="Chalkboard" pitchFamily="112" charset="0"/>
              </a:rPr>
            </a:br>
            <a:r>
              <a:rPr lang="en-US" dirty="0" smtClean="0">
                <a:solidFill>
                  <a:srgbClr val="000000"/>
                </a:solidFill>
                <a:latin typeface="+mn-lt"/>
                <a:sym typeface="Chalkboard" pitchFamily="112" charset="0"/>
              </a:rPr>
              <a:t>allowed for </a:t>
            </a:r>
            <a:r>
              <a:rPr lang="en-US" dirty="0" err="1" smtClean="0">
                <a:solidFill>
                  <a:srgbClr val="000000"/>
                </a:solidFill>
                <a:latin typeface="+mn-lt"/>
                <a:sym typeface="Chalkboard" pitchFamily="112" charset="0"/>
              </a:rPr>
              <a:t>qq</a:t>
            </a:r>
            <a:endParaRPr lang="en-US" dirty="0" smtClean="0">
              <a:solidFill>
                <a:srgbClr val="000000"/>
              </a:solidFill>
              <a:latin typeface="+mn-lt"/>
              <a:sym typeface="Chalkboard" pitchFamily="112" charset="0"/>
            </a:endParaRPr>
          </a:p>
        </p:txBody>
      </p:sp>
      <p:sp>
        <p:nvSpPr>
          <p:cNvPr id="35" name="Textfeld 20"/>
          <p:cNvSpPr txBox="1"/>
          <p:nvPr/>
        </p:nvSpPr>
        <p:spPr>
          <a:xfrm>
            <a:off x="8129079" y="3529212"/>
            <a:ext cx="12837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4" name="Right Brace 3"/>
          <p:cNvSpPr/>
          <p:nvPr/>
        </p:nvSpPr>
        <p:spPr>
          <a:xfrm>
            <a:off x="6349572" y="2887579"/>
            <a:ext cx="323469" cy="1653468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954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4607" y="724634"/>
            <a:ext cx="7368720" cy="400110"/>
          </a:xfrm>
        </p:spPr>
        <p:txBody>
          <a:bodyPr/>
          <a:lstStyle/>
          <a:p>
            <a:r>
              <a:rPr lang="en-US" dirty="0" smtClean="0"/>
              <a:t>How can PANDA contribute?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2777"/>
            <a:ext cx="6259638" cy="1661993"/>
          </a:xfrm>
        </p:spPr>
        <p:txBody>
          <a:bodyPr wrap="square">
            <a:spAutoFit/>
          </a:bodyPr>
          <a:lstStyle/>
          <a:p>
            <a:pPr marL="252000" indent="-252000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SzPct val="110000"/>
            </a:pPr>
            <a:r>
              <a:rPr lang="en-US" sz="1800" i="1" dirty="0" smtClean="0"/>
              <a:t>J/</a:t>
            </a:r>
            <a:r>
              <a:rPr lang="el-GR" sz="1800" i="1" dirty="0" smtClean="0"/>
              <a:t>ψπ</a:t>
            </a:r>
            <a:r>
              <a:rPr lang="de-DE" sz="1800" i="1" baseline="30000" dirty="0" smtClean="0"/>
              <a:t>+</a:t>
            </a:r>
            <a:r>
              <a:rPr lang="el-GR" sz="1800" i="1" dirty="0" smtClean="0"/>
              <a:t>π</a:t>
            </a:r>
            <a:r>
              <a:rPr lang="de-DE" sz="1800" i="1" baseline="30000" dirty="0" smtClean="0"/>
              <a:t>-</a:t>
            </a:r>
            <a:r>
              <a:rPr lang="de-DE" sz="1800" i="1" dirty="0" smtClean="0"/>
              <a:t>,</a:t>
            </a:r>
            <a:r>
              <a:rPr lang="el-GR" sz="1800" i="1" dirty="0" smtClean="0"/>
              <a:t> </a:t>
            </a:r>
            <a:r>
              <a:rPr lang="en-US" sz="1800" i="1" dirty="0" smtClean="0"/>
              <a:t>J/</a:t>
            </a:r>
            <a:r>
              <a:rPr lang="el-GR" sz="1800" i="1" dirty="0" smtClean="0"/>
              <a:t>ψπ</a:t>
            </a:r>
            <a:r>
              <a:rPr lang="de-DE" sz="1800" i="1" baseline="30000" dirty="0" smtClean="0"/>
              <a:t>0</a:t>
            </a:r>
            <a:r>
              <a:rPr lang="el-GR" sz="1800" i="1" dirty="0" smtClean="0"/>
              <a:t>π</a:t>
            </a:r>
            <a:r>
              <a:rPr lang="de-DE" sz="1800" i="1" baseline="30000" dirty="0" smtClean="0"/>
              <a:t>0</a:t>
            </a:r>
            <a:r>
              <a:rPr lang="de-DE" sz="1800" i="1" dirty="0" smtClean="0"/>
              <a:t>, </a:t>
            </a:r>
            <a:r>
              <a:rPr lang="el-GR" sz="1800" i="1" dirty="0" smtClean="0"/>
              <a:t>χ</a:t>
            </a:r>
            <a:r>
              <a:rPr lang="de-DE" sz="1800" i="1" baseline="-25000" dirty="0" smtClean="0"/>
              <a:t>c</a:t>
            </a:r>
            <a:r>
              <a:rPr lang="el-GR" sz="1800" i="1" dirty="0" smtClean="0">
                <a:latin typeface="Calibri"/>
              </a:rPr>
              <a:t>γ</a:t>
            </a:r>
            <a:r>
              <a:rPr lang="de-DE" sz="1800" i="1" dirty="0" smtClean="0">
                <a:latin typeface="Calibri"/>
              </a:rPr>
              <a:t> </a:t>
            </a:r>
            <a:r>
              <a:rPr lang="el-GR" sz="1800" i="1" dirty="0" smtClean="0">
                <a:latin typeface="Calibri"/>
                <a:sym typeface="Symbol"/>
              </a:rPr>
              <a:t></a:t>
            </a:r>
            <a:r>
              <a:rPr lang="de-DE" sz="1800" i="1" dirty="0" smtClean="0"/>
              <a:t> </a:t>
            </a:r>
            <a:r>
              <a:rPr lang="en-US" sz="1800" i="1" dirty="0" smtClean="0"/>
              <a:t>J/</a:t>
            </a:r>
            <a:r>
              <a:rPr lang="el-GR" sz="1800" i="1" dirty="0" smtClean="0"/>
              <a:t>ψ</a:t>
            </a:r>
            <a:r>
              <a:rPr lang="el-GR" sz="1800" i="1" dirty="0" smtClean="0">
                <a:latin typeface="Calibri"/>
              </a:rPr>
              <a:t>γγ</a:t>
            </a:r>
            <a:r>
              <a:rPr lang="de-DE" sz="1800" i="1" dirty="0" smtClean="0">
                <a:latin typeface="Calibri"/>
              </a:rPr>
              <a:t>, </a:t>
            </a:r>
            <a:r>
              <a:rPr lang="en-US" sz="1800" i="1" dirty="0" smtClean="0"/>
              <a:t>J/</a:t>
            </a:r>
            <a:r>
              <a:rPr lang="el-GR" sz="1800" i="1" dirty="0" smtClean="0"/>
              <a:t>ψ</a:t>
            </a:r>
            <a:r>
              <a:rPr lang="el-GR" sz="1800" i="1" dirty="0" smtClean="0">
                <a:latin typeface="Calibri"/>
              </a:rPr>
              <a:t>γ</a:t>
            </a:r>
            <a:r>
              <a:rPr lang="de-DE" sz="1800" i="1" dirty="0" smtClean="0">
                <a:latin typeface="Calibri"/>
              </a:rPr>
              <a:t>, </a:t>
            </a:r>
            <a:r>
              <a:rPr lang="en-US" sz="1800" i="1" dirty="0" smtClean="0"/>
              <a:t>J/</a:t>
            </a:r>
            <a:r>
              <a:rPr lang="el-GR" sz="1800" i="1" dirty="0" smtClean="0"/>
              <a:t>ψ</a:t>
            </a:r>
            <a:r>
              <a:rPr lang="el-GR" sz="1800" i="1" dirty="0" smtClean="0">
                <a:latin typeface="Calibri"/>
              </a:rPr>
              <a:t>η</a:t>
            </a:r>
            <a:r>
              <a:rPr lang="de-DE" sz="1800" i="1" dirty="0" smtClean="0">
                <a:latin typeface="Calibri"/>
              </a:rPr>
              <a:t>, </a:t>
            </a:r>
            <a:r>
              <a:rPr lang="el-GR" sz="1800" i="1" dirty="0" smtClean="0">
                <a:latin typeface="Calibri"/>
              </a:rPr>
              <a:t>η</a:t>
            </a:r>
            <a:r>
              <a:rPr lang="de-DE" sz="1800" i="1" baseline="-25000" dirty="0" smtClean="0">
                <a:latin typeface="Calibri"/>
              </a:rPr>
              <a:t>c</a:t>
            </a:r>
            <a:r>
              <a:rPr lang="el-GR" sz="1800" i="1" dirty="0" smtClean="0">
                <a:latin typeface="Calibri"/>
              </a:rPr>
              <a:t>γ</a:t>
            </a:r>
            <a:endParaRPr lang="en-US" sz="1800" i="1" dirty="0" smtClean="0"/>
          </a:p>
          <a:p>
            <a:pPr marL="252000" indent="-252000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SzPct val="110000"/>
              <a:buFont typeface="Arial" pitchFamily="34" charset="0"/>
              <a:buChar char="•"/>
            </a:pPr>
            <a:r>
              <a:rPr lang="en-US" sz="1800" dirty="0" smtClean="0"/>
              <a:t>direct formation in pp: line shapes !</a:t>
            </a:r>
          </a:p>
          <a:p>
            <a:pPr marL="252000" indent="-252000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SzPct val="110000"/>
              <a:buFont typeface="Arial" pitchFamily="34" charset="0"/>
              <a:buChar char="•"/>
            </a:pPr>
            <a:r>
              <a:rPr lang="en-US" sz="1800" dirty="0" smtClean="0"/>
              <a:t>Exotics: compare formation with production</a:t>
            </a:r>
          </a:p>
          <a:p>
            <a:pPr marL="252000" indent="-252000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SzPct val="110000"/>
              <a:buFont typeface="Arial" pitchFamily="34" charset="0"/>
              <a:buChar char="•"/>
            </a:pPr>
            <a:r>
              <a:rPr lang="en-US" sz="1800" dirty="0" smtClean="0"/>
              <a:t>d target: </a:t>
            </a:r>
            <a:r>
              <a:rPr lang="en-US" sz="1800" dirty="0" err="1" smtClean="0"/>
              <a:t>pn</a:t>
            </a:r>
            <a:r>
              <a:rPr lang="en-US" sz="1800" dirty="0" smtClean="0"/>
              <a:t> with p spectator tagging, e.g. Z</a:t>
            </a:r>
            <a:r>
              <a:rPr lang="en-US" sz="1800" baseline="30000" dirty="0" smtClean="0"/>
              <a:t>-</a:t>
            </a:r>
            <a:r>
              <a:rPr lang="en-US" sz="1800" dirty="0" smtClean="0"/>
              <a:t>(3900)</a:t>
            </a:r>
          </a:p>
        </p:txBody>
      </p:sp>
      <p:sp>
        <p:nvSpPr>
          <p:cNvPr id="97" name="Textfeld 96"/>
          <p:cNvSpPr txBox="1"/>
          <p:nvPr/>
        </p:nvSpPr>
        <p:spPr>
          <a:xfrm>
            <a:off x="1695170" y="2453453"/>
            <a:ext cx="14264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 smtClean="0"/>
              <a:t>_</a:t>
            </a:r>
            <a:endParaRPr lang="en-US" sz="2000" dirty="0"/>
          </a:p>
        </p:txBody>
      </p:sp>
      <p:grpSp>
        <p:nvGrpSpPr>
          <p:cNvPr id="116" name="Gruppieren 115"/>
          <p:cNvGrpSpPr/>
          <p:nvPr/>
        </p:nvGrpSpPr>
        <p:grpSpPr>
          <a:xfrm>
            <a:off x="5227533" y="3612081"/>
            <a:ext cx="3807502" cy="2424489"/>
            <a:chOff x="5663159" y="4054818"/>
            <a:chExt cx="4124793" cy="2424489"/>
          </a:xfrm>
        </p:grpSpPr>
        <p:pic>
          <p:nvPicPr>
            <p:cNvPr id="91" name="Grafik 90" descr="Braaten-E_PRD_77_2008_014029_fig3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63159" y="4077072"/>
              <a:ext cx="3106265" cy="2402235"/>
            </a:xfrm>
            <a:prstGeom prst="rect">
              <a:avLst/>
            </a:prstGeom>
          </p:spPr>
        </p:pic>
        <p:sp>
          <p:nvSpPr>
            <p:cNvPr id="92" name="Textfeld 91"/>
            <p:cNvSpPr txBox="1"/>
            <p:nvPr/>
          </p:nvSpPr>
          <p:spPr>
            <a:xfrm>
              <a:off x="7730435" y="4304709"/>
              <a:ext cx="2057517" cy="492443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en-US" sz="1300" dirty="0" smtClean="0"/>
                <a:t>E. </a:t>
              </a:r>
              <a:r>
                <a:rPr lang="en-US" sz="1300" dirty="0" err="1" smtClean="0"/>
                <a:t>Braaten</a:t>
              </a:r>
              <a:r>
                <a:rPr lang="en-US" sz="1300" dirty="0" smtClean="0"/>
                <a:t>, M. Lu,</a:t>
              </a:r>
            </a:p>
            <a:p>
              <a:r>
                <a:rPr lang="en-US" sz="1300" dirty="0" smtClean="0"/>
                <a:t>PRD 77 (2008) 014029</a:t>
              </a:r>
              <a:endParaRPr lang="en-US" sz="1300" dirty="0"/>
            </a:p>
          </p:txBody>
        </p:sp>
        <p:grpSp>
          <p:nvGrpSpPr>
            <p:cNvPr id="112" name="Gruppieren 111"/>
            <p:cNvGrpSpPr/>
            <p:nvPr/>
          </p:nvGrpSpPr>
          <p:grpSpPr>
            <a:xfrm>
              <a:off x="5963428" y="4054818"/>
              <a:ext cx="687110" cy="454302"/>
              <a:chOff x="1784648" y="5525175"/>
              <a:chExt cx="687110" cy="454302"/>
            </a:xfrm>
          </p:grpSpPr>
          <p:sp>
            <p:nvSpPr>
              <p:cNvPr id="113" name="Rechteck 112"/>
              <p:cNvSpPr/>
              <p:nvPr/>
            </p:nvSpPr>
            <p:spPr>
              <a:xfrm>
                <a:off x="1784648" y="5733256"/>
                <a:ext cx="687110" cy="246221"/>
              </a:xfrm>
              <a:prstGeom prst="rect">
                <a:avLst/>
              </a:prstGeom>
              <a:solidFill>
                <a:srgbClr val="CCECFF"/>
              </a:solidFill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i="1" dirty="0" smtClean="0">
                    <a:latin typeface="Times New Roman" pitchFamily="18" charset="0"/>
                    <a:cs typeface="Times New Roman" pitchFamily="18" charset="0"/>
                  </a:rPr>
                  <a:t>D</a:t>
                </a:r>
                <a:r>
                  <a:rPr lang="en-US" sz="1600" baseline="30000" dirty="0" smtClean="0">
                    <a:latin typeface="Times New Roman" pitchFamily="18" charset="0"/>
                    <a:cs typeface="Times New Roman" pitchFamily="18" charset="0"/>
                  </a:rPr>
                  <a:t>0</a:t>
                </a:r>
                <a:r>
                  <a:rPr lang="en-US" sz="1600" i="1" dirty="0" smtClean="0">
                    <a:latin typeface="Times New Roman" pitchFamily="18" charset="0"/>
                    <a:cs typeface="Times New Roman" pitchFamily="18" charset="0"/>
                  </a:rPr>
                  <a:t>D</a:t>
                </a:r>
                <a:r>
                  <a:rPr lang="en-US" sz="1600" baseline="30000" dirty="0" smtClean="0">
                    <a:latin typeface="Times New Roman" pitchFamily="18" charset="0"/>
                    <a:cs typeface="Times New Roman" pitchFamily="18" charset="0"/>
                  </a:rPr>
                  <a:t>0</a:t>
                </a:r>
                <a:r>
                  <a:rPr lang="en-US" sz="1600" i="1" dirty="0" smtClean="0">
                    <a:latin typeface="Symbol" pitchFamily="82" charset="2"/>
                    <a:cs typeface="Times New Roman" pitchFamily="18" charset="0"/>
                  </a:rPr>
                  <a:t>p</a:t>
                </a:r>
                <a:r>
                  <a:rPr lang="en-US" sz="1600" baseline="30000" dirty="0" smtClean="0">
                    <a:latin typeface="Times New Roman" pitchFamily="18" charset="0"/>
                    <a:cs typeface="Times New Roman" pitchFamily="18" charset="0"/>
                  </a:rPr>
                  <a:t>0</a:t>
                </a:r>
                <a:endParaRPr lang="en-US" sz="1600" baseline="30000" dirty="0">
                  <a:latin typeface="Symbol" pitchFamily="82" charset="2"/>
                </a:endParaRPr>
              </a:p>
            </p:txBody>
          </p:sp>
          <p:sp>
            <p:nvSpPr>
              <p:cNvPr id="114" name="Rechteck 113"/>
              <p:cNvSpPr/>
              <p:nvPr/>
            </p:nvSpPr>
            <p:spPr>
              <a:xfrm>
                <a:off x="2033629" y="5525175"/>
                <a:ext cx="127349" cy="246221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i="1" dirty="0" smtClean="0">
                    <a:latin typeface="Times New Roman" pitchFamily="18" charset="0"/>
                    <a:cs typeface="Times New Roman" pitchFamily="18" charset="0"/>
                  </a:rPr>
                  <a:t>_</a:t>
                </a:r>
                <a:endParaRPr lang="en-US" sz="1600" baseline="30000" dirty="0">
                  <a:latin typeface="Symbol" pitchFamily="82" charset="2"/>
                </a:endParaRPr>
              </a:p>
            </p:txBody>
          </p:sp>
        </p:grpSp>
      </p:grpSp>
      <p:sp>
        <p:nvSpPr>
          <p:cNvPr id="33" name="Textfeld 3"/>
          <p:cNvSpPr txBox="1"/>
          <p:nvPr/>
        </p:nvSpPr>
        <p:spPr>
          <a:xfrm>
            <a:off x="5370996" y="6211669"/>
            <a:ext cx="2490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Compare </a:t>
            </a:r>
            <a:r>
              <a:rPr lang="en-US" dirty="0" err="1" smtClean="0">
                <a:solidFill>
                  <a:srgbClr val="FF0000"/>
                </a:solidFill>
              </a:rPr>
              <a:t>lineshapes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in different final states!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feld 96"/>
          <p:cNvSpPr txBox="1"/>
          <p:nvPr/>
        </p:nvSpPr>
        <p:spPr>
          <a:xfrm>
            <a:off x="2685538" y="1593397"/>
            <a:ext cx="14264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 smtClean="0"/>
              <a:t>_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3331" y="931476"/>
            <a:ext cx="1160669" cy="2890724"/>
          </a:xfrm>
          <a:prstGeom prst="rect">
            <a:avLst/>
          </a:prstGeom>
        </p:spPr>
      </p:pic>
      <p:grpSp>
        <p:nvGrpSpPr>
          <p:cNvPr id="26" name="Gruppieren 48"/>
          <p:cNvGrpSpPr/>
          <p:nvPr/>
        </p:nvGrpSpPr>
        <p:grpSpPr>
          <a:xfrm>
            <a:off x="506282" y="3215470"/>
            <a:ext cx="3765607" cy="3507089"/>
            <a:chOff x="4792216" y="1752600"/>
            <a:chExt cx="3765607" cy="3507089"/>
          </a:xfrm>
        </p:grpSpPr>
        <p:grpSp>
          <p:nvGrpSpPr>
            <p:cNvPr id="27" name="Gruppieren 9"/>
            <p:cNvGrpSpPr>
              <a:grpSpLocks/>
            </p:cNvGrpSpPr>
            <p:nvPr/>
          </p:nvGrpSpPr>
          <p:grpSpPr bwMode="auto">
            <a:xfrm>
              <a:off x="4795391" y="1955800"/>
              <a:ext cx="3730625" cy="2844800"/>
              <a:chOff x="-174690" y="-587430"/>
              <a:chExt cx="10238349" cy="6991057"/>
            </a:xfrm>
          </p:grpSpPr>
          <p:pic>
            <p:nvPicPr>
              <p:cNvPr id="44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-174690" y="-185787"/>
                <a:ext cx="5367411" cy="65894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557851" y="-587430"/>
                <a:ext cx="4505808" cy="69396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8" name="Textfeld 16"/>
            <p:cNvSpPr txBox="1">
              <a:spLocks noChangeArrowheads="1"/>
            </p:cNvSpPr>
            <p:nvPr/>
          </p:nvSpPr>
          <p:spPr bwMode="auto">
            <a:xfrm>
              <a:off x="7764016" y="3505200"/>
              <a:ext cx="79380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Verdana"/>
                </a:rPr>
                <a:t>D</a:t>
              </a:r>
              <a:r>
                <a:rPr kumimoji="0" lang="de-DE" sz="1800" b="0" i="0" u="none" strike="noStrike" kern="0" cap="none" spc="0" normalizeH="0" baseline="3000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Verdana"/>
                </a:rPr>
                <a:t>0</a:t>
              </a:r>
              <a:r>
                <a: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VerdanaBar" pitchFamily="34" charset="0"/>
                </a:rPr>
                <a:t>D</a:t>
              </a:r>
              <a:r>
                <a:rPr kumimoji="0" lang="de-DE" sz="1800" b="0" i="0" u="none" strike="noStrike" kern="0" cap="none" spc="0" normalizeH="0" baseline="3000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itchFamily="34" charset="0"/>
                </a:rPr>
                <a:t>*0</a:t>
              </a:r>
            </a:p>
          </p:txBody>
        </p:sp>
        <p:sp>
          <p:nvSpPr>
            <p:cNvPr id="29" name="Textfeld 19"/>
            <p:cNvSpPr txBox="1">
              <a:spLocks noChangeArrowheads="1"/>
            </p:cNvSpPr>
            <p:nvPr/>
          </p:nvSpPr>
          <p:spPr bwMode="auto">
            <a:xfrm>
              <a:off x="6114604" y="4089400"/>
              <a:ext cx="51969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cusp</a:t>
              </a:r>
            </a:p>
          </p:txBody>
        </p:sp>
        <p:sp>
          <p:nvSpPr>
            <p:cNvPr id="30" name="Textfeld 20"/>
            <p:cNvSpPr txBox="1">
              <a:spLocks noChangeArrowheads="1"/>
            </p:cNvSpPr>
            <p:nvPr/>
          </p:nvSpPr>
          <p:spPr bwMode="auto">
            <a:xfrm>
              <a:off x="4944616" y="4089400"/>
              <a:ext cx="53732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Calibri" pitchFamily="34" charset="0"/>
                </a:rPr>
                <a:t>peak</a:t>
              </a:r>
            </a:p>
          </p:txBody>
        </p:sp>
        <p:cxnSp>
          <p:nvCxnSpPr>
            <p:cNvPr id="31" name="Gerade Verbindung 24"/>
            <p:cNvCxnSpPr>
              <a:cxnSpLocks noChangeShapeType="1"/>
            </p:cNvCxnSpPr>
            <p:nvPr/>
          </p:nvCxnSpPr>
          <p:spPr bwMode="auto">
            <a:xfrm rot="5400000">
              <a:off x="6860729" y="2552700"/>
              <a:ext cx="1600200" cy="0"/>
            </a:xfrm>
            <a:prstGeom prst="line">
              <a:avLst/>
            </a:prstGeom>
            <a:noFill/>
            <a:ln w="38100" algn="ctr">
              <a:solidFill>
                <a:srgbClr val="C00000"/>
              </a:solidFill>
              <a:round/>
              <a:headEnd/>
              <a:tailEnd type="triangle" w="lg" len="lg"/>
            </a:ln>
          </p:spPr>
        </p:cxnSp>
        <p:sp>
          <p:nvSpPr>
            <p:cNvPr id="32" name="Textfeld 26"/>
            <p:cNvSpPr txBox="1">
              <a:spLocks noChangeArrowheads="1"/>
            </p:cNvSpPr>
            <p:nvPr/>
          </p:nvSpPr>
          <p:spPr bwMode="auto">
            <a:xfrm>
              <a:off x="7678081" y="1752600"/>
              <a:ext cx="712787" cy="304800"/>
            </a:xfrm>
            <a:prstGeom prst="rect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D</a:t>
              </a:r>
              <a:r>
                <a:rPr kumimoji="0" lang="de-DE" sz="1400" b="0" i="0" u="none" strike="noStrike" kern="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+</a:t>
              </a:r>
              <a:r>
                <a:rPr kumimoji="0" lang="de-DE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D</a:t>
              </a:r>
              <a:r>
                <a:rPr kumimoji="0" lang="de-DE" sz="1400" b="0" i="0" u="none" strike="noStrike" kern="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*-</a:t>
              </a:r>
              <a:endPara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Textfeld 27"/>
            <p:cNvSpPr txBox="1">
              <a:spLocks noChangeArrowheads="1"/>
            </p:cNvSpPr>
            <p:nvPr/>
          </p:nvSpPr>
          <p:spPr bwMode="auto">
            <a:xfrm>
              <a:off x="5852666" y="1752600"/>
              <a:ext cx="676275" cy="304800"/>
            </a:xfrm>
            <a:prstGeom prst="rect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D</a:t>
              </a:r>
              <a:r>
                <a:rPr kumimoji="0" lang="de-DE" sz="1400" b="0" i="0" u="none" strike="noStrike" kern="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r>
                <a:rPr kumimoji="0" lang="de-DE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Bar" pitchFamily="34" charset="0"/>
                </a:rPr>
                <a:t>D</a:t>
              </a:r>
              <a:r>
                <a:rPr kumimoji="0" lang="de-DE" sz="1400" b="0" i="0" u="none" strike="noStrike" kern="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*0</a:t>
              </a:r>
              <a:endPara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cxnSp>
          <p:nvCxnSpPr>
            <p:cNvPr id="36" name="Gerade Verbindung 12"/>
            <p:cNvCxnSpPr>
              <a:cxnSpLocks noChangeShapeType="1"/>
            </p:cNvCxnSpPr>
            <p:nvPr/>
          </p:nvCxnSpPr>
          <p:spPr bwMode="auto">
            <a:xfrm>
              <a:off x="5020816" y="5098419"/>
              <a:ext cx="533400" cy="0"/>
            </a:xfrm>
            <a:prstGeom prst="line">
              <a:avLst/>
            </a:prstGeom>
            <a:noFill/>
            <a:ln w="19050" algn="ctr">
              <a:solidFill>
                <a:srgbClr val="009900"/>
              </a:solidFill>
              <a:prstDash val="solid"/>
              <a:round/>
              <a:headEnd/>
              <a:tailEnd/>
            </a:ln>
          </p:spPr>
        </p:cxnSp>
        <p:cxnSp>
          <p:nvCxnSpPr>
            <p:cNvPr id="37" name="Gerade Verbindung 13"/>
            <p:cNvCxnSpPr>
              <a:cxnSpLocks noChangeShapeType="1"/>
            </p:cNvCxnSpPr>
            <p:nvPr/>
          </p:nvCxnSpPr>
          <p:spPr bwMode="auto">
            <a:xfrm>
              <a:off x="5020816" y="4928556"/>
              <a:ext cx="533400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38" name="Textfeld 10"/>
            <p:cNvSpPr txBox="1">
              <a:spLocks noChangeArrowheads="1"/>
            </p:cNvSpPr>
            <p:nvPr/>
          </p:nvSpPr>
          <p:spPr bwMode="auto">
            <a:xfrm>
              <a:off x="5527229" y="4736469"/>
              <a:ext cx="135966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VerdanaEqn" pitchFamily="34" charset="0"/>
                </a:rPr>
                <a:t>virtu</a:t>
              </a:r>
              <a:r>
                <a: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VerdanaEqn" pitchFamily="34" charset="0"/>
                </a:rPr>
                <a:t>a</a:t>
              </a:r>
              <a:r>
                <a:rPr kumimoji="0" lang="de-DE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VerdanaEqn" pitchFamily="34" charset="0"/>
                </a:rPr>
                <a:t>l state</a:t>
              </a:r>
              <a:endPara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Eqn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VerdanaEqn" pitchFamily="34" charset="0"/>
                </a:rPr>
                <a:t>binding state</a:t>
              </a:r>
              <a:endPara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Eqn" pitchFamily="34" charset="0"/>
              </a:endParaRPr>
            </a:p>
          </p:txBody>
        </p:sp>
        <p:sp>
          <p:nvSpPr>
            <p:cNvPr id="39" name="Freihandform 59"/>
            <p:cNvSpPr/>
            <p:nvPr/>
          </p:nvSpPr>
          <p:spPr bwMode="auto">
            <a:xfrm>
              <a:off x="7149888" y="4300397"/>
              <a:ext cx="1267485" cy="153908"/>
            </a:xfrm>
            <a:custGeom>
              <a:avLst/>
              <a:gdLst>
                <a:gd name="connsiteX0" fmla="*/ 4527 w 1293892"/>
                <a:gd name="connsiteY0" fmla="*/ 153908 h 728803"/>
                <a:gd name="connsiteX1" fmla="*/ 4527 w 1293892"/>
                <a:gd name="connsiteY1" fmla="*/ 67900 h 728803"/>
                <a:gd name="connsiteX2" fmla="*/ 31687 w 1293892"/>
                <a:gd name="connsiteY2" fmla="*/ 9053 h 728803"/>
                <a:gd name="connsiteX3" fmla="*/ 63375 w 1293892"/>
                <a:gd name="connsiteY3" fmla="*/ 13579 h 728803"/>
                <a:gd name="connsiteX4" fmla="*/ 131276 w 1293892"/>
                <a:gd name="connsiteY4" fmla="*/ 40740 h 728803"/>
                <a:gd name="connsiteX5" fmla="*/ 244444 w 1293892"/>
                <a:gd name="connsiteY5" fmla="*/ 72427 h 728803"/>
                <a:gd name="connsiteX6" fmla="*/ 357612 w 1293892"/>
                <a:gd name="connsiteY6" fmla="*/ 90534 h 728803"/>
                <a:gd name="connsiteX7" fmla="*/ 574895 w 1293892"/>
                <a:gd name="connsiteY7" fmla="*/ 135801 h 728803"/>
                <a:gd name="connsiteX8" fmla="*/ 746911 w 1293892"/>
                <a:gd name="connsiteY8" fmla="*/ 135801 h 728803"/>
                <a:gd name="connsiteX9" fmla="*/ 896293 w 1293892"/>
                <a:gd name="connsiteY9" fmla="*/ 140328 h 728803"/>
                <a:gd name="connsiteX10" fmla="*/ 1090943 w 1293892"/>
                <a:gd name="connsiteY10" fmla="*/ 144854 h 728803"/>
                <a:gd name="connsiteX11" fmla="*/ 1217691 w 1293892"/>
                <a:gd name="connsiteY11" fmla="*/ 149381 h 728803"/>
                <a:gd name="connsiteX12" fmla="*/ 1267485 w 1293892"/>
                <a:gd name="connsiteY12" fmla="*/ 144854 h 728803"/>
                <a:gd name="connsiteX13" fmla="*/ 1231272 w 1293892"/>
                <a:gd name="connsiteY13" fmla="*/ 144854 h 728803"/>
                <a:gd name="connsiteX14" fmla="*/ 891767 w 1293892"/>
                <a:gd name="connsiteY14" fmla="*/ 728803 h 728803"/>
                <a:gd name="connsiteX0" fmla="*/ 4527 w 1321806"/>
                <a:gd name="connsiteY0" fmla="*/ 153908 h 728803"/>
                <a:gd name="connsiteX1" fmla="*/ 4527 w 1321806"/>
                <a:gd name="connsiteY1" fmla="*/ 67900 h 728803"/>
                <a:gd name="connsiteX2" fmla="*/ 31687 w 1321806"/>
                <a:gd name="connsiteY2" fmla="*/ 9053 h 728803"/>
                <a:gd name="connsiteX3" fmla="*/ 63375 w 1321806"/>
                <a:gd name="connsiteY3" fmla="*/ 13579 h 728803"/>
                <a:gd name="connsiteX4" fmla="*/ 131276 w 1321806"/>
                <a:gd name="connsiteY4" fmla="*/ 40740 h 728803"/>
                <a:gd name="connsiteX5" fmla="*/ 244444 w 1321806"/>
                <a:gd name="connsiteY5" fmla="*/ 72427 h 728803"/>
                <a:gd name="connsiteX6" fmla="*/ 357612 w 1321806"/>
                <a:gd name="connsiteY6" fmla="*/ 90534 h 728803"/>
                <a:gd name="connsiteX7" fmla="*/ 574895 w 1321806"/>
                <a:gd name="connsiteY7" fmla="*/ 135801 h 728803"/>
                <a:gd name="connsiteX8" fmla="*/ 746911 w 1321806"/>
                <a:gd name="connsiteY8" fmla="*/ 135801 h 728803"/>
                <a:gd name="connsiteX9" fmla="*/ 896293 w 1321806"/>
                <a:gd name="connsiteY9" fmla="*/ 140328 h 728803"/>
                <a:gd name="connsiteX10" fmla="*/ 1090943 w 1321806"/>
                <a:gd name="connsiteY10" fmla="*/ 144854 h 728803"/>
                <a:gd name="connsiteX11" fmla="*/ 1217691 w 1321806"/>
                <a:gd name="connsiteY11" fmla="*/ 149381 h 728803"/>
                <a:gd name="connsiteX12" fmla="*/ 1267485 w 1321806"/>
                <a:gd name="connsiteY12" fmla="*/ 144854 h 728803"/>
                <a:gd name="connsiteX13" fmla="*/ 891767 w 1321806"/>
                <a:gd name="connsiteY13" fmla="*/ 728803 h 728803"/>
                <a:gd name="connsiteX0" fmla="*/ 4527 w 1314811"/>
                <a:gd name="connsiteY0" fmla="*/ 153908 h 712779"/>
                <a:gd name="connsiteX1" fmla="*/ 4527 w 1314811"/>
                <a:gd name="connsiteY1" fmla="*/ 67900 h 712779"/>
                <a:gd name="connsiteX2" fmla="*/ 31687 w 1314811"/>
                <a:gd name="connsiteY2" fmla="*/ 9053 h 712779"/>
                <a:gd name="connsiteX3" fmla="*/ 63375 w 1314811"/>
                <a:gd name="connsiteY3" fmla="*/ 13579 h 712779"/>
                <a:gd name="connsiteX4" fmla="*/ 131276 w 1314811"/>
                <a:gd name="connsiteY4" fmla="*/ 40740 h 712779"/>
                <a:gd name="connsiteX5" fmla="*/ 244444 w 1314811"/>
                <a:gd name="connsiteY5" fmla="*/ 72427 h 712779"/>
                <a:gd name="connsiteX6" fmla="*/ 357612 w 1314811"/>
                <a:gd name="connsiteY6" fmla="*/ 90534 h 712779"/>
                <a:gd name="connsiteX7" fmla="*/ 574895 w 1314811"/>
                <a:gd name="connsiteY7" fmla="*/ 135801 h 712779"/>
                <a:gd name="connsiteX8" fmla="*/ 746911 w 1314811"/>
                <a:gd name="connsiteY8" fmla="*/ 135801 h 712779"/>
                <a:gd name="connsiteX9" fmla="*/ 896293 w 1314811"/>
                <a:gd name="connsiteY9" fmla="*/ 140328 h 712779"/>
                <a:gd name="connsiteX10" fmla="*/ 1090943 w 1314811"/>
                <a:gd name="connsiteY10" fmla="*/ 144854 h 712779"/>
                <a:gd name="connsiteX11" fmla="*/ 1217691 w 1314811"/>
                <a:gd name="connsiteY11" fmla="*/ 149381 h 712779"/>
                <a:gd name="connsiteX12" fmla="*/ 1267485 w 1314811"/>
                <a:gd name="connsiteY12" fmla="*/ 144854 h 712779"/>
                <a:gd name="connsiteX13" fmla="*/ 933735 w 1314811"/>
                <a:gd name="connsiteY13" fmla="*/ 712779 h 712779"/>
                <a:gd name="connsiteX0" fmla="*/ 4527 w 1314811"/>
                <a:gd name="connsiteY0" fmla="*/ 153908 h 153908"/>
                <a:gd name="connsiteX1" fmla="*/ 4527 w 1314811"/>
                <a:gd name="connsiteY1" fmla="*/ 67900 h 153908"/>
                <a:gd name="connsiteX2" fmla="*/ 31687 w 1314811"/>
                <a:gd name="connsiteY2" fmla="*/ 9053 h 153908"/>
                <a:gd name="connsiteX3" fmla="*/ 63375 w 1314811"/>
                <a:gd name="connsiteY3" fmla="*/ 13579 h 153908"/>
                <a:gd name="connsiteX4" fmla="*/ 131276 w 1314811"/>
                <a:gd name="connsiteY4" fmla="*/ 40740 h 153908"/>
                <a:gd name="connsiteX5" fmla="*/ 244444 w 1314811"/>
                <a:gd name="connsiteY5" fmla="*/ 72427 h 153908"/>
                <a:gd name="connsiteX6" fmla="*/ 357612 w 1314811"/>
                <a:gd name="connsiteY6" fmla="*/ 90534 h 153908"/>
                <a:gd name="connsiteX7" fmla="*/ 574895 w 1314811"/>
                <a:gd name="connsiteY7" fmla="*/ 135801 h 153908"/>
                <a:gd name="connsiteX8" fmla="*/ 746911 w 1314811"/>
                <a:gd name="connsiteY8" fmla="*/ 135801 h 153908"/>
                <a:gd name="connsiteX9" fmla="*/ 896293 w 1314811"/>
                <a:gd name="connsiteY9" fmla="*/ 140328 h 153908"/>
                <a:gd name="connsiteX10" fmla="*/ 1090943 w 1314811"/>
                <a:gd name="connsiteY10" fmla="*/ 144854 h 153908"/>
                <a:gd name="connsiteX11" fmla="*/ 1217691 w 1314811"/>
                <a:gd name="connsiteY11" fmla="*/ 149381 h 153908"/>
                <a:gd name="connsiteX12" fmla="*/ 1267485 w 1314811"/>
                <a:gd name="connsiteY12" fmla="*/ 144854 h 153908"/>
                <a:gd name="connsiteX0" fmla="*/ 4527 w 1267485"/>
                <a:gd name="connsiteY0" fmla="*/ 153908 h 153908"/>
                <a:gd name="connsiteX1" fmla="*/ 4527 w 1267485"/>
                <a:gd name="connsiteY1" fmla="*/ 67900 h 153908"/>
                <a:gd name="connsiteX2" fmla="*/ 31687 w 1267485"/>
                <a:gd name="connsiteY2" fmla="*/ 9053 h 153908"/>
                <a:gd name="connsiteX3" fmla="*/ 63375 w 1267485"/>
                <a:gd name="connsiteY3" fmla="*/ 13579 h 153908"/>
                <a:gd name="connsiteX4" fmla="*/ 131276 w 1267485"/>
                <a:gd name="connsiteY4" fmla="*/ 40740 h 153908"/>
                <a:gd name="connsiteX5" fmla="*/ 244444 w 1267485"/>
                <a:gd name="connsiteY5" fmla="*/ 72427 h 153908"/>
                <a:gd name="connsiteX6" fmla="*/ 357612 w 1267485"/>
                <a:gd name="connsiteY6" fmla="*/ 90534 h 153908"/>
                <a:gd name="connsiteX7" fmla="*/ 574895 w 1267485"/>
                <a:gd name="connsiteY7" fmla="*/ 135801 h 153908"/>
                <a:gd name="connsiteX8" fmla="*/ 746911 w 1267485"/>
                <a:gd name="connsiteY8" fmla="*/ 135801 h 153908"/>
                <a:gd name="connsiteX9" fmla="*/ 896293 w 1267485"/>
                <a:gd name="connsiteY9" fmla="*/ 140328 h 153908"/>
                <a:gd name="connsiteX10" fmla="*/ 1090943 w 1267485"/>
                <a:gd name="connsiteY10" fmla="*/ 144854 h 153908"/>
                <a:gd name="connsiteX11" fmla="*/ 1267485 w 1267485"/>
                <a:gd name="connsiteY11" fmla="*/ 144854 h 15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67485" h="153908">
                  <a:moveTo>
                    <a:pt x="4527" y="153908"/>
                  </a:moveTo>
                  <a:cubicBezTo>
                    <a:pt x="2263" y="122975"/>
                    <a:pt x="0" y="92043"/>
                    <a:pt x="4527" y="67900"/>
                  </a:cubicBezTo>
                  <a:cubicBezTo>
                    <a:pt x="9054" y="43758"/>
                    <a:pt x="21879" y="18106"/>
                    <a:pt x="31687" y="9053"/>
                  </a:cubicBezTo>
                  <a:cubicBezTo>
                    <a:pt x="41495" y="0"/>
                    <a:pt x="46777" y="8298"/>
                    <a:pt x="63375" y="13579"/>
                  </a:cubicBezTo>
                  <a:cubicBezTo>
                    <a:pt x="79973" y="18860"/>
                    <a:pt x="101098" y="30932"/>
                    <a:pt x="131276" y="40740"/>
                  </a:cubicBezTo>
                  <a:cubicBezTo>
                    <a:pt x="161454" y="50548"/>
                    <a:pt x="206721" y="64128"/>
                    <a:pt x="244444" y="72427"/>
                  </a:cubicBezTo>
                  <a:cubicBezTo>
                    <a:pt x="282167" y="80726"/>
                    <a:pt x="302537" y="79972"/>
                    <a:pt x="357612" y="90534"/>
                  </a:cubicBezTo>
                  <a:cubicBezTo>
                    <a:pt x="412687" y="101096"/>
                    <a:pt x="510012" y="128256"/>
                    <a:pt x="574895" y="135801"/>
                  </a:cubicBezTo>
                  <a:cubicBezTo>
                    <a:pt x="639778" y="143346"/>
                    <a:pt x="693345" y="135047"/>
                    <a:pt x="746911" y="135801"/>
                  </a:cubicBezTo>
                  <a:cubicBezTo>
                    <a:pt x="800477" y="136556"/>
                    <a:pt x="896293" y="140328"/>
                    <a:pt x="896293" y="140328"/>
                  </a:cubicBezTo>
                  <a:lnTo>
                    <a:pt x="1090943" y="144854"/>
                  </a:lnTo>
                  <a:cubicBezTo>
                    <a:pt x="1152808" y="145608"/>
                    <a:pt x="1230706" y="144854"/>
                    <a:pt x="1267485" y="144854"/>
                  </a:cubicBezTo>
                </a:path>
              </a:pathLst>
            </a:custGeom>
            <a:noFill/>
            <a:ln w="1905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  <p:sp>
          <p:nvSpPr>
            <p:cNvPr id="40" name="Rechteck 60"/>
            <p:cNvSpPr/>
            <p:nvPr/>
          </p:nvSpPr>
          <p:spPr bwMode="auto">
            <a:xfrm>
              <a:off x="5421002" y="2204864"/>
              <a:ext cx="288032" cy="216024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  <p:sp>
          <p:nvSpPr>
            <p:cNvPr id="41" name="Freihandform 61"/>
            <p:cNvSpPr/>
            <p:nvPr/>
          </p:nvSpPr>
          <p:spPr bwMode="auto">
            <a:xfrm>
              <a:off x="5013158" y="2195465"/>
              <a:ext cx="1674891" cy="2272420"/>
            </a:xfrm>
            <a:custGeom>
              <a:avLst/>
              <a:gdLst>
                <a:gd name="connsiteX0" fmla="*/ 0 w 1674891"/>
                <a:gd name="connsiteY0" fmla="*/ 2258840 h 2281474"/>
                <a:gd name="connsiteX1" fmla="*/ 135802 w 1674891"/>
                <a:gd name="connsiteY1" fmla="*/ 2263367 h 2281474"/>
                <a:gd name="connsiteX2" fmla="*/ 312344 w 1674891"/>
                <a:gd name="connsiteY2" fmla="*/ 2236206 h 2281474"/>
                <a:gd name="connsiteX3" fmla="*/ 393825 w 1674891"/>
                <a:gd name="connsiteY3" fmla="*/ 2190939 h 2281474"/>
                <a:gd name="connsiteX4" fmla="*/ 475307 w 1674891"/>
                <a:gd name="connsiteY4" fmla="*/ 2104931 h 2281474"/>
                <a:gd name="connsiteX5" fmla="*/ 525101 w 1674891"/>
                <a:gd name="connsiteY5" fmla="*/ 1987236 h 2281474"/>
                <a:gd name="connsiteX6" fmla="*/ 543208 w 1674891"/>
                <a:gd name="connsiteY6" fmla="*/ 1788060 h 2281474"/>
                <a:gd name="connsiteX7" fmla="*/ 570368 w 1674891"/>
                <a:gd name="connsiteY7" fmla="*/ 1493822 h 2281474"/>
                <a:gd name="connsiteX8" fmla="*/ 593002 w 1674891"/>
                <a:gd name="connsiteY8" fmla="*/ 927981 h 2281474"/>
                <a:gd name="connsiteX9" fmla="*/ 602055 w 1674891"/>
                <a:gd name="connsiteY9" fmla="*/ 574895 h 2281474"/>
                <a:gd name="connsiteX10" fmla="*/ 615635 w 1674891"/>
                <a:gd name="connsiteY10" fmla="*/ 208230 h 2281474"/>
                <a:gd name="connsiteX11" fmla="*/ 615635 w 1674891"/>
                <a:gd name="connsiteY11" fmla="*/ 140329 h 2281474"/>
                <a:gd name="connsiteX12" fmla="*/ 620162 w 1674891"/>
                <a:gd name="connsiteY12" fmla="*/ 90535 h 2281474"/>
                <a:gd name="connsiteX13" fmla="*/ 624689 w 1674891"/>
                <a:gd name="connsiteY13" fmla="*/ 54321 h 2281474"/>
                <a:gd name="connsiteX14" fmla="*/ 642796 w 1674891"/>
                <a:gd name="connsiteY14" fmla="*/ 416460 h 2281474"/>
                <a:gd name="connsiteX15" fmla="*/ 651849 w 1674891"/>
                <a:gd name="connsiteY15" fmla="*/ 914400 h 2281474"/>
                <a:gd name="connsiteX16" fmla="*/ 669956 w 1674891"/>
                <a:gd name="connsiteY16" fmla="*/ 1326333 h 2281474"/>
                <a:gd name="connsiteX17" fmla="*/ 683536 w 1674891"/>
                <a:gd name="connsiteY17" fmla="*/ 1634151 h 2281474"/>
                <a:gd name="connsiteX18" fmla="*/ 724277 w 1674891"/>
                <a:gd name="connsiteY18" fmla="*/ 2046084 h 2281474"/>
                <a:gd name="connsiteX19" fmla="*/ 819338 w 1674891"/>
                <a:gd name="connsiteY19" fmla="*/ 2236206 h 2281474"/>
                <a:gd name="connsiteX20" fmla="*/ 950614 w 1674891"/>
                <a:gd name="connsiteY20" fmla="*/ 2263367 h 2281474"/>
                <a:gd name="connsiteX21" fmla="*/ 1104522 w 1674891"/>
                <a:gd name="connsiteY21" fmla="*/ 2267893 h 2281474"/>
                <a:gd name="connsiteX22" fmla="*/ 1376126 w 1674891"/>
                <a:gd name="connsiteY22" fmla="*/ 2272420 h 2281474"/>
                <a:gd name="connsiteX23" fmla="*/ 1584356 w 1674891"/>
                <a:gd name="connsiteY23" fmla="*/ 2281474 h 2281474"/>
                <a:gd name="connsiteX24" fmla="*/ 1674891 w 1674891"/>
                <a:gd name="connsiteY24" fmla="*/ 2272420 h 2281474"/>
                <a:gd name="connsiteX0" fmla="*/ 0 w 1674891"/>
                <a:gd name="connsiteY0" fmla="*/ 2258840 h 2272420"/>
                <a:gd name="connsiteX1" fmla="*/ 135802 w 1674891"/>
                <a:gd name="connsiteY1" fmla="*/ 2263367 h 2272420"/>
                <a:gd name="connsiteX2" fmla="*/ 312344 w 1674891"/>
                <a:gd name="connsiteY2" fmla="*/ 2236206 h 2272420"/>
                <a:gd name="connsiteX3" fmla="*/ 393825 w 1674891"/>
                <a:gd name="connsiteY3" fmla="*/ 2190939 h 2272420"/>
                <a:gd name="connsiteX4" fmla="*/ 475307 w 1674891"/>
                <a:gd name="connsiteY4" fmla="*/ 2104931 h 2272420"/>
                <a:gd name="connsiteX5" fmla="*/ 525101 w 1674891"/>
                <a:gd name="connsiteY5" fmla="*/ 1987236 h 2272420"/>
                <a:gd name="connsiteX6" fmla="*/ 543208 w 1674891"/>
                <a:gd name="connsiteY6" fmla="*/ 1788060 h 2272420"/>
                <a:gd name="connsiteX7" fmla="*/ 570368 w 1674891"/>
                <a:gd name="connsiteY7" fmla="*/ 1493822 h 2272420"/>
                <a:gd name="connsiteX8" fmla="*/ 593002 w 1674891"/>
                <a:gd name="connsiteY8" fmla="*/ 927981 h 2272420"/>
                <a:gd name="connsiteX9" fmla="*/ 602055 w 1674891"/>
                <a:gd name="connsiteY9" fmla="*/ 574895 h 2272420"/>
                <a:gd name="connsiteX10" fmla="*/ 615635 w 1674891"/>
                <a:gd name="connsiteY10" fmla="*/ 208230 h 2272420"/>
                <a:gd name="connsiteX11" fmla="*/ 615635 w 1674891"/>
                <a:gd name="connsiteY11" fmla="*/ 140329 h 2272420"/>
                <a:gd name="connsiteX12" fmla="*/ 620162 w 1674891"/>
                <a:gd name="connsiteY12" fmla="*/ 90535 h 2272420"/>
                <a:gd name="connsiteX13" fmla="*/ 624689 w 1674891"/>
                <a:gd name="connsiteY13" fmla="*/ 54321 h 2272420"/>
                <a:gd name="connsiteX14" fmla="*/ 642796 w 1674891"/>
                <a:gd name="connsiteY14" fmla="*/ 416460 h 2272420"/>
                <a:gd name="connsiteX15" fmla="*/ 651849 w 1674891"/>
                <a:gd name="connsiteY15" fmla="*/ 914400 h 2272420"/>
                <a:gd name="connsiteX16" fmla="*/ 669956 w 1674891"/>
                <a:gd name="connsiteY16" fmla="*/ 1326333 h 2272420"/>
                <a:gd name="connsiteX17" fmla="*/ 683536 w 1674891"/>
                <a:gd name="connsiteY17" fmla="*/ 1634151 h 2272420"/>
                <a:gd name="connsiteX18" fmla="*/ 724277 w 1674891"/>
                <a:gd name="connsiteY18" fmla="*/ 2046084 h 2272420"/>
                <a:gd name="connsiteX19" fmla="*/ 819338 w 1674891"/>
                <a:gd name="connsiteY19" fmla="*/ 2236206 h 2272420"/>
                <a:gd name="connsiteX20" fmla="*/ 950614 w 1674891"/>
                <a:gd name="connsiteY20" fmla="*/ 2263367 h 2272420"/>
                <a:gd name="connsiteX21" fmla="*/ 1104522 w 1674891"/>
                <a:gd name="connsiteY21" fmla="*/ 2267893 h 2272420"/>
                <a:gd name="connsiteX22" fmla="*/ 1376126 w 1674891"/>
                <a:gd name="connsiteY22" fmla="*/ 2272420 h 2272420"/>
                <a:gd name="connsiteX23" fmla="*/ 1674891 w 1674891"/>
                <a:gd name="connsiteY23" fmla="*/ 2272420 h 2272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74891" h="2272420">
                  <a:moveTo>
                    <a:pt x="0" y="2258840"/>
                  </a:moveTo>
                  <a:cubicBezTo>
                    <a:pt x="41872" y="2262989"/>
                    <a:pt x="83745" y="2267139"/>
                    <a:pt x="135802" y="2263367"/>
                  </a:cubicBezTo>
                  <a:cubicBezTo>
                    <a:pt x="187859" y="2259595"/>
                    <a:pt x="269340" y="2248277"/>
                    <a:pt x="312344" y="2236206"/>
                  </a:cubicBezTo>
                  <a:cubicBezTo>
                    <a:pt x="355348" y="2224135"/>
                    <a:pt x="366664" y="2212818"/>
                    <a:pt x="393825" y="2190939"/>
                  </a:cubicBezTo>
                  <a:cubicBezTo>
                    <a:pt x="420986" y="2169060"/>
                    <a:pt x="453428" y="2138882"/>
                    <a:pt x="475307" y="2104931"/>
                  </a:cubicBezTo>
                  <a:cubicBezTo>
                    <a:pt x="497186" y="2070981"/>
                    <a:pt x="513784" y="2040048"/>
                    <a:pt x="525101" y="1987236"/>
                  </a:cubicBezTo>
                  <a:cubicBezTo>
                    <a:pt x="536418" y="1934424"/>
                    <a:pt x="535663" y="1870296"/>
                    <a:pt x="543208" y="1788060"/>
                  </a:cubicBezTo>
                  <a:cubicBezTo>
                    <a:pt x="550753" y="1705824"/>
                    <a:pt x="562069" y="1637168"/>
                    <a:pt x="570368" y="1493822"/>
                  </a:cubicBezTo>
                  <a:cubicBezTo>
                    <a:pt x="578667" y="1350476"/>
                    <a:pt x="587721" y="1081135"/>
                    <a:pt x="593002" y="927981"/>
                  </a:cubicBezTo>
                  <a:cubicBezTo>
                    <a:pt x="598283" y="774827"/>
                    <a:pt x="598283" y="694854"/>
                    <a:pt x="602055" y="574895"/>
                  </a:cubicBezTo>
                  <a:cubicBezTo>
                    <a:pt x="605827" y="454937"/>
                    <a:pt x="613372" y="280658"/>
                    <a:pt x="615635" y="208230"/>
                  </a:cubicBezTo>
                  <a:cubicBezTo>
                    <a:pt x="617898" y="135802"/>
                    <a:pt x="614881" y="159945"/>
                    <a:pt x="615635" y="140329"/>
                  </a:cubicBezTo>
                  <a:cubicBezTo>
                    <a:pt x="616389" y="120713"/>
                    <a:pt x="618653" y="104870"/>
                    <a:pt x="620162" y="90535"/>
                  </a:cubicBezTo>
                  <a:cubicBezTo>
                    <a:pt x="621671" y="76200"/>
                    <a:pt x="620917" y="0"/>
                    <a:pt x="624689" y="54321"/>
                  </a:cubicBezTo>
                  <a:cubicBezTo>
                    <a:pt x="628461" y="108642"/>
                    <a:pt x="638269" y="273114"/>
                    <a:pt x="642796" y="416460"/>
                  </a:cubicBezTo>
                  <a:cubicBezTo>
                    <a:pt x="647323" y="559806"/>
                    <a:pt x="647322" y="762755"/>
                    <a:pt x="651849" y="914400"/>
                  </a:cubicBezTo>
                  <a:cubicBezTo>
                    <a:pt x="656376" y="1066045"/>
                    <a:pt x="664675" y="1206374"/>
                    <a:pt x="669956" y="1326333"/>
                  </a:cubicBezTo>
                  <a:cubicBezTo>
                    <a:pt x="675237" y="1446292"/>
                    <a:pt x="674482" y="1514192"/>
                    <a:pt x="683536" y="1634151"/>
                  </a:cubicBezTo>
                  <a:cubicBezTo>
                    <a:pt x="692590" y="1754110"/>
                    <a:pt x="701643" y="1945742"/>
                    <a:pt x="724277" y="2046084"/>
                  </a:cubicBezTo>
                  <a:cubicBezTo>
                    <a:pt x="746911" y="2146427"/>
                    <a:pt x="781615" y="2199992"/>
                    <a:pt x="819338" y="2236206"/>
                  </a:cubicBezTo>
                  <a:cubicBezTo>
                    <a:pt x="857061" y="2272420"/>
                    <a:pt x="903083" y="2258086"/>
                    <a:pt x="950614" y="2263367"/>
                  </a:cubicBezTo>
                  <a:cubicBezTo>
                    <a:pt x="998145" y="2268648"/>
                    <a:pt x="1104522" y="2267893"/>
                    <a:pt x="1104522" y="2267893"/>
                  </a:cubicBezTo>
                  <a:lnTo>
                    <a:pt x="1376126" y="2272420"/>
                  </a:lnTo>
                  <a:lnTo>
                    <a:pt x="1674891" y="2272420"/>
                  </a:lnTo>
                </a:path>
              </a:pathLst>
            </a:custGeom>
            <a:noFill/>
            <a:ln w="1905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  <p:sp>
          <p:nvSpPr>
            <p:cNvPr id="42" name="Textfeld 15"/>
            <p:cNvSpPr txBox="1">
              <a:spLocks noChangeArrowheads="1"/>
            </p:cNvSpPr>
            <p:nvPr/>
          </p:nvSpPr>
          <p:spPr bwMode="auto">
            <a:xfrm>
              <a:off x="4792216" y="2514600"/>
              <a:ext cx="8699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VerdanaEqn" pitchFamily="34" charset="0"/>
                </a:rPr>
                <a:t>J/</a:t>
              </a:r>
              <a:r>
                <a:rPr kumimoji="0" lang="el-GR" sz="18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VerdanaEqn" pitchFamily="34" charset="0"/>
                </a:rPr>
                <a:t>ψππ</a:t>
              </a: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Eqn" pitchFamily="34" charset="0"/>
              </a:endParaRPr>
            </a:p>
          </p:txBody>
        </p:sp>
        <p:cxnSp>
          <p:nvCxnSpPr>
            <p:cNvPr id="43" name="Gerade Verbindung 25"/>
            <p:cNvCxnSpPr>
              <a:cxnSpLocks noChangeShapeType="1"/>
            </p:cNvCxnSpPr>
            <p:nvPr/>
          </p:nvCxnSpPr>
          <p:spPr bwMode="auto">
            <a:xfrm rot="5400000">
              <a:off x="5041454" y="2552700"/>
              <a:ext cx="1600200" cy="0"/>
            </a:xfrm>
            <a:prstGeom prst="line">
              <a:avLst/>
            </a:prstGeom>
            <a:noFill/>
            <a:ln w="38100" algn="ctr">
              <a:solidFill>
                <a:srgbClr val="C00000"/>
              </a:solidFill>
              <a:round/>
              <a:headEnd/>
              <a:tailEnd type="triangle" w="lg" len="lg"/>
            </a:ln>
          </p:spPr>
        </p:cxnSp>
      </p:grpSp>
      <p:sp>
        <p:nvSpPr>
          <p:cNvPr id="93" name="Textfeld 92"/>
          <p:cNvSpPr txBox="1"/>
          <p:nvPr/>
        </p:nvSpPr>
        <p:spPr>
          <a:xfrm>
            <a:off x="2672886" y="6273844"/>
            <a:ext cx="1899248" cy="492443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sz="1300" dirty="0" smtClean="0"/>
              <a:t>C. </a:t>
            </a:r>
            <a:r>
              <a:rPr lang="en-US" sz="1300" dirty="0" err="1" smtClean="0"/>
              <a:t>Hanhart</a:t>
            </a:r>
            <a:r>
              <a:rPr lang="en-US" sz="1300" dirty="0" smtClean="0"/>
              <a:t> </a:t>
            </a:r>
            <a:r>
              <a:rPr lang="en-US" sz="1300" i="1" dirty="0" smtClean="0"/>
              <a:t>et al</a:t>
            </a:r>
            <a:r>
              <a:rPr lang="en-US" sz="1300" dirty="0" smtClean="0"/>
              <a:t>.,</a:t>
            </a:r>
          </a:p>
          <a:p>
            <a:r>
              <a:rPr lang="en-US" sz="1300" dirty="0" smtClean="0"/>
              <a:t>PRD 76 (2007) 034007</a:t>
            </a:r>
            <a:endParaRPr lang="en-US" sz="1300" dirty="0"/>
          </a:p>
        </p:txBody>
      </p:sp>
      <p:pic>
        <p:nvPicPr>
          <p:cNvPr id="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337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433" y="177496"/>
            <a:ext cx="7483674" cy="883121"/>
          </a:xfrm>
        </p:spPr>
        <p:txBody>
          <a:bodyPr/>
          <a:lstStyle/>
          <a:p>
            <a:r>
              <a:rPr lang="en-US" dirty="0" smtClean="0"/>
              <a:t>X(3872)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816" y="916581"/>
            <a:ext cx="8877184" cy="260225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Upper limit on the branching ratio by </a:t>
            </a:r>
            <a:r>
              <a:rPr lang="en-US" dirty="0" err="1" smtClean="0"/>
              <a:t>LHCb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BR(</a:t>
            </a:r>
            <a:r>
              <a:rPr lang="en-US" dirty="0" err="1" smtClean="0"/>
              <a:t>X</a:t>
            </a:r>
            <a:r>
              <a:rPr lang="en-US" dirty="0" err="1" smtClean="0">
                <a:sym typeface="Wingdings"/>
              </a:rPr>
              <a:t>pp</a:t>
            </a:r>
            <a:r>
              <a:rPr lang="en-US" dirty="0" smtClean="0">
                <a:sym typeface="Wingdings"/>
              </a:rPr>
              <a:t>)</a:t>
            </a:r>
            <a:r>
              <a:rPr lang="en-US" dirty="0" smtClean="0"/>
              <a:t> &lt; 0.002*BR(X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J/</a:t>
            </a:r>
            <a:r>
              <a:rPr lang="en-US" dirty="0" err="1" smtClean="0">
                <a:latin typeface="Symbol" charset="2"/>
                <a:cs typeface="Symbol" charset="2"/>
              </a:rPr>
              <a:t>Yp</a:t>
            </a:r>
            <a:r>
              <a:rPr lang="en-US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Symbol" charset="2"/>
                <a:cs typeface="Symbol" charset="2"/>
              </a:rPr>
              <a:t>-</a:t>
            </a:r>
            <a:r>
              <a:rPr lang="en-US" dirty="0" smtClean="0"/>
              <a:t>)</a:t>
            </a:r>
            <a:endParaRPr lang="en-US" dirty="0"/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And  </a:t>
            </a:r>
            <a:r>
              <a:rPr lang="en-US" dirty="0"/>
              <a:t>BR(J/</a:t>
            </a:r>
            <a:r>
              <a:rPr lang="en-US" dirty="0" err="1">
                <a:latin typeface="Symbol" charset="2"/>
                <a:cs typeface="Symbol" charset="2"/>
              </a:rPr>
              <a:t>Yp</a:t>
            </a:r>
            <a:r>
              <a:rPr lang="en-US" baseline="30000" dirty="0" err="1">
                <a:latin typeface="Symbol" charset="2"/>
                <a:cs typeface="Symbol" charset="2"/>
              </a:rPr>
              <a:t>+</a:t>
            </a:r>
            <a:r>
              <a:rPr lang="en-US" dirty="0" err="1"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latin typeface="Symbol" charset="2"/>
                <a:cs typeface="Symbol" charset="2"/>
              </a:rPr>
              <a:t>-</a:t>
            </a:r>
            <a:r>
              <a:rPr lang="en-US" dirty="0"/>
              <a:t>) &gt; 0.026    [pdg12</a:t>
            </a:r>
            <a:r>
              <a:rPr lang="en-US" dirty="0" smtClean="0"/>
              <a:t>]</a:t>
            </a:r>
          </a:p>
          <a:p>
            <a:pPr marL="0" indent="0">
              <a:buNone/>
            </a:pPr>
            <a:r>
              <a:rPr lang="en-US" dirty="0" smtClean="0"/>
              <a:t>Implies:</a:t>
            </a:r>
          </a:p>
          <a:p>
            <a:pPr marL="0" indent="0">
              <a:buNone/>
            </a:pPr>
            <a:r>
              <a:rPr lang="en-US" dirty="0" smtClean="0">
                <a:latin typeface="Symbol" charset="2"/>
                <a:cs typeface="Symbol" charset="2"/>
              </a:rPr>
              <a:t>		s</a:t>
            </a:r>
            <a:r>
              <a:rPr lang="en-US" dirty="0" smtClean="0"/>
              <a:t>(</a:t>
            </a:r>
            <a:r>
              <a:rPr lang="en-US" dirty="0" err="1" smtClean="0"/>
              <a:t>pp</a:t>
            </a:r>
            <a:r>
              <a:rPr lang="en-US" dirty="0" err="1" smtClean="0">
                <a:sym typeface="Wingdings"/>
              </a:rPr>
              <a:t>X</a:t>
            </a:r>
            <a:r>
              <a:rPr lang="en-US" dirty="0" smtClean="0">
                <a:sym typeface="Wingdings"/>
              </a:rPr>
              <a:t>(3872)) ~ (67 +- ?) </a:t>
            </a:r>
            <a:r>
              <a:rPr lang="en-US" dirty="0" err="1" smtClean="0">
                <a:sym typeface="Wingdings"/>
              </a:rPr>
              <a:t>nb</a:t>
            </a:r>
            <a:r>
              <a:rPr lang="en-US" dirty="0" smtClean="0">
                <a:sym typeface="Wingdings"/>
              </a:rPr>
              <a:t>     </a:t>
            </a:r>
          </a:p>
        </p:txBody>
      </p:sp>
      <p:sp>
        <p:nvSpPr>
          <p:cNvPr id="8" name="Textfeld 96"/>
          <p:cNvSpPr txBox="1"/>
          <p:nvPr/>
        </p:nvSpPr>
        <p:spPr>
          <a:xfrm>
            <a:off x="2467538" y="2321968"/>
            <a:ext cx="14264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 smtClean="0"/>
              <a:t>_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42" y="3119938"/>
            <a:ext cx="4608825" cy="32942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27642" y="3168756"/>
            <a:ext cx="29688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Here: assume 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=50 </a:t>
            </a:r>
            <a:r>
              <a:rPr lang="en-US" dirty="0" err="1" smtClean="0"/>
              <a:t>nb</a:t>
            </a:r>
            <a:endParaRPr lang="en-US" dirty="0" smtClean="0"/>
          </a:p>
          <a:p>
            <a:r>
              <a:rPr lang="en-US" dirty="0" smtClean="0"/>
              <a:t>“Low </a:t>
            </a:r>
            <a:r>
              <a:rPr lang="en-US" dirty="0" err="1" smtClean="0"/>
              <a:t>lumi</a:t>
            </a:r>
            <a:r>
              <a:rPr lang="en-US" dirty="0" smtClean="0"/>
              <a:t>” – mode 2x10</a:t>
            </a:r>
            <a:r>
              <a:rPr lang="en-US" baseline="30000" dirty="0" smtClean="0"/>
              <a:t>31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Mass resolution &lt; 100 keV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21690" y="4885556"/>
            <a:ext cx="1222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M. </a:t>
            </a:r>
            <a:r>
              <a:rPr lang="en-US" sz="1600" dirty="0" err="1" smtClean="0"/>
              <a:t>Galuska</a:t>
            </a:r>
            <a:endParaRPr lang="en-US" sz="1600" dirty="0"/>
          </a:p>
        </p:txBody>
      </p:sp>
      <p:sp>
        <p:nvSpPr>
          <p:cNvPr id="12" name="Textfeld 96"/>
          <p:cNvSpPr txBox="1"/>
          <p:nvPr/>
        </p:nvSpPr>
        <p:spPr>
          <a:xfrm>
            <a:off x="3117617" y="1121739"/>
            <a:ext cx="14264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 smtClean="0"/>
              <a:t>_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 flipH="1">
            <a:off x="7172148" y="2044992"/>
            <a:ext cx="14588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FF0000"/>
                </a:solidFill>
              </a:rPr>
              <a:t> &lt; 1.2 MeV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5484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>
          <a:blip r:embed="rId3"/>
          <a:stretch>
            <a:fillRect/>
          </a:stretch>
        </p:blipFill>
        <p:spPr>
          <a:xfrm>
            <a:off x="894390" y="1363522"/>
            <a:ext cx="4055212" cy="3289590"/>
          </a:xfrm>
          <a:prstGeom prst="rect">
            <a:avLst/>
          </a:prstGeom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Open </a:t>
            </a:r>
            <a:r>
              <a:rPr lang="de-DE" dirty="0"/>
              <a:t>C</a:t>
            </a:r>
            <a:r>
              <a:rPr lang="de-DE" dirty="0" smtClean="0"/>
              <a:t>harm:  The </a:t>
            </a:r>
            <a:r>
              <a:rPr lang="de-DE" dirty="0" err="1" smtClean="0"/>
              <a:t>D</a:t>
            </a:r>
            <a:r>
              <a:rPr lang="de-DE" baseline="-25000" dirty="0" err="1" smtClean="0"/>
              <a:t>s</a:t>
            </a:r>
            <a:r>
              <a:rPr lang="de-DE" dirty="0" smtClean="0"/>
              <a:t> </a:t>
            </a:r>
            <a:r>
              <a:rPr lang="de-DE" dirty="0" err="1"/>
              <a:t>S</a:t>
            </a:r>
            <a:r>
              <a:rPr lang="de-DE" dirty="0" err="1" smtClean="0"/>
              <a:t>pectrum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58476" y="1395164"/>
            <a:ext cx="4385524" cy="4515804"/>
          </a:xfrm>
        </p:spPr>
        <p:txBody>
          <a:bodyPr/>
          <a:lstStyle/>
          <a:p>
            <a:pPr marL="252000" indent="-252000">
              <a:spcBef>
                <a:spcPts val="0"/>
              </a:spcBef>
              <a:spcAft>
                <a:spcPts val="600"/>
              </a:spcAft>
              <a:buSzPct val="120000"/>
              <a:buFont typeface="Arial" pitchFamily="34" charset="0"/>
              <a:buChar char="•"/>
            </a:pPr>
            <a:r>
              <a:rPr lang="en-GB" sz="2000" dirty="0" smtClean="0"/>
              <a:t>Th./expt. in qualitative agreement for D states, but some details open</a:t>
            </a:r>
          </a:p>
          <a:p>
            <a:pPr marL="252000" indent="-252000">
              <a:spcBef>
                <a:spcPts val="0"/>
              </a:spcBef>
              <a:spcAft>
                <a:spcPts val="600"/>
              </a:spcAft>
              <a:buSzPct val="120000"/>
              <a:buFont typeface="Arial" pitchFamily="34" charset="0"/>
              <a:buChar char="•"/>
            </a:pPr>
            <a:r>
              <a:rPr lang="en-GB" sz="2000" dirty="0" smtClean="0"/>
              <a:t>Many new D</a:t>
            </a:r>
            <a:r>
              <a:rPr lang="en-GB" sz="2000" baseline="-25000" dirty="0" smtClean="0"/>
              <a:t>J</a:t>
            </a:r>
            <a:r>
              <a:rPr lang="en-GB" sz="2000" dirty="0" smtClean="0"/>
              <a:t> mesons (</a:t>
            </a:r>
            <a:r>
              <a:rPr lang="en-GB" sz="2000" dirty="0" err="1" smtClean="0"/>
              <a:t>LHCb</a:t>
            </a:r>
            <a:r>
              <a:rPr lang="en-GB" sz="2000" dirty="0" smtClean="0"/>
              <a:t>) </a:t>
            </a:r>
          </a:p>
          <a:p>
            <a:pPr marL="252000" indent="-252000">
              <a:spcBef>
                <a:spcPts val="0"/>
              </a:spcBef>
              <a:spcAft>
                <a:spcPts val="600"/>
              </a:spcAft>
              <a:buSzPct val="120000"/>
              <a:buFont typeface="Arial" pitchFamily="34" charset="0"/>
              <a:buChar char="•"/>
            </a:pPr>
            <a:r>
              <a:rPr lang="en-GB" sz="2000" dirty="0" smtClean="0"/>
              <a:t>new narrow states (2003): </a:t>
            </a:r>
            <a:br>
              <a:rPr lang="en-GB" sz="2000" dirty="0" smtClean="0"/>
            </a:br>
            <a:r>
              <a:rPr lang="en-GB" sz="2000" dirty="0" smtClean="0"/>
              <a:t>D</a:t>
            </a:r>
            <a:r>
              <a:rPr lang="en-GB" sz="2000" baseline="-25000" dirty="0" smtClean="0"/>
              <a:t>s</a:t>
            </a:r>
            <a:r>
              <a:rPr lang="en-GB" sz="2000" baseline="30000" dirty="0" smtClean="0"/>
              <a:t>*</a:t>
            </a:r>
            <a:r>
              <a:rPr lang="en-GB" sz="2000" dirty="0" smtClean="0"/>
              <a:t>(2317) and D</a:t>
            </a:r>
            <a:r>
              <a:rPr lang="en-GB" sz="2000" baseline="-25000" dirty="0" smtClean="0"/>
              <a:t>s</a:t>
            </a:r>
            <a:r>
              <a:rPr lang="en-GB" sz="2000" baseline="30000" dirty="0" smtClean="0"/>
              <a:t>*</a:t>
            </a:r>
            <a:r>
              <a:rPr lang="en-GB" sz="2000" dirty="0" smtClean="0"/>
              <a:t>(2460) , (and other broad states more recently)</a:t>
            </a:r>
          </a:p>
          <a:p>
            <a:pPr marL="252000" indent="-252000">
              <a:spcBef>
                <a:spcPts val="0"/>
              </a:spcBef>
              <a:spcAft>
                <a:spcPts val="600"/>
              </a:spcAft>
              <a:buSzPct val="120000"/>
              <a:buFont typeface="Arial" pitchFamily="34" charset="0"/>
              <a:buChar char="•"/>
            </a:pPr>
            <a:r>
              <a:rPr lang="en-GB" sz="2000" dirty="0" smtClean="0"/>
              <a:t>masses significantly lower than quark model expectation, and just below DK and D</a:t>
            </a:r>
            <a:r>
              <a:rPr lang="en-GB" sz="2000" baseline="30000" dirty="0" smtClean="0"/>
              <a:t>*</a:t>
            </a:r>
            <a:r>
              <a:rPr lang="en-GB" sz="2000" dirty="0" smtClean="0"/>
              <a:t>K threshold</a:t>
            </a:r>
          </a:p>
          <a:p>
            <a:pPr marL="252000" indent="-252000">
              <a:spcBef>
                <a:spcPts val="0"/>
              </a:spcBef>
              <a:spcAft>
                <a:spcPts val="600"/>
              </a:spcAft>
              <a:buSzPct val="120000"/>
              <a:buFont typeface="Arial" pitchFamily="34" charset="0"/>
              <a:buChar char="•"/>
            </a:pPr>
            <a:r>
              <a:rPr lang="en-GB" sz="2000" dirty="0" smtClean="0"/>
              <a:t>Widths are only upper limits</a:t>
            </a:r>
          </a:p>
          <a:p>
            <a:pPr marL="252000" indent="-252000">
              <a:spcBef>
                <a:spcPts val="0"/>
              </a:spcBef>
              <a:spcAft>
                <a:spcPts val="600"/>
              </a:spcAft>
              <a:buSzPct val="120000"/>
              <a:buFont typeface="Arial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</a:rPr>
              <a:t>I</a:t>
            </a:r>
            <a:r>
              <a:rPr lang="en-GB" sz="2000" dirty="0" smtClean="0">
                <a:solidFill>
                  <a:srgbClr val="FF0000"/>
                </a:solidFill>
              </a:rPr>
              <a:t>nterpretation</a:t>
            </a:r>
            <a:r>
              <a:rPr lang="en-GB" sz="2000" dirty="0" smtClean="0"/>
              <a:t> unclear: DK</a:t>
            </a:r>
            <a:r>
              <a:rPr lang="en-GB" sz="2000" baseline="-25000" dirty="0" smtClean="0"/>
              <a:t> </a:t>
            </a:r>
            <a:r>
              <a:rPr lang="en-GB" sz="2000" dirty="0" smtClean="0"/>
              <a:t>/</a:t>
            </a:r>
            <a:r>
              <a:rPr lang="en-GB" sz="2000" baseline="-25000" dirty="0" smtClean="0"/>
              <a:t> </a:t>
            </a:r>
            <a:r>
              <a:rPr lang="en-GB" sz="2000" dirty="0" smtClean="0"/>
              <a:t>D</a:t>
            </a:r>
            <a:r>
              <a:rPr lang="en-GB" sz="2000" baseline="30000" dirty="0" smtClean="0"/>
              <a:t>*</a:t>
            </a:r>
            <a:r>
              <a:rPr lang="en-GB" sz="2000" dirty="0" smtClean="0"/>
              <a:t>K molecules, tetraquarks, chiral doublers, …? </a:t>
            </a:r>
            <a:r>
              <a:rPr lang="en-GB" sz="2000" dirty="0" smtClean="0">
                <a:solidFill>
                  <a:srgbClr val="FF0000"/>
                </a:solidFill>
              </a:rPr>
              <a:t>Sensitive to width</a:t>
            </a:r>
          </a:p>
        </p:txBody>
      </p:sp>
      <p:pic>
        <p:nvPicPr>
          <p:cNvPr id="5" name="Grafik 7" descr="TJ14-120507_PANDA_eQCD_2012_p09crp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2007" y="4680689"/>
            <a:ext cx="2839741" cy="20845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326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3820" y="525314"/>
            <a:ext cx="7772400" cy="492443"/>
          </a:xfrm>
        </p:spPr>
        <p:txBody>
          <a:bodyPr>
            <a:spAutoFit/>
          </a:bodyPr>
          <a:lstStyle/>
          <a:p>
            <a:r>
              <a:rPr lang="en-US" dirty="0" smtClean="0"/>
              <a:t>Method:  Threshold </a:t>
            </a:r>
            <a:r>
              <a:rPr lang="en-US" dirty="0"/>
              <a:t>S</a:t>
            </a:r>
            <a:r>
              <a:rPr lang="en-US" dirty="0" smtClean="0"/>
              <a:t>can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6630" y="2571744"/>
            <a:ext cx="4631052" cy="400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fik 4" descr="formula_0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33" y="1071546"/>
            <a:ext cx="2264711" cy="560786"/>
          </a:xfrm>
          <a:prstGeom prst="rect">
            <a:avLst/>
          </a:prstGeom>
        </p:spPr>
      </p:pic>
      <p:pic>
        <p:nvPicPr>
          <p:cNvPr id="6" name="Grafik 5" descr="formula_00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34293" y="1500178"/>
            <a:ext cx="6286051" cy="108576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15434" y="1100064"/>
            <a:ext cx="14370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70C0"/>
              </a:buClr>
              <a:buSzPct val="120000"/>
              <a:buFont typeface="Arial" pitchFamily="34" charset="0"/>
              <a:buChar char="•"/>
            </a:pPr>
            <a:r>
              <a:rPr lang="en-US" sz="2000" dirty="0" smtClean="0"/>
              <a:t>  reaction:  </a:t>
            </a:r>
            <a:endParaRPr lang="en-US" sz="2000" dirty="0"/>
          </a:p>
        </p:txBody>
      </p:sp>
      <p:sp>
        <p:nvSpPr>
          <p:cNvPr id="8" name="Pfeil nach rechts 7"/>
          <p:cNvSpPr>
            <a:spLocks noChangeAspect="1"/>
          </p:cNvSpPr>
          <p:nvPr/>
        </p:nvSpPr>
        <p:spPr bwMode="auto">
          <a:xfrm>
            <a:off x="945148" y="1928802"/>
            <a:ext cx="451573" cy="242316"/>
          </a:xfrm>
          <a:prstGeom prst="rightArrow">
            <a:avLst/>
          </a:prstGeom>
          <a:solidFill>
            <a:srgbClr val="00B0F0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Ellipse 9"/>
          <p:cNvSpPr/>
          <p:nvPr/>
        </p:nvSpPr>
        <p:spPr bwMode="auto">
          <a:xfrm>
            <a:off x="5561141" y="5143512"/>
            <a:ext cx="1516684" cy="100013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15435" y="3742988"/>
            <a:ext cx="303663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000" indent="-252000">
              <a:spcAft>
                <a:spcPts val="1200"/>
              </a:spcAft>
              <a:buClr>
                <a:srgbClr val="0070C0"/>
              </a:buClr>
              <a:buSzPct val="110000"/>
              <a:buFont typeface="Arial" pitchFamily="34" charset="0"/>
              <a:buChar char="•"/>
            </a:pPr>
            <a:r>
              <a:rPr lang="en-US" sz="2000" dirty="0" smtClean="0"/>
              <a:t>excitation function only depends on m and </a:t>
            </a:r>
            <a:r>
              <a:rPr lang="el-GR" sz="2000" dirty="0" smtClean="0">
                <a:latin typeface="Arial"/>
                <a:cs typeface="Arial"/>
              </a:rPr>
              <a:t>Γ</a:t>
            </a:r>
            <a:r>
              <a:rPr lang="de-DE" sz="2000" dirty="0" smtClean="0">
                <a:latin typeface="Arial"/>
                <a:cs typeface="Arial"/>
              </a:rPr>
              <a:t> </a:t>
            </a:r>
            <a:r>
              <a:rPr lang="de-DE" sz="2000" dirty="0" err="1" smtClean="0">
                <a:latin typeface="Arial"/>
                <a:cs typeface="Arial"/>
              </a:rPr>
              <a:t>of</a:t>
            </a:r>
            <a:r>
              <a:rPr lang="de-DE" sz="2000" dirty="0" smtClean="0">
                <a:latin typeface="Arial"/>
                <a:cs typeface="Arial"/>
              </a:rPr>
              <a:t> D</a:t>
            </a:r>
            <a:r>
              <a:rPr lang="de-DE" sz="2000" baseline="-25000" dirty="0" smtClean="0">
                <a:latin typeface="Arial"/>
                <a:cs typeface="Arial"/>
              </a:rPr>
              <a:t>s</a:t>
            </a:r>
            <a:r>
              <a:rPr lang="de-DE" sz="2000" dirty="0" smtClean="0">
                <a:latin typeface="Arial"/>
                <a:cs typeface="Arial"/>
              </a:rPr>
              <a:t>(2317)</a:t>
            </a:r>
            <a:endParaRPr lang="en-US" sz="2000" dirty="0" smtClean="0"/>
          </a:p>
          <a:p>
            <a:pPr marL="252000" indent="-252000">
              <a:spcAft>
                <a:spcPts val="1200"/>
              </a:spcAft>
              <a:buClr>
                <a:srgbClr val="0070C0"/>
              </a:buClr>
              <a:buSzPct val="110000"/>
              <a:buFont typeface="Arial" pitchFamily="34" charset="0"/>
              <a:buChar char="•"/>
            </a:pPr>
            <a:r>
              <a:rPr lang="en-US" sz="2000" dirty="0" smtClean="0"/>
              <a:t>experimental accuracy determined by beam quality (</a:t>
            </a:r>
            <a:r>
              <a:rPr lang="el-GR" sz="2000" dirty="0" smtClean="0"/>
              <a:t>Δ</a:t>
            </a:r>
            <a:r>
              <a:rPr lang="en-US" sz="2000" dirty="0" smtClean="0"/>
              <a:t>p, </a:t>
            </a:r>
            <a:r>
              <a:rPr lang="el-GR" sz="2000" dirty="0" smtClean="0"/>
              <a:t>σ</a:t>
            </a:r>
            <a:r>
              <a:rPr lang="en-US" sz="2000" baseline="-25000" dirty="0" smtClean="0"/>
              <a:t>p</a:t>
            </a:r>
            <a:r>
              <a:rPr lang="en-US" sz="2000" dirty="0" smtClean="0"/>
              <a:t>/p), not by detector resolution</a:t>
            </a:r>
            <a:endParaRPr lang="en-US" sz="2000" dirty="0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2439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3820" y="596752"/>
            <a:ext cx="7772400" cy="492443"/>
          </a:xfrm>
        </p:spPr>
        <p:txBody>
          <a:bodyPr>
            <a:spAutoFit/>
          </a:bodyPr>
          <a:lstStyle/>
          <a:p>
            <a:r>
              <a:rPr lang="en-US" dirty="0" smtClean="0"/>
              <a:t>Simulation Results: Energy </a:t>
            </a:r>
            <a:r>
              <a:rPr lang="en-US" dirty="0"/>
              <a:t>S</a:t>
            </a:r>
            <a:r>
              <a:rPr lang="en-US" dirty="0" smtClean="0"/>
              <a:t>can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2146752" y="1282165"/>
            <a:ext cx="2689408" cy="369332"/>
          </a:xfrm>
          <a:prstGeom prst="rect">
            <a:avLst/>
          </a:prstGeom>
          <a:solidFill>
            <a:srgbClr val="99CCFF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M</a:t>
            </a:r>
            <a:r>
              <a:rPr lang="en-US" baseline="-25000" dirty="0" err="1" smtClean="0"/>
              <a:t>sum</a:t>
            </a:r>
            <a:r>
              <a:rPr lang="en-US" dirty="0" smtClean="0"/>
              <a:t> =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miss</a:t>
            </a:r>
            <a:r>
              <a:rPr lang="en-US" dirty="0" smtClean="0"/>
              <a:t>(D</a:t>
            </a:r>
            <a:r>
              <a:rPr lang="en-US" baseline="-25000" dirty="0" smtClean="0"/>
              <a:t>s</a:t>
            </a:r>
            <a:r>
              <a:rPr lang="en-US" dirty="0" smtClean="0"/>
              <a:t>) + M(D</a:t>
            </a:r>
            <a:r>
              <a:rPr lang="en-US" baseline="-25000" dirty="0" smtClean="0"/>
              <a:t>s</a:t>
            </a:r>
            <a:r>
              <a:rPr lang="en-US" dirty="0" smtClean="0"/>
              <a:t>)</a:t>
            </a:r>
            <a:endParaRPr lang="en-US" sz="1500" baseline="-40000" dirty="0"/>
          </a:p>
        </p:txBody>
      </p:sp>
      <p:pic>
        <p:nvPicPr>
          <p:cNvPr id="4" name="Inhaltsplatzhalter 3" descr="d2317_scanpoints_60d_100kev.pn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05441" y="1717651"/>
            <a:ext cx="6051476" cy="4416956"/>
          </a:xfrm>
        </p:spPr>
      </p:pic>
      <p:sp>
        <p:nvSpPr>
          <p:cNvPr id="29" name="Textfeld 28"/>
          <p:cNvSpPr txBox="1"/>
          <p:nvPr/>
        </p:nvSpPr>
        <p:spPr>
          <a:xfrm>
            <a:off x="1082464" y="1931966"/>
            <a:ext cx="1433956" cy="369332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itchFamily="82" charset="2"/>
              </a:rPr>
              <a:t>G</a:t>
            </a:r>
            <a:r>
              <a:rPr lang="en-US" dirty="0" smtClean="0"/>
              <a:t> = 100 </a:t>
            </a:r>
            <a:r>
              <a:rPr lang="en-US" dirty="0" err="1" smtClean="0"/>
              <a:t>keV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006" y="4970134"/>
            <a:ext cx="2321994" cy="1947216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96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1338" t="11085" r="51209"/>
          <a:stretch>
            <a:fillRect/>
          </a:stretch>
        </p:blipFill>
        <p:spPr bwMode="auto">
          <a:xfrm>
            <a:off x="6758233" y="2658922"/>
            <a:ext cx="2385767" cy="2388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63730" y="611918"/>
            <a:ext cx="1880270" cy="227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8797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546928"/>
            <a:ext cx="8458200" cy="1143000"/>
          </a:xfrm>
        </p:spPr>
        <p:txBody>
          <a:bodyPr/>
          <a:lstStyle/>
          <a:p>
            <a:r>
              <a:rPr lang="en-US" dirty="0" smtClean="0"/>
              <a:t>Baryon-Antibaryon Spectroscopy </a:t>
            </a:r>
            <a:endParaRPr lang="en-US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545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Baryon Spectroscopy</a:t>
            </a:r>
            <a:endParaRPr lang="en-US" dirty="0"/>
          </a:p>
        </p:txBody>
      </p:sp>
      <p:pic>
        <p:nvPicPr>
          <p:cNvPr id="21" name="Picture 19" descr="BMetsch_Xspec_n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6000" y="1026239"/>
            <a:ext cx="4193325" cy="278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0" descr="BMetsch_Ospec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0892" y="3991087"/>
            <a:ext cx="4153549" cy="2810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7416316" y="5958786"/>
            <a:ext cx="1165704" cy="338554"/>
          </a:xfrm>
          <a:prstGeom prst="rect">
            <a:avLst/>
          </a:prstGeom>
          <a:solidFill>
            <a:srgbClr val="99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smtClean="0">
                <a:solidFill>
                  <a:srgbClr val="000000"/>
                </a:solidFill>
                <a:latin typeface="Symbol" pitchFamily="18" charset="2"/>
              </a:rPr>
              <a:t>W</a:t>
            </a:r>
            <a:r>
              <a:rPr lang="de-DE" sz="1600" baseline="30000" smtClean="0">
                <a:solidFill>
                  <a:srgbClr val="000000"/>
                </a:solidFill>
                <a:latin typeface="Symbol" pitchFamily="18" charset="2"/>
              </a:rPr>
              <a:t>*</a:t>
            </a:r>
            <a:r>
              <a:rPr lang="de-DE" sz="1600" smtClean="0">
                <a:solidFill>
                  <a:srgbClr val="000000"/>
                </a:solidFill>
                <a:latin typeface="Arial" charset="0"/>
              </a:rPr>
              <a:t> : 0 </a:t>
            </a:r>
            <a:r>
              <a:rPr lang="de-DE" sz="1600" smtClean="0">
                <a:solidFill>
                  <a:srgbClr val="000000"/>
                </a:solidFill>
                <a:latin typeface="Symbol" pitchFamily="18" charset="2"/>
              </a:rPr>
              <a:t>****</a:t>
            </a:r>
            <a:endParaRPr lang="de-DE" sz="1600" i="1" smtClean="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7452324" y="2934450"/>
            <a:ext cx="1141659" cy="338554"/>
          </a:xfrm>
          <a:prstGeom prst="rect">
            <a:avLst/>
          </a:prstGeom>
          <a:solidFill>
            <a:srgbClr val="99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dirty="0" smtClean="0">
                <a:solidFill>
                  <a:srgbClr val="000000"/>
                </a:solidFill>
                <a:latin typeface="Symbol" pitchFamily="18" charset="2"/>
              </a:rPr>
              <a:t>X</a:t>
            </a:r>
            <a:r>
              <a:rPr lang="de-DE" sz="1600" baseline="30000" dirty="0" smtClean="0">
                <a:solidFill>
                  <a:srgbClr val="000000"/>
                </a:solidFill>
                <a:latin typeface="Symbol" pitchFamily="18" charset="2"/>
              </a:rPr>
              <a:t>*</a:t>
            </a:r>
            <a:r>
              <a:rPr lang="de-DE" sz="1600" dirty="0" smtClean="0">
                <a:solidFill>
                  <a:srgbClr val="000000"/>
                </a:solidFill>
                <a:latin typeface="Arial" charset="0"/>
              </a:rPr>
              <a:t> : 1 </a:t>
            </a:r>
            <a:r>
              <a:rPr lang="de-DE" sz="1600" dirty="0" smtClean="0">
                <a:solidFill>
                  <a:srgbClr val="000000"/>
                </a:solidFill>
                <a:latin typeface="Symbol" pitchFamily="18" charset="2"/>
              </a:rPr>
              <a:t>****</a:t>
            </a:r>
            <a:endParaRPr lang="de-DE" sz="1600" i="1" dirty="0" smtClean="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2375756" y="6545391"/>
            <a:ext cx="2210862" cy="276999"/>
          </a:xfrm>
          <a:prstGeom prst="rect">
            <a:avLst/>
          </a:prstGeom>
          <a:solidFill>
            <a:srgbClr val="FFFF99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Quark Model: B.</a:t>
            </a:r>
            <a:r>
              <a:rPr kumimoji="0" lang="de-DE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Metsch</a:t>
            </a: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et al.</a:t>
            </a:r>
            <a:endParaRPr kumimoji="0" lang="de-DE" sz="12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pSp>
        <p:nvGrpSpPr>
          <p:cNvPr id="26" name="Gruppieren 25"/>
          <p:cNvGrpSpPr/>
          <p:nvPr/>
        </p:nvGrpSpPr>
        <p:grpSpPr>
          <a:xfrm>
            <a:off x="683568" y="1201304"/>
            <a:ext cx="3922204" cy="3473904"/>
            <a:chOff x="683568" y="1201304"/>
            <a:chExt cx="3922204" cy="3473904"/>
          </a:xfrm>
        </p:grpSpPr>
        <p:sp>
          <p:nvSpPr>
            <p:cNvPr id="19" name="Inhaltsplatzhalter 2"/>
            <p:cNvSpPr txBox="1">
              <a:spLocks/>
            </p:cNvSpPr>
            <p:nvPr/>
          </p:nvSpPr>
          <p:spPr bwMode="auto">
            <a:xfrm>
              <a:off x="683568" y="1412776"/>
              <a:ext cx="3922204" cy="3262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9EE0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2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significant fraction of pp cross section into final state B</a:t>
              </a:r>
              <a:r>
                <a:rPr kumimoji="0" lang="en-US" sz="2200" b="0" i="0" u="none" strike="noStrike" kern="0" cap="none" spc="0" normalizeH="0" baseline="-2500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</a:t>
              </a:r>
              <a:r>
                <a:rPr kumimoji="0" lang="en-US" sz="2200" b="0" i="0" u="none" strike="noStrike" kern="0" cap="none" spc="0" normalizeH="0" baseline="-2500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+</a:t>
              </a:r>
              <a:r>
                <a:rPr kumimoji="0" lang="en-US" sz="2200" b="0" i="0" u="none" strike="noStrike" kern="0" cap="none" spc="0" normalizeH="0" baseline="-2500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mesons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9EE0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2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almost nothing known on excited states of </a:t>
              </a:r>
              <a:r>
                <a:rPr kumimoji="0" lang="el-GR" sz="2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Ξ</a:t>
              </a:r>
              <a:r>
                <a:rPr kumimoji="0" lang="de-DE" sz="2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or </a:t>
              </a:r>
              <a:r>
                <a:rPr kumimoji="0" lang="el-GR" sz="2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Arial"/>
                </a:rPr>
                <a:t>Ω</a:t>
              </a:r>
              <a:r>
                <a:rPr kumimoji="0" lang="de-DE" sz="2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Arial"/>
                </a:rPr>
                <a:t> hyperons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9EE0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de-DE" sz="2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Arial"/>
                </a:rPr>
                <a:t>σ(pp </a:t>
              </a:r>
              <a:r>
                <a:rPr kumimoji="0" lang="de-DE" sz="2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Arial"/>
                  <a:sym typeface="Wingdings" pitchFamily="2" charset="2"/>
                </a:rPr>
                <a:t> </a:t>
              </a:r>
              <a:r>
                <a:rPr kumimoji="0" lang="el-GR" sz="2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Arial"/>
                  <a:sym typeface="Wingdings" pitchFamily="2" charset="2"/>
                </a:rPr>
                <a:t>ΞΞ</a:t>
              </a:r>
              <a:r>
                <a:rPr kumimoji="0" lang="de-DE" sz="2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Arial"/>
                  <a:sym typeface="Wingdings" pitchFamily="2" charset="2"/>
                </a:rPr>
                <a:t>) ≈ </a:t>
              </a:r>
              <a:r>
                <a:rPr kumimoji="0" lang="el-GR" sz="2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Arial"/>
                  <a:sym typeface="Wingdings" pitchFamily="2" charset="2"/>
                </a:rPr>
                <a:t>μ</a:t>
              </a:r>
              <a:r>
                <a:rPr kumimoji="0" lang="de-DE" sz="2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Arial"/>
                  <a:sym typeface="Wingdings" pitchFamily="2" charset="2"/>
                </a:rPr>
                <a:t>b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9EE0"/>
                </a:buClr>
                <a:buSzTx/>
                <a:buFontTx/>
                <a:buNone/>
                <a:tabLst/>
                <a:defRPr/>
              </a:pPr>
              <a:r>
                <a:rPr kumimoji="0" lang="de-DE" sz="2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	σ(pp </a:t>
              </a:r>
              <a:r>
                <a:rPr kumimoji="0" lang="de-DE" sz="2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Wingdings" pitchFamily="2" charset="2"/>
                </a:rPr>
                <a:t> </a:t>
              </a:r>
              <a:r>
                <a:rPr kumimoji="0" lang="el-GR" sz="2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Arial"/>
                  <a:sym typeface="Wingdings" pitchFamily="2" charset="2"/>
                </a:rPr>
                <a:t>ΩΩ</a:t>
              </a:r>
              <a:r>
                <a:rPr kumimoji="0" lang="de-DE" sz="2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Wingdings" pitchFamily="2" charset="2"/>
                </a:rPr>
                <a:t>) ≈ 0.1 </a:t>
              </a:r>
              <a:r>
                <a:rPr kumimoji="0" lang="el-GR" sz="2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Wingdings" pitchFamily="2" charset="2"/>
                </a:rPr>
                <a:t>μ</a:t>
              </a:r>
              <a:r>
                <a:rPr kumimoji="0" lang="de-DE" sz="2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Wingdings" pitchFamily="2" charset="2"/>
                </a:rPr>
                <a:t>b</a:t>
              </a:r>
              <a:endPara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3743908" y="1201304"/>
              <a:ext cx="157094" cy="3385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200" dirty="0" smtClean="0"/>
                <a:t>_</a:t>
              </a:r>
              <a:endParaRPr lang="en-US" sz="2200" dirty="0"/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2051720" y="1821839"/>
              <a:ext cx="157094" cy="3385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200" dirty="0" smtClean="0"/>
                <a:t>_</a:t>
              </a:r>
              <a:endParaRPr lang="en-US" sz="2200" dirty="0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1403648" y="3501008"/>
              <a:ext cx="157094" cy="3385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200" dirty="0" smtClean="0"/>
                <a:t>_</a:t>
              </a:r>
              <a:endParaRPr lang="en-US" sz="2200" dirty="0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2303748" y="3465004"/>
              <a:ext cx="157094" cy="3385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200" dirty="0" smtClean="0"/>
                <a:t>_</a:t>
              </a:r>
              <a:endParaRPr lang="en-US" sz="2200" dirty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2362678" y="3954542"/>
              <a:ext cx="157094" cy="3385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200" dirty="0" smtClean="0"/>
                <a:t>_</a:t>
              </a:r>
              <a:endParaRPr lang="en-US" sz="2200" dirty="0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1390570" y="4005064"/>
              <a:ext cx="157094" cy="3385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200" dirty="0" smtClean="0"/>
                <a:t>_</a:t>
              </a:r>
              <a:endParaRPr lang="en-US" sz="2200" dirty="0"/>
            </a:p>
          </p:txBody>
        </p:sp>
      </p:grp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1512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 bwMode="auto">
          <a:xfrm>
            <a:off x="5148064" y="0"/>
            <a:ext cx="3995936" cy="8727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Grafik 3" descr="EffDalitz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63264" y="3356992"/>
            <a:ext cx="3665220" cy="32289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Ξ</a:t>
            </a:r>
            <a:r>
              <a:rPr lang="en-US" baseline="30000" dirty="0" smtClean="0"/>
              <a:t>*</a:t>
            </a:r>
            <a:r>
              <a:rPr lang="en-US" dirty="0" smtClean="0"/>
              <a:t> detection with PANDA</a:t>
            </a:r>
            <a:endParaRPr lang="en-US" dirty="0"/>
          </a:p>
        </p:txBody>
      </p:sp>
      <p:pic>
        <p:nvPicPr>
          <p:cNvPr id="7" name="Grafik 4" descr="reaction_XiXipi_n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14722" y="332656"/>
            <a:ext cx="3161734" cy="2834863"/>
          </a:xfrm>
          <a:prstGeom prst="rect">
            <a:avLst/>
          </a:prstGeom>
        </p:spPr>
      </p:pic>
      <p:grpSp>
        <p:nvGrpSpPr>
          <p:cNvPr id="17" name="Gruppieren 16"/>
          <p:cNvGrpSpPr/>
          <p:nvPr/>
        </p:nvGrpSpPr>
        <p:grpSpPr>
          <a:xfrm>
            <a:off x="683568" y="1268760"/>
            <a:ext cx="4246240" cy="3549689"/>
            <a:chOff x="683568" y="1268760"/>
            <a:chExt cx="4246240" cy="3549689"/>
          </a:xfrm>
        </p:grpSpPr>
        <p:sp>
          <p:nvSpPr>
            <p:cNvPr id="15" name="Inhaltsplatzhalter 2"/>
            <p:cNvSpPr txBox="1">
              <a:spLocks/>
            </p:cNvSpPr>
            <p:nvPr/>
          </p:nvSpPr>
          <p:spPr bwMode="auto">
            <a:xfrm>
              <a:off x="683568" y="1268760"/>
              <a:ext cx="4246240" cy="3549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252000" marR="0" lvl="0" indent="-25200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70C0"/>
                </a:buClr>
                <a:buSzPct val="110000"/>
                <a:buFont typeface="Arial" pitchFamily="34" charset="0"/>
                <a:buChar char="•"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characteristic event topology</a:t>
              </a:r>
              <a:endParaRPr kumimoji="0" lang="de-DE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252000" marR="0" lvl="0" indent="-25200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70C0"/>
                </a:buClr>
                <a:buSzPct val="110000"/>
                <a:buFont typeface="Arial" pitchFamily="34" charset="0"/>
                <a:buChar char="•"/>
                <a:tabLst/>
                <a:defRPr/>
              </a:pPr>
              <a:r>
                <a:rPr kumimoji="0" lang="el-G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σ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~ </a:t>
              </a:r>
              <a:r>
                <a:rPr kumimoji="0" lang="el-G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μ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b:  ~10</a:t>
              </a:r>
              <a:r>
                <a:rPr kumimoji="0" lang="de-DE" sz="2200" b="0" i="0" u="none" strike="noStrike" kern="0" cap="none" spc="0" normalizeH="0" baseline="300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7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l-G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Ξ</a:t>
              </a:r>
              <a:r>
                <a:rPr kumimoji="0" lang="de-DE" sz="2200" b="0" i="0" u="none" strike="noStrike" kern="0" cap="none" spc="0" normalizeH="0" baseline="-250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/d </a:t>
              </a:r>
              <a:r>
                <a:rPr kumimoji="0" lang="de-DE" sz="2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produced</a:t>
              </a:r>
              <a:endParaRPr kumimoji="0" lang="de-DE" sz="22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252000" marR="0" lvl="0" indent="-25200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70C0"/>
                </a:buClr>
                <a:buSzPct val="110000"/>
                <a:buFont typeface="Arial" pitchFamily="34" charset="0"/>
                <a:buChar char="•"/>
                <a:tabLst/>
                <a:defRPr/>
              </a:pP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final </a:t>
              </a:r>
              <a:r>
                <a:rPr kumimoji="0" lang="de-DE" sz="2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states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2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to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2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be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2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studied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:        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Symbol" pitchFamily="18" charset="2"/>
                </a:rPr>
                <a:t>   </a:t>
              </a:r>
              <a:r>
                <a:rPr kumimoji="0" lang="el-G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Arial"/>
                  <a:sym typeface="Symbol" pitchFamily="18" charset="2"/>
                </a:rPr>
                <a:t>Ξ</a:t>
              </a:r>
              <a:r>
                <a:rPr kumimoji="0" lang="de-DE" sz="2200" b="0" i="0" u="none" strike="noStrike" kern="0" cap="none" spc="0" normalizeH="0" baseline="300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Symbol" pitchFamily="18" charset="2"/>
                </a:rPr>
                <a:t>*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Symbol" pitchFamily="18" charset="2"/>
                </a:rPr>
                <a:t> 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Wingdings" pitchFamily="2" charset="2"/>
                </a:rPr>
                <a:t>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Symbol" pitchFamily="18" charset="2"/>
                </a:rPr>
                <a:t> </a:t>
              </a:r>
              <a:r>
                <a:rPr kumimoji="0" lang="el-G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Symbol" pitchFamily="18" charset="2"/>
                </a:rPr>
                <a:t>Ξ</a:t>
              </a:r>
              <a:r>
                <a:rPr kumimoji="0" lang="de-DE" sz="2200" b="0" i="0" u="none" strike="noStrike" kern="0" cap="none" spc="0" normalizeH="0" baseline="-250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Symbol" pitchFamily="18" charset="2"/>
                </a:rPr>
                <a:t> </a:t>
              </a:r>
              <a:r>
                <a:rPr kumimoji="0" lang="el-G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Symbol" pitchFamily="18" charset="2"/>
                </a:rPr>
                <a:t>π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Symbol" pitchFamily="18" charset="2"/>
                </a:rPr>
                <a:t>, </a:t>
              </a:r>
              <a:r>
                <a:rPr kumimoji="0" lang="el-G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Symbol" pitchFamily="18" charset="2"/>
                </a:rPr>
                <a:t>Ξ</a:t>
              </a:r>
              <a:r>
                <a:rPr kumimoji="0" lang="de-DE" sz="2200" b="0" i="0" u="none" strike="noStrike" kern="0" cap="none" spc="0" normalizeH="0" baseline="-250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Symbol" pitchFamily="18" charset="2"/>
                </a:rPr>
                <a:t> </a:t>
              </a:r>
              <a:r>
                <a:rPr kumimoji="0" lang="el-G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Symbol" pitchFamily="18" charset="2"/>
                </a:rPr>
                <a:t>η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Symbol" pitchFamily="18" charset="2"/>
                </a:rPr>
                <a:t>, </a:t>
              </a:r>
              <a:r>
                <a:rPr kumimoji="0" lang="el-G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Symbol" pitchFamily="18" charset="2"/>
                </a:rPr>
                <a:t>Λ</a:t>
              </a:r>
              <a:r>
                <a:rPr kumimoji="0" lang="de-DE" sz="2200" b="0" i="0" u="none" strike="noStrike" kern="0" cap="none" spc="0" normalizeH="0" baseline="-250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Symbol" pitchFamily="18" charset="2"/>
                </a:rPr>
                <a:t> 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Symbol" pitchFamily="18" charset="2"/>
                </a:rPr>
                <a:t>K, </a:t>
              </a:r>
              <a:r>
                <a:rPr kumimoji="0" lang="el-G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Symbol" pitchFamily="18" charset="2"/>
                </a:rPr>
                <a:t>Σ</a:t>
              </a:r>
              <a:r>
                <a:rPr kumimoji="0" lang="de-DE" sz="2200" b="0" i="0" u="none" strike="noStrike" kern="0" cap="none" spc="0" normalizeH="0" baseline="-250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Symbol" pitchFamily="18" charset="2"/>
                </a:rPr>
                <a:t> 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Symbol" pitchFamily="18" charset="2"/>
                </a:rPr>
                <a:t>K,      	 	</a:t>
              </a:r>
              <a:r>
                <a:rPr kumimoji="0" lang="el-G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Symbol" pitchFamily="18" charset="2"/>
                </a:rPr>
                <a:t>Ξ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Symbol" pitchFamily="18" charset="2"/>
                </a:rPr>
                <a:t>(1530)</a:t>
              </a:r>
              <a:r>
                <a:rPr kumimoji="0" lang="de-DE" sz="2200" b="0" i="0" u="none" strike="noStrike" kern="0" cap="none" spc="0" normalizeH="0" baseline="-250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Symbol" pitchFamily="18" charset="2"/>
                </a:rPr>
                <a:t> </a:t>
              </a:r>
              <a:r>
                <a:rPr kumimoji="0" lang="el-G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Symbol" pitchFamily="18" charset="2"/>
                </a:rPr>
                <a:t>π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Symbol" pitchFamily="18" charset="2"/>
                </a:rPr>
                <a:t>, </a:t>
              </a:r>
              <a:r>
                <a:rPr kumimoji="0" lang="el-G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Symbol" pitchFamily="18" charset="2"/>
                </a:rPr>
                <a:t>Ξ</a:t>
              </a:r>
              <a:r>
                <a:rPr kumimoji="0" lang="de-DE" sz="2200" b="0" i="0" u="none" strike="noStrike" kern="0" cap="none" spc="0" normalizeH="0" baseline="-250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Symbol" pitchFamily="18" charset="2"/>
                </a:rPr>
                <a:t> </a:t>
              </a:r>
              <a:r>
                <a:rPr kumimoji="0" lang="el-G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Symbol" pitchFamily="18" charset="2"/>
                </a:rPr>
                <a:t>π</a:t>
              </a:r>
              <a:r>
                <a:rPr kumimoji="0" lang="de-DE" sz="2200" b="0" i="0" u="none" strike="noStrike" kern="0" cap="none" spc="0" normalizeH="0" baseline="-250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Symbol" pitchFamily="18" charset="2"/>
                </a:rPr>
                <a:t> </a:t>
              </a:r>
              <a:r>
                <a:rPr kumimoji="0" lang="el-G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Symbol" pitchFamily="18" charset="2"/>
                </a:rPr>
                <a:t>π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Symbol" pitchFamily="18" charset="2"/>
                </a:rPr>
                <a:t>,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Symbol" pitchFamily="18" charset="2"/>
                </a:rPr>
                <a:t> …</a:t>
              </a:r>
            </a:p>
            <a:p>
              <a:pPr marL="252000" marR="0" lvl="0" indent="-25200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70C0"/>
                </a:buClr>
                <a:buSzPct val="110000"/>
                <a:buFont typeface="Arial" pitchFamily="34" charset="0"/>
                <a:buChar char="•"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benchmark channel:               6.57 GeV/c  p</a:t>
              </a:r>
              <a:r>
                <a:rPr kumimoji="0" lang="en-US" sz="2200" b="0" i="0" u="none" strike="noStrike" kern="0" cap="none" spc="0" normalizeH="0" baseline="-250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p </a:t>
              </a: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Wingdings" pitchFamily="2" charset="2"/>
                </a:rPr>
                <a:t> </a:t>
              </a:r>
              <a:r>
                <a:rPr kumimoji="0" lang="el-G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Ξ</a:t>
              </a:r>
              <a:r>
                <a:rPr kumimoji="0" lang="de-DE" sz="2200" b="0" i="0" u="none" strike="noStrike" kern="0" cap="none" spc="0" normalizeH="0" baseline="300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- </a:t>
              </a:r>
              <a:r>
                <a:rPr kumimoji="0" lang="el-G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Ξ</a:t>
              </a:r>
              <a:r>
                <a:rPr kumimoji="0" lang="de-DE" sz="2200" b="0" i="0" u="none" strike="noStrike" kern="0" cap="none" spc="0" normalizeH="0" baseline="300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+ </a:t>
              </a:r>
              <a:r>
                <a:rPr kumimoji="0" lang="el-G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π</a:t>
              </a:r>
              <a:r>
                <a:rPr kumimoji="0" lang="de-DE" sz="2200" b="0" i="0" u="none" strike="noStrike" kern="0" cap="none" spc="0" normalizeH="0" baseline="300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0</a:t>
              </a:r>
              <a:endParaRPr kumimoji="0" lang="de-DE" sz="22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252000" marR="0" lvl="0" indent="-25200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70C0"/>
                </a:buClr>
                <a:buSzPct val="110000"/>
                <a:buFont typeface="Arial" pitchFamily="34" charset="0"/>
                <a:buChar char="•"/>
                <a:tabLst/>
                <a:defRPr/>
              </a:pPr>
              <a:r>
                <a:rPr kumimoji="0" lang="de-DE" sz="2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no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2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empty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2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regions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2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or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2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discontinuities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in Dalitz </a:t>
              </a:r>
              <a:r>
                <a:rPr kumimoji="0" lang="de-DE" sz="2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plot</a:t>
              </a:r>
              <a:endParaRPr kumimoji="0" lang="de-DE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3095836" y="2226350"/>
              <a:ext cx="157094" cy="3385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200" dirty="0" smtClean="0"/>
                <a:t>_</a:t>
              </a:r>
              <a:endParaRPr lang="en-US" sz="2200" dirty="0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3671900" y="2226350"/>
              <a:ext cx="157094" cy="3385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200" dirty="0" smtClean="0"/>
                <a:t>_</a:t>
              </a:r>
              <a:endParaRPr lang="en-US" sz="2200" dirty="0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2591780" y="3378478"/>
              <a:ext cx="157094" cy="3385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200" dirty="0" smtClean="0"/>
                <a:t>_</a:t>
              </a:r>
              <a:endParaRPr lang="en-US" sz="2200" dirty="0"/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3671900" y="3320988"/>
              <a:ext cx="157094" cy="3385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200" dirty="0" smtClean="0"/>
                <a:t>_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820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546928"/>
            <a:ext cx="8458200" cy="1143000"/>
          </a:xfrm>
        </p:spPr>
        <p:txBody>
          <a:bodyPr/>
          <a:lstStyle/>
          <a:p>
            <a:r>
              <a:rPr lang="en-US" dirty="0" smtClean="0"/>
              <a:t>A Few Words to the Detector</a:t>
            </a:r>
            <a:endParaRPr lang="en-US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0283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686" y="4605006"/>
            <a:ext cx="4593313" cy="2252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Matter and Forces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268082"/>
          </a:xfrm>
          <a:ln>
            <a:noFill/>
          </a:ln>
        </p:spPr>
        <p:txBody>
          <a:bodyPr/>
          <a:lstStyle/>
          <a:p>
            <a:r>
              <a:rPr lang="en-US" dirty="0" smtClean="0"/>
              <a:t>Democritus (~400 BC) postulated </a:t>
            </a:r>
            <a:br>
              <a:rPr lang="en-US" dirty="0" smtClean="0"/>
            </a:br>
            <a:r>
              <a:rPr lang="en-US" dirty="0" smtClean="0"/>
              <a:t>that the world consists of </a:t>
            </a: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articles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(Atoms) </a:t>
            </a:r>
            <a:r>
              <a:rPr lang="en-US" dirty="0" smtClean="0"/>
              <a:t>with nothing (vacuum) in </a:t>
            </a:r>
            <a:br>
              <a:rPr lang="en-US" dirty="0" smtClean="0"/>
            </a:br>
            <a:r>
              <a:rPr lang="en-US" dirty="0" smtClean="0"/>
              <a:t>between them and </a:t>
            </a:r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FF0000"/>
                </a:solidFill>
              </a:rPr>
              <a:t>orces</a:t>
            </a:r>
            <a:r>
              <a:rPr lang="en-US" dirty="0" smtClean="0"/>
              <a:t>. </a:t>
            </a:r>
          </a:p>
          <a:p>
            <a:r>
              <a:rPr lang="en-US" dirty="0" smtClean="0"/>
              <a:t>Each type of atom has a few basic </a:t>
            </a:r>
            <a:br>
              <a:rPr lang="en-US" dirty="0" smtClean="0"/>
            </a:br>
            <a:r>
              <a:rPr lang="en-US" dirty="0" smtClean="0"/>
              <a:t>properties</a:t>
            </a:r>
            <a:r>
              <a:rPr lang="en-US" dirty="0"/>
              <a:t>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size, shape, mass)</a:t>
            </a:r>
            <a:r>
              <a:rPr lang="en-US" dirty="0" smtClean="0"/>
              <a:t>. </a:t>
            </a:r>
          </a:p>
          <a:p>
            <a:r>
              <a:rPr lang="en-US" dirty="0" smtClean="0"/>
              <a:t>Everything else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(all complex structures) </a:t>
            </a:r>
            <a:r>
              <a:rPr lang="en-US" dirty="0" smtClean="0"/>
              <a:t>can </a:t>
            </a:r>
            <a:br>
              <a:rPr lang="en-US" dirty="0" smtClean="0"/>
            </a:br>
            <a:r>
              <a:rPr lang="en-US" dirty="0" smtClean="0"/>
              <a:t>be </a:t>
            </a:r>
            <a:r>
              <a:rPr lang="en-US" u="dashLongHeavy" dirty="0" smtClean="0">
                <a:solidFill>
                  <a:srgbClr val="FF0000"/>
                </a:solidFill>
              </a:rPr>
              <a:t>reduced</a:t>
            </a:r>
            <a:r>
              <a:rPr lang="en-US" dirty="0" smtClean="0"/>
              <a:t> to those few simple properties.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This agrees surprisingly well 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with </a:t>
            </a:r>
            <a:r>
              <a:rPr lang="en-US" dirty="0">
                <a:solidFill>
                  <a:srgbClr val="FF0000"/>
                </a:solidFill>
              </a:rPr>
              <a:t>our understanding </a:t>
            </a:r>
            <a:r>
              <a:rPr lang="en-US" dirty="0" smtClean="0">
                <a:solidFill>
                  <a:srgbClr val="FF0000"/>
                </a:solidFill>
              </a:rPr>
              <a:t>today: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974" y="1011210"/>
            <a:ext cx="3675025" cy="2941296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6417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55" y="714429"/>
            <a:ext cx="8873545" cy="58008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8573"/>
            <a:ext cx="7772400" cy="623186"/>
          </a:xfrm>
        </p:spPr>
        <p:txBody>
          <a:bodyPr/>
          <a:lstStyle/>
          <a:p>
            <a:r>
              <a:rPr lang="en-US" dirty="0" smtClean="0"/>
              <a:t>Target and Charged Particle Tracking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3126932" y="3198244"/>
            <a:ext cx="825617" cy="2739087"/>
            <a:chOff x="3126932" y="3198244"/>
            <a:chExt cx="825617" cy="2739087"/>
          </a:xfrm>
        </p:grpSpPr>
        <p:sp>
          <p:nvSpPr>
            <p:cNvPr id="11" name="TextBox 10"/>
            <p:cNvSpPr txBox="1"/>
            <p:nvPr/>
          </p:nvSpPr>
          <p:spPr>
            <a:xfrm>
              <a:off x="3126932" y="5537221"/>
              <a:ext cx="8256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2"/>
                  </a:solidFill>
                  <a:latin typeface="Arial Black"/>
                  <a:cs typeface="Arial Black"/>
                </a:rPr>
                <a:t>GEM</a:t>
              </a:r>
              <a:endParaRPr lang="en-US" sz="2000" dirty="0">
                <a:solidFill>
                  <a:schemeClr val="accent2"/>
                </a:solidFill>
                <a:latin typeface="Arial Black"/>
                <a:cs typeface="Arial Black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3139621" y="3198244"/>
              <a:ext cx="387112" cy="2350736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4680035" y="2986596"/>
            <a:ext cx="1705727" cy="2870032"/>
            <a:chOff x="4680035" y="2986596"/>
            <a:chExt cx="1705727" cy="2870032"/>
          </a:xfrm>
        </p:grpSpPr>
        <p:sp>
          <p:nvSpPr>
            <p:cNvPr id="14" name="TextBox 13"/>
            <p:cNvSpPr txBox="1"/>
            <p:nvPr/>
          </p:nvSpPr>
          <p:spPr>
            <a:xfrm>
              <a:off x="5031405" y="5148742"/>
              <a:ext cx="135435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2"/>
                  </a:solidFill>
                  <a:latin typeface="Arial Black"/>
                  <a:cs typeface="Arial Black"/>
                </a:rPr>
                <a:t>Forward</a:t>
              </a:r>
              <a:br>
                <a:rPr lang="en-US" sz="2000" dirty="0" smtClean="0">
                  <a:solidFill>
                    <a:schemeClr val="accent2"/>
                  </a:solidFill>
                  <a:latin typeface="Arial Black"/>
                  <a:cs typeface="Arial Black"/>
                </a:rPr>
              </a:br>
              <a:r>
                <a:rPr lang="en-US" sz="2000" dirty="0" smtClean="0">
                  <a:solidFill>
                    <a:schemeClr val="accent2"/>
                  </a:solidFill>
                  <a:latin typeface="Arial Black"/>
                  <a:cs typeface="Arial Black"/>
                </a:rPr>
                <a:t>Tracker </a:t>
              </a:r>
              <a:endParaRPr lang="en-US" sz="2000" dirty="0">
                <a:solidFill>
                  <a:schemeClr val="accent2"/>
                </a:solidFill>
                <a:latin typeface="Arial Black"/>
                <a:cs typeface="Arial Black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 flipV="1">
              <a:off x="4680035" y="2986596"/>
              <a:ext cx="704136" cy="2173905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326222" y="975021"/>
            <a:ext cx="2235087" cy="1715291"/>
            <a:chOff x="326222" y="975021"/>
            <a:chExt cx="2235087" cy="1715291"/>
          </a:xfrm>
        </p:grpSpPr>
        <p:sp>
          <p:nvSpPr>
            <p:cNvPr id="25" name="TextBox 24"/>
            <p:cNvSpPr txBox="1"/>
            <p:nvPr/>
          </p:nvSpPr>
          <p:spPr>
            <a:xfrm>
              <a:off x="1457171" y="975021"/>
              <a:ext cx="11041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2"/>
                  </a:solidFill>
                  <a:latin typeface="Arial Black"/>
                  <a:cs typeface="Arial Black"/>
                </a:rPr>
                <a:t>Target</a:t>
              </a:r>
              <a:endParaRPr lang="en-US" sz="2000" dirty="0">
                <a:solidFill>
                  <a:schemeClr val="accent2"/>
                </a:solidFill>
                <a:latin typeface="Arial Black"/>
                <a:cs typeface="Arial Black"/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326222" y="1160721"/>
              <a:ext cx="1978054" cy="1529591"/>
              <a:chOff x="326222" y="1160721"/>
              <a:chExt cx="1978054" cy="1529591"/>
            </a:xfrm>
          </p:grpSpPr>
          <p:cxnSp>
            <p:nvCxnSpPr>
              <p:cNvPr id="26" name="Straight Arrow Connector 25"/>
              <p:cNvCxnSpPr/>
              <p:nvPr/>
            </p:nvCxnSpPr>
            <p:spPr>
              <a:xfrm>
                <a:off x="2140116" y="1410990"/>
                <a:ext cx="164160" cy="857895"/>
              </a:xfrm>
              <a:prstGeom prst="straightConnector1">
                <a:avLst/>
              </a:prstGeom>
              <a:ln w="6350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6222" y="1160721"/>
                <a:ext cx="1081181" cy="152959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95250" dist="1905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2810373" y="987236"/>
            <a:ext cx="4357256" cy="1758106"/>
            <a:chOff x="2810373" y="987236"/>
            <a:chExt cx="4357256" cy="1758106"/>
          </a:xfrm>
        </p:grpSpPr>
        <p:sp>
          <p:nvSpPr>
            <p:cNvPr id="17" name="TextBox 16"/>
            <p:cNvSpPr txBox="1"/>
            <p:nvPr/>
          </p:nvSpPr>
          <p:spPr>
            <a:xfrm>
              <a:off x="3409610" y="987236"/>
              <a:ext cx="13960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2"/>
                  </a:solidFill>
                  <a:latin typeface="Arial Black"/>
                  <a:cs typeface="Arial Black"/>
                </a:rPr>
                <a:t>Solenoid</a:t>
              </a:r>
              <a:endParaRPr lang="en-US" sz="2000" dirty="0">
                <a:solidFill>
                  <a:schemeClr val="accent2"/>
                </a:solidFill>
                <a:latin typeface="Arial Black"/>
                <a:cs typeface="Arial Black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2810373" y="1422748"/>
              <a:ext cx="1128852" cy="1199342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4644293" y="1387474"/>
              <a:ext cx="800069" cy="669762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737898" y="1010296"/>
              <a:ext cx="1068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2"/>
                  </a:solidFill>
                  <a:latin typeface="Arial Black"/>
                  <a:cs typeface="Arial Black"/>
                </a:rPr>
                <a:t>Dipole</a:t>
              </a:r>
              <a:endParaRPr lang="en-US" sz="2000" dirty="0">
                <a:solidFill>
                  <a:schemeClr val="accent2"/>
                </a:solidFill>
                <a:latin typeface="Arial Black"/>
                <a:cs typeface="Arial Black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3316" y="1110065"/>
              <a:ext cx="1154313" cy="1635277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11125" dist="1905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34" name="Group 33"/>
          <p:cNvGrpSpPr/>
          <p:nvPr/>
        </p:nvGrpSpPr>
        <p:grpSpPr>
          <a:xfrm>
            <a:off x="341008" y="3386376"/>
            <a:ext cx="1834385" cy="3357388"/>
            <a:chOff x="341008" y="3386376"/>
            <a:chExt cx="1834385" cy="3357388"/>
          </a:xfrm>
        </p:grpSpPr>
        <p:sp>
          <p:nvSpPr>
            <p:cNvPr id="5" name="TextBox 4"/>
            <p:cNvSpPr txBox="1"/>
            <p:nvPr/>
          </p:nvSpPr>
          <p:spPr>
            <a:xfrm>
              <a:off x="341008" y="4832641"/>
              <a:ext cx="825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2"/>
                  </a:solidFill>
                  <a:latin typeface="Arial Black"/>
                  <a:cs typeface="Arial Black"/>
                </a:rPr>
                <a:t>MVD</a:t>
              </a:r>
              <a:endParaRPr lang="en-US" sz="2000" dirty="0">
                <a:solidFill>
                  <a:schemeClr val="accent2"/>
                </a:solidFill>
                <a:latin typeface="Arial Black"/>
                <a:cs typeface="Arial Black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799604" y="3386376"/>
              <a:ext cx="1375789" cy="1410990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6245" y="5240485"/>
              <a:ext cx="1061698" cy="150327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52400" dist="2159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35" name="Group 34"/>
          <p:cNvGrpSpPr/>
          <p:nvPr/>
        </p:nvGrpSpPr>
        <p:grpSpPr>
          <a:xfrm>
            <a:off x="2149357" y="3362860"/>
            <a:ext cx="1153947" cy="3336918"/>
            <a:chOff x="2149357" y="3362860"/>
            <a:chExt cx="1153947" cy="3336918"/>
          </a:xfrm>
        </p:grpSpPr>
        <p:sp>
          <p:nvSpPr>
            <p:cNvPr id="8" name="TextBox 7"/>
            <p:cNvSpPr txBox="1"/>
            <p:nvPr/>
          </p:nvSpPr>
          <p:spPr>
            <a:xfrm>
              <a:off x="2562972" y="4914491"/>
              <a:ext cx="7403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2"/>
                  </a:solidFill>
                  <a:latin typeface="Arial Black"/>
                  <a:cs typeface="Arial Black"/>
                </a:rPr>
                <a:t>STT</a:t>
              </a:r>
              <a:endParaRPr lang="en-US" sz="2000" dirty="0">
                <a:solidFill>
                  <a:schemeClr val="accent2"/>
                </a:solidFill>
                <a:latin typeface="Arial Black"/>
                <a:cs typeface="Arial Black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2586954" y="3362860"/>
              <a:ext cx="234712" cy="1551631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49357" y="5279864"/>
              <a:ext cx="1009555" cy="141991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11125" dist="2159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39" name="Group 38"/>
          <p:cNvGrpSpPr/>
          <p:nvPr/>
        </p:nvGrpSpPr>
        <p:grpSpPr>
          <a:xfrm>
            <a:off x="6572540" y="2385907"/>
            <a:ext cx="1807357" cy="3943623"/>
            <a:chOff x="4983925" y="3179472"/>
            <a:chExt cx="1723424" cy="2720447"/>
          </a:xfrm>
        </p:grpSpPr>
        <p:sp>
          <p:nvSpPr>
            <p:cNvPr id="40" name="TextBox 39"/>
            <p:cNvSpPr txBox="1"/>
            <p:nvPr/>
          </p:nvSpPr>
          <p:spPr>
            <a:xfrm>
              <a:off x="4983925" y="5192033"/>
              <a:ext cx="17234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2"/>
                  </a:solidFill>
                  <a:latin typeface="Arial Black"/>
                  <a:cs typeface="Arial Black"/>
                </a:rPr>
                <a:t>Luminosity</a:t>
              </a:r>
              <a:br>
                <a:rPr lang="en-US" sz="2000" dirty="0" smtClean="0">
                  <a:solidFill>
                    <a:schemeClr val="accent2"/>
                  </a:solidFill>
                  <a:latin typeface="Arial Black"/>
                  <a:cs typeface="Arial Black"/>
                </a:rPr>
              </a:br>
              <a:r>
                <a:rPr lang="en-US" sz="2000" dirty="0" smtClean="0">
                  <a:solidFill>
                    <a:schemeClr val="accent2"/>
                  </a:solidFill>
                  <a:latin typeface="Arial Black"/>
                  <a:cs typeface="Arial Black"/>
                </a:rPr>
                <a:t>Detector</a:t>
              </a:r>
              <a:endParaRPr lang="en-US" sz="2000" dirty="0">
                <a:solidFill>
                  <a:schemeClr val="accent2"/>
                </a:solidFill>
                <a:latin typeface="Arial Black"/>
                <a:cs typeface="Arial Black"/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V="1">
              <a:off x="5384171" y="3179472"/>
              <a:ext cx="837373" cy="1981031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5825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55" y="714429"/>
            <a:ext cx="8873545" cy="58008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8573"/>
            <a:ext cx="7772400" cy="623186"/>
          </a:xfrm>
        </p:spPr>
        <p:txBody>
          <a:bodyPr/>
          <a:lstStyle/>
          <a:p>
            <a:r>
              <a:rPr lang="en-US" dirty="0" smtClean="0"/>
              <a:t>PID and </a:t>
            </a:r>
            <a:r>
              <a:rPr lang="en-US" dirty="0" err="1" smtClean="0"/>
              <a:t>Calorimetry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293042" y="5055135"/>
            <a:ext cx="878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  <a:latin typeface="Arial Black"/>
                <a:cs typeface="Arial Black"/>
              </a:rPr>
              <a:t>DIRC</a:t>
            </a:r>
            <a:endParaRPr lang="en-US" sz="2000" dirty="0">
              <a:solidFill>
                <a:schemeClr val="accent2"/>
              </a:solidFill>
              <a:latin typeface="Arial Black"/>
              <a:cs typeface="Arial Black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881916" y="3668117"/>
            <a:ext cx="857934" cy="1352656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632594" y="5207535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  <a:latin typeface="Arial Black"/>
                <a:cs typeface="Arial Black"/>
              </a:rPr>
              <a:t>DISC-</a:t>
            </a:r>
          </a:p>
          <a:p>
            <a:r>
              <a:rPr lang="en-US" sz="2000" dirty="0" smtClean="0">
                <a:solidFill>
                  <a:schemeClr val="accent2"/>
                </a:solidFill>
                <a:latin typeface="Arial Black"/>
                <a:cs typeface="Arial Black"/>
              </a:rPr>
              <a:t>DIRC</a:t>
            </a:r>
            <a:endParaRPr lang="en-US" sz="2000" dirty="0">
              <a:solidFill>
                <a:schemeClr val="accent2"/>
              </a:solidFill>
              <a:latin typeface="Arial Black"/>
              <a:cs typeface="Arial Black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3116104" y="3303154"/>
            <a:ext cx="246006" cy="1823444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785955" y="1103905"/>
            <a:ext cx="811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  <a:latin typeface="Arial Black"/>
                <a:cs typeface="Arial Black"/>
              </a:rPr>
              <a:t>EMC</a:t>
            </a:r>
            <a:endParaRPr lang="en-US" sz="2000" dirty="0">
              <a:solidFill>
                <a:schemeClr val="accent2"/>
              </a:solidFill>
              <a:latin typeface="Arial Black"/>
              <a:cs typeface="Arial Black"/>
            </a:endParaRPr>
          </a:p>
        </p:txBody>
      </p:sp>
      <p:cxnSp>
        <p:nvCxnSpPr>
          <p:cNvPr id="47" name="Straight Arrow Connector 46"/>
          <p:cNvCxnSpPr>
            <a:stCxn id="46" idx="2"/>
          </p:cNvCxnSpPr>
          <p:nvPr/>
        </p:nvCxnSpPr>
        <p:spPr>
          <a:xfrm>
            <a:off x="2191688" y="1504015"/>
            <a:ext cx="276747" cy="131705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760951" y="4878304"/>
            <a:ext cx="939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accent2"/>
                </a:solidFill>
                <a:latin typeface="Arial Black"/>
                <a:cs typeface="Arial Black"/>
              </a:rPr>
              <a:t>Muon</a:t>
            </a:r>
            <a:endParaRPr lang="en-US" sz="2000" dirty="0">
              <a:solidFill>
                <a:schemeClr val="accent2"/>
              </a:solidFill>
              <a:latin typeface="Arial Black"/>
              <a:cs typeface="Arial Black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H="1" flipV="1">
            <a:off x="3762842" y="3750882"/>
            <a:ext cx="1210699" cy="1163609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502" y="5216268"/>
            <a:ext cx="1160446" cy="164173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95250" dist="2159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1" name="TextBox 50"/>
          <p:cNvSpPr txBox="1"/>
          <p:nvPr/>
        </p:nvSpPr>
        <p:spPr>
          <a:xfrm>
            <a:off x="998110" y="5865997"/>
            <a:ext cx="1067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accent2"/>
                </a:solidFill>
                <a:latin typeface="Arial Black"/>
                <a:cs typeface="Arial Black"/>
              </a:rPr>
              <a:t>SciTil</a:t>
            </a:r>
            <a:r>
              <a:rPr lang="en-US" sz="2000" dirty="0" smtClean="0">
                <a:solidFill>
                  <a:schemeClr val="accent2"/>
                </a:solidFill>
                <a:latin typeface="Arial Black"/>
                <a:cs typeface="Arial Black"/>
              </a:rPr>
              <a:t>-</a:t>
            </a:r>
            <a:br>
              <a:rPr lang="en-US" sz="2000" dirty="0" smtClean="0">
                <a:solidFill>
                  <a:schemeClr val="accent2"/>
                </a:solidFill>
                <a:latin typeface="Arial Black"/>
                <a:cs typeface="Arial Black"/>
              </a:rPr>
            </a:br>
            <a:r>
              <a:rPr lang="en-US" sz="2000" dirty="0" smtClean="0">
                <a:solidFill>
                  <a:schemeClr val="accent2"/>
                </a:solidFill>
                <a:latin typeface="Arial Black"/>
                <a:cs typeface="Arial Black"/>
              </a:rPr>
              <a:t>TOF</a:t>
            </a:r>
            <a:endParaRPr lang="en-US" sz="2000" dirty="0">
              <a:solidFill>
                <a:schemeClr val="accent2"/>
              </a:solidFill>
              <a:latin typeface="Arial Black"/>
              <a:cs typeface="Arial Black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1434118" y="3480442"/>
            <a:ext cx="788311" cy="230416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7194574" y="4525099"/>
            <a:ext cx="897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  <a:latin typeface="Arial Black"/>
                <a:cs typeface="Arial Black"/>
              </a:rPr>
              <a:t>RICH</a:t>
            </a:r>
            <a:endParaRPr lang="en-US" sz="2000" dirty="0">
              <a:solidFill>
                <a:schemeClr val="accent2"/>
              </a:solidFill>
              <a:latin typeface="Arial Black"/>
              <a:cs typeface="Arial Black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H="1" flipV="1">
            <a:off x="6278777" y="3315369"/>
            <a:ext cx="1210699" cy="1163609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842799" y="950591"/>
            <a:ext cx="939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  <a:latin typeface="Arial Black"/>
                <a:cs typeface="Arial Black"/>
              </a:rPr>
              <a:t>ECAL</a:t>
            </a:r>
            <a:endParaRPr lang="en-US" sz="2000" dirty="0">
              <a:solidFill>
                <a:schemeClr val="accent2"/>
              </a:solidFill>
              <a:latin typeface="Arial Black"/>
              <a:cs typeface="Arial Black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359229" y="844309"/>
            <a:ext cx="968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Arial Black"/>
                <a:cs typeface="Arial Black"/>
              </a:rPr>
              <a:t>H</a:t>
            </a:r>
            <a:r>
              <a:rPr lang="en-US" sz="2000" dirty="0" smtClean="0">
                <a:solidFill>
                  <a:schemeClr val="accent2"/>
                </a:solidFill>
                <a:latin typeface="Arial Black"/>
                <a:cs typeface="Arial Black"/>
              </a:rPr>
              <a:t>CAL</a:t>
            </a:r>
            <a:endParaRPr lang="en-US" sz="2000" dirty="0">
              <a:solidFill>
                <a:schemeClr val="accent2"/>
              </a:solidFill>
              <a:latin typeface="Arial Black"/>
              <a:cs typeface="Arial Black"/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5561951" y="1387474"/>
            <a:ext cx="857003" cy="927529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6890704" y="1246375"/>
            <a:ext cx="233317" cy="1115203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9531" y="1092542"/>
            <a:ext cx="1039240" cy="147225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95250" dist="1397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2745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546928"/>
            <a:ext cx="8458200" cy="1143000"/>
          </a:xfrm>
        </p:spPr>
        <p:txBody>
          <a:bodyPr/>
          <a:lstStyle/>
          <a:p>
            <a:r>
              <a:rPr lang="en-US" dirty="0" smtClean="0"/>
              <a:t>The Computing Challenge</a:t>
            </a:r>
            <a:endParaRPr lang="en-US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9277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6634774"/>
              </p:ext>
            </p:extLst>
          </p:nvPr>
        </p:nvGraphicFramePr>
        <p:xfrm>
          <a:off x="719138" y="898525"/>
          <a:ext cx="8101012" cy="575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9" name="Acrobat Document" r:id="rId4" imgW="5400473" imgH="3838575" progId="AcroExch.Document.7">
                  <p:embed/>
                </p:oleObj>
              </mc:Choice>
              <mc:Fallback>
                <p:oleObj name="Acrobat Document" r:id="rId4" imgW="5400473" imgH="3838575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138" y="898525"/>
                        <a:ext cx="8101012" cy="575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/>
          <p:cNvSpPr/>
          <p:nvPr/>
        </p:nvSpPr>
        <p:spPr>
          <a:xfrm>
            <a:off x="323528" y="692696"/>
            <a:ext cx="7560840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Event </a:t>
            </a:r>
            <a:r>
              <a:rPr lang="de-DE" dirty="0" err="1" smtClean="0"/>
              <a:t>Structure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 rot="16200000">
            <a:off x="6240138" y="3678464"/>
            <a:ext cx="3915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 dirty="0" smtClean="0"/>
              <a:t>Time </a:t>
            </a:r>
            <a:r>
              <a:rPr lang="de-DE" sz="1600" i="1" dirty="0" err="1" smtClean="0"/>
              <a:t>based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simulation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by</a:t>
            </a:r>
            <a:r>
              <a:rPr lang="de-DE" sz="1600" i="1" dirty="0" smtClean="0"/>
              <a:t> T. Stockmanns</a:t>
            </a:r>
            <a:endParaRPr lang="de-DE" sz="1600" i="1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1668156" y="4380931"/>
            <a:ext cx="6331092" cy="1688615"/>
            <a:chOff x="1668156" y="4380931"/>
            <a:chExt cx="6331092" cy="1688615"/>
          </a:xfrm>
        </p:grpSpPr>
        <p:sp>
          <p:nvSpPr>
            <p:cNvPr id="7" name="Rechteck 6"/>
            <p:cNvSpPr/>
            <p:nvPr/>
          </p:nvSpPr>
          <p:spPr>
            <a:xfrm>
              <a:off x="1674980" y="4380931"/>
              <a:ext cx="6324268" cy="1688615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/>
            <p:cNvSpPr/>
            <p:nvPr/>
          </p:nvSpPr>
          <p:spPr>
            <a:xfrm>
              <a:off x="1668156" y="5941350"/>
              <a:ext cx="6324268" cy="128195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4" name="Textfeld 13"/>
          <p:cNvSpPr txBox="1"/>
          <p:nvPr/>
        </p:nvSpPr>
        <p:spPr>
          <a:xfrm>
            <a:off x="1979712" y="1556792"/>
            <a:ext cx="25699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· 10</a:t>
            </a:r>
            <a:r>
              <a:rPr lang="en-US" baseline="30000" dirty="0"/>
              <a:t>7</a:t>
            </a:r>
            <a:r>
              <a:rPr lang="en-US" dirty="0"/>
              <a:t> events/s</a:t>
            </a:r>
          </a:p>
          <a:p>
            <a:r>
              <a:rPr lang="en-US" dirty="0"/>
              <a:t>2000 ns revolution </a:t>
            </a:r>
            <a:r>
              <a:rPr lang="en-US" dirty="0" smtClean="0"/>
              <a:t>time</a:t>
            </a:r>
          </a:p>
          <a:p>
            <a:r>
              <a:rPr lang="en-US" dirty="0" smtClean="0"/>
              <a:t>40 events per Burst</a:t>
            </a:r>
            <a:endParaRPr lang="en-US" dirty="0"/>
          </a:p>
          <a:p>
            <a:r>
              <a:rPr lang="en-US" dirty="0" smtClean="0"/>
              <a:t>400 </a:t>
            </a:r>
            <a:r>
              <a:rPr lang="en-US" dirty="0"/>
              <a:t>ns </a:t>
            </a:r>
            <a:r>
              <a:rPr lang="en-US" dirty="0" smtClean="0"/>
              <a:t>gap</a:t>
            </a:r>
            <a:endParaRPr lang="en-US" dirty="0"/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858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4.16667E-6 -0.22755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C:\Users\Mertens\daten\praesentationen\2013-05 Tripletfinder JLU Seminar Giessen\material\plots_leap\hitdispla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96" y="1340768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860181"/>
          </a:xfrm>
        </p:spPr>
        <p:txBody>
          <a:bodyPr/>
          <a:lstStyle/>
          <a:p>
            <a:r>
              <a:rPr lang="de-DE" dirty="0" err="1"/>
              <a:t>Hitstream</a:t>
            </a:r>
            <a:r>
              <a:rPr lang="de-DE" dirty="0"/>
              <a:t> Display</a:t>
            </a:r>
            <a:r>
              <a:rPr lang="de-DE" dirty="0" smtClean="0"/>
              <a:t>:</a:t>
            </a:r>
            <a:endParaRPr lang="de-DE" dirty="0"/>
          </a:p>
        </p:txBody>
      </p:sp>
      <p:sp>
        <p:nvSpPr>
          <p:cNvPr id="8" name="Inhaltsplatzhalter 2"/>
          <p:cNvSpPr txBox="1">
            <a:spLocks/>
          </p:cNvSpPr>
          <p:nvPr/>
        </p:nvSpPr>
        <p:spPr bwMode="auto">
          <a:xfrm>
            <a:off x="4932040" y="2457040"/>
            <a:ext cx="4211960" cy="2556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Arial" charset="0"/>
              <a:buChar char="•"/>
              <a:defRPr sz="2200" 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Font typeface="Wingdings" pitchFamily="2" charset="2"/>
              <a:buNone/>
            </a:pPr>
            <a:r>
              <a:rPr lang="de-DE" b="1" kern="0" dirty="0" smtClean="0"/>
              <a:t>Black</a:t>
            </a:r>
            <a:r>
              <a:rPr lang="de-DE" kern="0" dirty="0" smtClean="0"/>
              <a:t> </a:t>
            </a:r>
            <a:r>
              <a:rPr lang="de-DE" kern="0" dirty="0" err="1" smtClean="0"/>
              <a:t>circles</a:t>
            </a:r>
            <a:r>
              <a:rPr lang="de-DE" kern="0" dirty="0" smtClean="0"/>
              <a:t>: Early isochrone</a:t>
            </a:r>
          </a:p>
          <a:p>
            <a:pPr marL="457200" lvl="1" indent="0">
              <a:buFont typeface="Wingdings" pitchFamily="2" charset="2"/>
              <a:buNone/>
            </a:pPr>
            <a:r>
              <a:rPr lang="de-DE" b="1" kern="0" dirty="0" smtClean="0">
                <a:solidFill>
                  <a:srgbClr val="0000FF"/>
                </a:solidFill>
              </a:rPr>
              <a:t>Blue</a:t>
            </a:r>
            <a:r>
              <a:rPr lang="de-DE" kern="0" dirty="0" smtClean="0"/>
              <a:t> </a:t>
            </a:r>
            <a:r>
              <a:rPr lang="de-DE" kern="0" dirty="0" err="1" smtClean="0"/>
              <a:t>circles</a:t>
            </a:r>
            <a:r>
              <a:rPr lang="de-DE" kern="0" dirty="0" smtClean="0"/>
              <a:t>: Early </a:t>
            </a:r>
            <a:r>
              <a:rPr lang="de-DE" kern="0" dirty="0" err="1" smtClean="0"/>
              <a:t>skewed</a:t>
            </a:r>
            <a:r>
              <a:rPr lang="de-DE" kern="0" dirty="0" smtClean="0"/>
              <a:t> isochrone</a:t>
            </a:r>
          </a:p>
          <a:p>
            <a:pPr marL="457200" lvl="1" indent="0">
              <a:buFont typeface="Wingdings" pitchFamily="2" charset="2"/>
              <a:buNone/>
            </a:pPr>
            <a:r>
              <a:rPr lang="de-DE" b="1" kern="0" dirty="0" smtClean="0">
                <a:solidFill>
                  <a:srgbClr val="00B050"/>
                </a:solidFill>
              </a:rPr>
              <a:t>Green</a:t>
            </a:r>
            <a:r>
              <a:rPr lang="de-DE" kern="0" dirty="0" smtClean="0"/>
              <a:t> </a:t>
            </a:r>
            <a:r>
              <a:rPr lang="de-DE" kern="0" dirty="0" err="1" smtClean="0"/>
              <a:t>circles</a:t>
            </a:r>
            <a:r>
              <a:rPr lang="de-DE" kern="0" dirty="0" smtClean="0"/>
              <a:t>: Close isochrone</a:t>
            </a:r>
          </a:p>
          <a:p>
            <a:pPr marL="457200" lvl="1" indent="0">
              <a:buFont typeface="Wingdings" pitchFamily="2" charset="2"/>
              <a:buNone/>
            </a:pPr>
            <a:r>
              <a:rPr lang="de-DE" b="1" kern="0" dirty="0" err="1" smtClean="0">
                <a:solidFill>
                  <a:srgbClr val="FF0000"/>
                </a:solidFill>
              </a:rPr>
              <a:t>Red</a:t>
            </a:r>
            <a:r>
              <a:rPr lang="de-DE" kern="0" dirty="0" smtClean="0">
                <a:solidFill>
                  <a:srgbClr val="FF0000"/>
                </a:solidFill>
              </a:rPr>
              <a:t> </a:t>
            </a:r>
            <a:r>
              <a:rPr lang="de-DE" kern="0" dirty="0" err="1" smtClean="0"/>
              <a:t>circles</a:t>
            </a:r>
            <a:r>
              <a:rPr lang="de-DE" kern="0" dirty="0" smtClean="0"/>
              <a:t>: </a:t>
            </a:r>
            <a:r>
              <a:rPr lang="de-DE" kern="0" dirty="0" err="1" smtClean="0"/>
              <a:t>Late</a:t>
            </a:r>
            <a:r>
              <a:rPr lang="de-DE" kern="0" dirty="0" smtClean="0"/>
              <a:t> isochrone</a:t>
            </a:r>
          </a:p>
          <a:p>
            <a:pPr marL="457200" lvl="1" indent="0">
              <a:buFont typeface="Wingdings" pitchFamily="2" charset="2"/>
              <a:buNone/>
            </a:pPr>
            <a:r>
              <a:rPr lang="de-DE" b="1" kern="0" dirty="0" smtClean="0"/>
              <a:t>Black</a:t>
            </a:r>
            <a:r>
              <a:rPr lang="de-DE" kern="0" dirty="0" smtClean="0"/>
              <a:t> </a:t>
            </a:r>
            <a:r>
              <a:rPr lang="de-DE" kern="0" dirty="0" err="1" smtClean="0"/>
              <a:t>dots</a:t>
            </a:r>
            <a:r>
              <a:rPr lang="de-DE" kern="0" dirty="0" smtClean="0"/>
              <a:t>: MVD </a:t>
            </a:r>
            <a:r>
              <a:rPr lang="de-DE" kern="0" dirty="0" err="1" smtClean="0"/>
              <a:t>hits</a:t>
            </a:r>
            <a:endParaRPr lang="de-DE" kern="0" dirty="0" smtClean="0"/>
          </a:p>
          <a:p>
            <a:pPr marL="457200" lvl="1" indent="0">
              <a:buFont typeface="Wingdings" pitchFamily="2" charset="2"/>
              <a:buNone/>
            </a:pPr>
            <a:r>
              <a:rPr lang="de-DE" b="1" kern="0" dirty="0" smtClean="0">
                <a:solidFill>
                  <a:srgbClr val="00B050"/>
                </a:solidFill>
              </a:rPr>
              <a:t>Green</a:t>
            </a:r>
            <a:r>
              <a:rPr lang="de-DE" kern="0" dirty="0" smtClean="0"/>
              <a:t> </a:t>
            </a:r>
            <a:r>
              <a:rPr lang="de-DE" kern="0" dirty="0" err="1" smtClean="0"/>
              <a:t>dots</a:t>
            </a:r>
            <a:r>
              <a:rPr lang="de-DE" kern="0" dirty="0" smtClean="0"/>
              <a:t>: MVD </a:t>
            </a:r>
            <a:r>
              <a:rPr lang="de-DE" kern="0" dirty="0" err="1" smtClean="0"/>
              <a:t>hits</a:t>
            </a:r>
            <a:r>
              <a:rPr lang="de-DE" kern="0" dirty="0" smtClean="0"/>
              <a:t> r/z &gt; 0.3</a:t>
            </a:r>
          </a:p>
          <a:p>
            <a:pPr marL="457200" lvl="1" indent="0">
              <a:buFont typeface="Wingdings" pitchFamily="2" charset="2"/>
              <a:buNone/>
            </a:pPr>
            <a:r>
              <a:rPr lang="de-DE" b="1" kern="0" dirty="0" err="1" smtClean="0"/>
              <a:t>Black+</a:t>
            </a:r>
            <a:r>
              <a:rPr lang="de-DE" b="1" kern="0" dirty="0" err="1" smtClean="0">
                <a:solidFill>
                  <a:srgbClr val="FF0000"/>
                </a:solidFill>
              </a:rPr>
              <a:t>Red</a:t>
            </a:r>
            <a:r>
              <a:rPr lang="de-DE" kern="0" dirty="0" smtClean="0"/>
              <a:t> </a:t>
            </a:r>
            <a:r>
              <a:rPr lang="de-DE" kern="0" dirty="0" err="1" smtClean="0"/>
              <a:t>dots</a:t>
            </a:r>
            <a:r>
              <a:rPr lang="de-DE" kern="0" dirty="0" smtClean="0"/>
              <a:t>: Triplets/</a:t>
            </a:r>
            <a:r>
              <a:rPr lang="de-DE" kern="0" dirty="0" err="1" smtClean="0"/>
              <a:t>Skewlets</a:t>
            </a:r>
            <a:endParaRPr lang="de-DE" kern="0" dirty="0" smtClean="0"/>
          </a:p>
          <a:p>
            <a:pPr marL="457200" lvl="1" indent="0">
              <a:buFont typeface="Wingdings" pitchFamily="2" charset="2"/>
              <a:buNone/>
            </a:pPr>
            <a:r>
              <a:rPr lang="de-DE" b="1" kern="0" dirty="0" smtClean="0">
                <a:ln>
                  <a:solidFill>
                    <a:schemeClr val="tx1">
                      <a:alpha val="36000"/>
                    </a:schemeClr>
                  </a:solidFill>
                </a:ln>
                <a:solidFill>
                  <a:srgbClr val="FFFF00"/>
                </a:solidFill>
              </a:rPr>
              <a:t>Yellow</a:t>
            </a:r>
            <a:r>
              <a:rPr lang="de-DE" kern="0" dirty="0" smtClean="0"/>
              <a:t> </a:t>
            </a:r>
            <a:r>
              <a:rPr lang="de-DE" kern="0" dirty="0" err="1" smtClean="0"/>
              <a:t>tracks</a:t>
            </a:r>
            <a:r>
              <a:rPr lang="de-DE" kern="0" dirty="0" smtClean="0"/>
              <a:t>: </a:t>
            </a:r>
            <a:r>
              <a:rPr lang="de-DE" kern="0" dirty="0" err="1" smtClean="0"/>
              <a:t>Timed</a:t>
            </a:r>
            <a:r>
              <a:rPr lang="de-DE" kern="0" dirty="0" smtClean="0"/>
              <a:t> out </a:t>
            </a:r>
            <a:r>
              <a:rPr lang="de-DE" kern="0" dirty="0" err="1" smtClean="0"/>
              <a:t>track</a:t>
            </a:r>
            <a:endParaRPr lang="de-DE" kern="0" dirty="0" smtClean="0"/>
          </a:p>
          <a:p>
            <a:pPr marL="457200" lvl="1" indent="0">
              <a:buFont typeface="Wingdings" pitchFamily="2" charset="2"/>
              <a:buNone/>
            </a:pPr>
            <a:r>
              <a:rPr lang="de-DE" b="1" kern="0" dirty="0" smtClean="0">
                <a:solidFill>
                  <a:srgbClr val="0000FF"/>
                </a:solidFill>
              </a:rPr>
              <a:t>Blue</a:t>
            </a:r>
            <a:r>
              <a:rPr lang="de-DE" kern="0" dirty="0" smtClean="0"/>
              <a:t> </a:t>
            </a:r>
            <a:r>
              <a:rPr lang="de-DE" kern="0" dirty="0" err="1" smtClean="0"/>
              <a:t>tracks</a:t>
            </a:r>
            <a:r>
              <a:rPr lang="de-DE" kern="0" dirty="0" smtClean="0"/>
              <a:t>: </a:t>
            </a:r>
            <a:r>
              <a:rPr lang="de-DE" kern="0" dirty="0" err="1" smtClean="0"/>
              <a:t>Current</a:t>
            </a:r>
            <a:r>
              <a:rPr lang="de-DE" kern="0" dirty="0" smtClean="0"/>
              <a:t> </a:t>
            </a:r>
            <a:r>
              <a:rPr lang="de-DE" kern="0" dirty="0" err="1" smtClean="0"/>
              <a:t>track</a:t>
            </a:r>
            <a:endParaRPr lang="de-DE" kern="0" dirty="0"/>
          </a:p>
        </p:txBody>
      </p:sp>
      <p:sp>
        <p:nvSpPr>
          <p:cNvPr id="9" name="Textfeld 8"/>
          <p:cNvSpPr txBox="1"/>
          <p:nvPr/>
        </p:nvSpPr>
        <p:spPr>
          <a:xfrm>
            <a:off x="455785" y="1542117"/>
            <a:ext cx="1044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XY-View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580112" y="5108991"/>
            <a:ext cx="2952328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>
              <a:buClr>
                <a:schemeClr val="tx2"/>
              </a:buClr>
              <a:defRPr/>
            </a:pPr>
            <a:r>
              <a:rPr lang="de-DE" b="1" dirty="0" smtClean="0">
                <a:solidFill>
                  <a:schemeClr val="tx1"/>
                </a:solidFill>
              </a:rPr>
              <a:t>DPM Benchmark:</a:t>
            </a:r>
            <a:br>
              <a:rPr lang="de-DE" b="1" dirty="0" smtClean="0">
                <a:solidFill>
                  <a:schemeClr val="tx1"/>
                </a:solidFill>
              </a:rPr>
            </a:br>
            <a:r>
              <a:rPr lang="de-DE" b="1" dirty="0" err="1" smtClean="0">
                <a:solidFill>
                  <a:schemeClr val="tx1"/>
                </a:solidFill>
              </a:rPr>
              <a:t>Realistic</a:t>
            </a:r>
            <a:r>
              <a:rPr lang="de-DE" b="1" dirty="0" smtClean="0">
                <a:solidFill>
                  <a:schemeClr val="tx1"/>
                </a:solidFill>
              </a:rPr>
              <a:t> </a:t>
            </a:r>
            <a:r>
              <a:rPr lang="de-DE" b="1" dirty="0" err="1" smtClean="0">
                <a:solidFill>
                  <a:schemeClr val="tx1"/>
                </a:solidFill>
              </a:rPr>
              <a:t>event</a:t>
            </a:r>
            <a:r>
              <a:rPr lang="de-DE" b="1" dirty="0" smtClean="0">
                <a:solidFill>
                  <a:schemeClr val="tx1"/>
                </a:solidFill>
              </a:rPr>
              <a:t> rate</a:t>
            </a:r>
            <a:br>
              <a:rPr lang="de-DE" b="1" dirty="0" smtClean="0">
                <a:solidFill>
                  <a:schemeClr val="tx1"/>
                </a:solidFill>
              </a:rPr>
            </a:br>
            <a:r>
              <a:rPr lang="de-DE" b="1" dirty="0" err="1" smtClean="0">
                <a:solidFill>
                  <a:schemeClr val="tx1"/>
                </a:solidFill>
              </a:rPr>
              <a:t>and</a:t>
            </a:r>
            <a:r>
              <a:rPr lang="de-DE" b="1" dirty="0" smtClean="0">
                <a:solidFill>
                  <a:schemeClr val="tx1"/>
                </a:solidFill>
              </a:rPr>
              <a:t> </a:t>
            </a:r>
            <a:r>
              <a:rPr lang="de-DE" b="1" dirty="0" err="1" smtClean="0">
                <a:solidFill>
                  <a:schemeClr val="tx1"/>
                </a:solidFill>
              </a:rPr>
              <a:t>structure</a:t>
            </a:r>
            <a:r>
              <a:rPr lang="de-DE" b="1" dirty="0" smtClean="0">
                <a:solidFill>
                  <a:schemeClr val="tx1"/>
                </a:solidFill>
              </a:rPr>
              <a:t>,</a:t>
            </a:r>
            <a:br>
              <a:rPr lang="de-DE" b="1" dirty="0" smtClean="0">
                <a:solidFill>
                  <a:schemeClr val="tx1"/>
                </a:solidFill>
              </a:rPr>
            </a:br>
            <a:r>
              <a:rPr lang="de-DE" b="1" dirty="0" err="1" smtClean="0">
                <a:solidFill>
                  <a:schemeClr val="tx1"/>
                </a:solidFill>
              </a:rPr>
              <a:t>continuous</a:t>
            </a:r>
            <a:r>
              <a:rPr lang="de-DE" b="1" dirty="0" smtClean="0">
                <a:solidFill>
                  <a:schemeClr val="tx1"/>
                </a:solidFill>
              </a:rPr>
              <a:t> </a:t>
            </a:r>
            <a:r>
              <a:rPr lang="de-DE" b="1" dirty="0" err="1" smtClean="0">
                <a:solidFill>
                  <a:schemeClr val="tx1"/>
                </a:solidFill>
              </a:rPr>
              <a:t>operation</a:t>
            </a:r>
            <a:endParaRPr lang="de-DE" sz="1600" b="1" dirty="0">
              <a:solidFill>
                <a:schemeClr val="tx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076056" y="1486525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Dual Parton Model (DPM):</a:t>
            </a:r>
            <a:br>
              <a:rPr lang="de-DE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Standard pp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background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generator</a:t>
            </a:r>
            <a:endParaRPr lang="de-DE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12" name="Gerade Verbindung 11"/>
          <p:cNvCxnSpPr/>
          <p:nvPr/>
        </p:nvCxnSpPr>
        <p:spPr>
          <a:xfrm>
            <a:off x="6179929" y="1880451"/>
            <a:ext cx="72008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2502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Summary/Conclusions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open questions on how complex structures are derived from underlying degrees of freedom </a:t>
            </a:r>
          </a:p>
          <a:p>
            <a:r>
              <a:rPr lang="en-US" dirty="0" smtClean="0"/>
              <a:t>Hadrons represent the 1</a:t>
            </a:r>
            <a:r>
              <a:rPr lang="en-US" baseline="30000" dirty="0" smtClean="0"/>
              <a:t>st</a:t>
            </a:r>
            <a:r>
              <a:rPr lang="en-US" dirty="0" smtClean="0"/>
              <a:t> level of complexity</a:t>
            </a:r>
          </a:p>
          <a:p>
            <a:r>
              <a:rPr lang="en-US" dirty="0" smtClean="0"/>
              <a:t>Antiprotons provide precision measurements</a:t>
            </a:r>
          </a:p>
          <a:p>
            <a:r>
              <a:rPr lang="en-US" dirty="0" smtClean="0"/>
              <a:t>Broad/fascinating physics program at PANDA</a:t>
            </a:r>
          </a:p>
          <a:p>
            <a:r>
              <a:rPr lang="en-US" dirty="0" smtClean="0"/>
              <a:t>Accelerator and detector are on track</a:t>
            </a:r>
          </a:p>
          <a:p>
            <a:endParaRPr lang="en-US" dirty="0"/>
          </a:p>
          <a:p>
            <a:r>
              <a:rPr lang="en-US" sz="2400" dirty="0" smtClean="0">
                <a:solidFill>
                  <a:srgbClr val="FF0000"/>
                </a:solidFill>
              </a:rPr>
              <a:t>We want data!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495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85800" y="527670"/>
            <a:ext cx="77724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9pPr>
          </a:lstStyle>
          <a:p>
            <a:r>
              <a:rPr lang="en-US" dirty="0" smtClean="0"/>
              <a:t>The PANDA Collaboration </a:t>
            </a:r>
            <a:endParaRPr lang="en-US" sz="2000" b="0" dirty="0"/>
          </a:p>
        </p:txBody>
      </p:sp>
      <p:pic>
        <p:nvPicPr>
          <p:cNvPr id="4" name="Picture 3" descr="27_06_13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187" y="3513762"/>
            <a:ext cx="9597447" cy="368945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62283" y="1070001"/>
            <a:ext cx="6836766" cy="2375166"/>
          </a:xfrm>
          <a:prstGeom prst="rect">
            <a:avLst/>
          </a:prstGeom>
          <a:solidFill>
            <a:schemeClr val="accent3">
              <a:alpha val="75000"/>
            </a:schemeClr>
          </a:solidFill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~ 520 Members, 69 Institutes, 18 Countries</a:t>
            </a:r>
            <a:br>
              <a:rPr lang="en-US" sz="2000" dirty="0" smtClean="0"/>
            </a:br>
            <a:r>
              <a:rPr lang="en-US" sz="2000" dirty="0" smtClean="0"/>
              <a:t>Austria, Australia, Belarus, China, France, </a:t>
            </a:r>
            <a:br>
              <a:rPr lang="en-US" sz="2000" dirty="0" smtClean="0"/>
            </a:br>
            <a:r>
              <a:rPr lang="en-US" sz="2000" dirty="0" smtClean="0"/>
              <a:t>Germany, India, Italy, Poland, Romania,</a:t>
            </a:r>
            <a:br>
              <a:rPr lang="en-US" sz="2000" dirty="0" smtClean="0"/>
            </a:br>
            <a:r>
              <a:rPr lang="en-US" sz="2000" dirty="0" smtClean="0"/>
              <a:t>Russia, Spain, Sweden, Switzerland,</a:t>
            </a:r>
            <a:br>
              <a:rPr lang="en-US" sz="2000" dirty="0" smtClean="0"/>
            </a:br>
            <a:r>
              <a:rPr lang="en-US" sz="2000" dirty="0" smtClean="0"/>
              <a:t>Thailand, Netherlands, USA, UK</a:t>
            </a:r>
          </a:p>
        </p:txBody>
      </p:sp>
      <p:pic>
        <p:nvPicPr>
          <p:cNvPr id="3" name="Picture 2" descr="imag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t="17652" r="5903" b="11355"/>
          <a:stretch/>
        </p:blipFill>
        <p:spPr>
          <a:xfrm>
            <a:off x="5949994" y="636242"/>
            <a:ext cx="3135212" cy="158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74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05" y="609600"/>
            <a:ext cx="7772400" cy="1143000"/>
          </a:xfrm>
        </p:spPr>
        <p:txBody>
          <a:bodyPr/>
          <a:lstStyle/>
          <a:p>
            <a:r>
              <a:rPr lang="en-US" dirty="0" smtClean="0"/>
              <a:t>Reductionists View of the Hierarchy of Matter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total is the sum of the parts </a:t>
            </a:r>
            <a:br>
              <a:rPr lang="en-US" dirty="0" smtClean="0"/>
            </a:br>
            <a:r>
              <a:rPr lang="en-US" dirty="0" smtClean="0"/>
              <a:t>(think </a:t>
            </a:r>
            <a:r>
              <a:rPr lang="en-US" dirty="0" smtClean="0">
                <a:solidFill>
                  <a:srgbClr val="FF0000"/>
                </a:solidFill>
              </a:rPr>
              <a:t>L</a:t>
            </a:r>
            <a:r>
              <a:rPr lang="en-US" dirty="0" smtClean="0">
                <a:solidFill>
                  <a:srgbClr val="3366FF"/>
                </a:solidFill>
              </a:rPr>
              <a:t>E</a:t>
            </a:r>
            <a:r>
              <a:rPr lang="en-US" dirty="0" smtClean="0">
                <a:solidFill>
                  <a:srgbClr val="00FF00"/>
                </a:solidFill>
              </a:rPr>
              <a:t>G</a:t>
            </a:r>
            <a:r>
              <a:rPr lang="en-US" dirty="0" smtClean="0"/>
              <a:t>Os) and how they interact.</a:t>
            </a:r>
          </a:p>
          <a:p>
            <a:r>
              <a:rPr lang="en-US" dirty="0" smtClean="0"/>
              <a:t>This seems true at different scales,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but what happens at the first step??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70" y="4177684"/>
            <a:ext cx="5157740" cy="22293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953" y="3448112"/>
            <a:ext cx="2059664" cy="34098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5980" y="1415321"/>
            <a:ext cx="1888746" cy="1888746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3451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05" y="609600"/>
            <a:ext cx="7772400" cy="1143000"/>
          </a:xfrm>
        </p:spPr>
        <p:txBody>
          <a:bodyPr/>
          <a:lstStyle/>
          <a:p>
            <a:r>
              <a:rPr lang="en-US" dirty="0" smtClean="0"/>
              <a:t>Puzzle One: Hadronic Mass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Visible matter is mostly atoms:</a:t>
            </a:r>
          </a:p>
          <a:p>
            <a:r>
              <a:rPr lang="en-US" dirty="0" smtClean="0"/>
              <a:t>The total is the sum of the parts</a:t>
            </a:r>
          </a:p>
          <a:p>
            <a:r>
              <a:rPr lang="en-US" dirty="0" smtClean="0"/>
              <a:t>True to ~10</a:t>
            </a:r>
            <a:r>
              <a:rPr lang="en-US" baseline="30000" dirty="0" smtClean="0"/>
              <a:t>-8 </a:t>
            </a:r>
            <a:r>
              <a:rPr lang="en-US" dirty="0" smtClean="0"/>
              <a:t>for an atom </a:t>
            </a:r>
          </a:p>
          <a:p>
            <a:r>
              <a:rPr lang="en-US" dirty="0" smtClean="0"/>
              <a:t>True to ~10</a:t>
            </a:r>
            <a:r>
              <a:rPr lang="en-US" baseline="30000" dirty="0" smtClean="0"/>
              <a:t>-2 </a:t>
            </a:r>
            <a:r>
              <a:rPr lang="en-US" dirty="0" smtClean="0"/>
              <a:t>for nuclei</a:t>
            </a:r>
          </a:p>
          <a:p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dirty="0" smtClean="0">
                <a:solidFill>
                  <a:srgbClr val="FF0000"/>
                </a:solidFill>
              </a:rPr>
              <a:t>rong by x100 for nucleons (protons and neutrons)!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6670" y="3968127"/>
            <a:ext cx="2835828" cy="28075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39" y="4373569"/>
            <a:ext cx="5703057" cy="1941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287" y="917143"/>
            <a:ext cx="3740713" cy="26351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3769" y="4333524"/>
            <a:ext cx="1849644" cy="2080850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6606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Puzzle Two: Why </a:t>
            </a:r>
            <a:r>
              <a:rPr lang="en-US" dirty="0"/>
              <a:t>O</a:t>
            </a:r>
            <a:r>
              <a:rPr lang="en-US" dirty="0" smtClean="0"/>
              <a:t>nly </a:t>
            </a:r>
            <a:r>
              <a:rPr lang="en-US" dirty="0"/>
              <a:t>S</a:t>
            </a:r>
            <a:r>
              <a:rPr lang="en-US" dirty="0" smtClean="0"/>
              <a:t>ome Types of Hadrons?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Strong force: only “color neutral” objects (confinement)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Mesons and baryons are color neutral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365" y="4896801"/>
            <a:ext cx="6714291" cy="1225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010" y="2796209"/>
            <a:ext cx="1220739" cy="1220739"/>
          </a:xfrm>
          <a:prstGeom prst="rect">
            <a:avLst/>
          </a:prstGeom>
        </p:spPr>
      </p:pic>
      <p:pic>
        <p:nvPicPr>
          <p:cNvPr id="10" name="Picture 5" descr="color_fie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703" y="2692466"/>
            <a:ext cx="2584443" cy="142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180" y="2336745"/>
            <a:ext cx="2118487" cy="2072599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4437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Puzzle Two: </a:t>
            </a:r>
            <a:r>
              <a:rPr lang="en-US" dirty="0" smtClean="0"/>
              <a:t>What </a:t>
            </a:r>
            <a:r>
              <a:rPr lang="en-US" dirty="0"/>
              <a:t>A</a:t>
            </a:r>
            <a:r>
              <a:rPr lang="en-US" dirty="0" smtClean="0"/>
              <a:t>bout Other Combinations?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other ways to make color neutral objects: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Why do we see hundreds of mesons and baryons, but there is no </a:t>
            </a:r>
            <a:r>
              <a:rPr lang="en-US" i="1" dirty="0" smtClean="0"/>
              <a:t>undisputed proof </a:t>
            </a:r>
            <a:r>
              <a:rPr lang="en-US" dirty="0" smtClean="0"/>
              <a:t>of these other types?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Where are they, or if they are not there, then why?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137" y="2286924"/>
            <a:ext cx="5169498" cy="27594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54636" y="3045387"/>
            <a:ext cx="5216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(Zhu)</a:t>
            </a:r>
            <a:endParaRPr lang="en-US" sz="1100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522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Puzzle </a:t>
            </a:r>
            <a:r>
              <a:rPr lang="en-US" dirty="0" smtClean="0"/>
              <a:t>Three: How are Properties of the </a:t>
            </a:r>
            <a:br>
              <a:rPr lang="en-US" dirty="0" smtClean="0"/>
            </a:br>
            <a:r>
              <a:rPr lang="en-US" dirty="0" smtClean="0"/>
              <a:t>Whole Derived from the Constituents?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 effective degrees of freedom emerge from the underlying theory (e.g. hadrons from quarks)?</a:t>
            </a:r>
          </a:p>
          <a:p>
            <a:r>
              <a:rPr lang="en-US" dirty="0" smtClean="0"/>
              <a:t>What is the deep structure of </a:t>
            </a:r>
            <a:br>
              <a:rPr lang="en-US" dirty="0" smtClean="0"/>
            </a:br>
            <a:r>
              <a:rPr lang="en-US" dirty="0" smtClean="0"/>
              <a:t>e.g. the nucleon?</a:t>
            </a:r>
          </a:p>
          <a:p>
            <a:r>
              <a:rPr lang="en-US" dirty="0" smtClean="0"/>
              <a:t>How are its macroscopic properties </a:t>
            </a:r>
            <a:br>
              <a:rPr lang="en-US" dirty="0" smtClean="0"/>
            </a:br>
            <a:r>
              <a:rPr lang="en-US" dirty="0" smtClean="0"/>
              <a:t>determined by </a:t>
            </a:r>
            <a:r>
              <a:rPr lang="en-US" dirty="0" err="1" smtClean="0"/>
              <a:t>partons</a:t>
            </a:r>
            <a:r>
              <a:rPr lang="en-US" dirty="0" smtClean="0"/>
              <a:t>?</a:t>
            </a:r>
          </a:p>
          <a:p>
            <a:r>
              <a:rPr lang="en-US" dirty="0" smtClean="0"/>
              <a:t>Can we constrain theoretical approaches?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482" y="2675604"/>
            <a:ext cx="2680340" cy="3015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4103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703" y="1066873"/>
            <a:ext cx="4139637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6857"/>
            <a:ext cx="7772400" cy="813713"/>
          </a:xfrm>
        </p:spPr>
        <p:txBody>
          <a:bodyPr/>
          <a:lstStyle/>
          <a:p>
            <a:r>
              <a:rPr lang="en-US" dirty="0" smtClean="0"/>
              <a:t>Hadron Physics with PANDA</a:t>
            </a:r>
            <a:endParaRPr lang="en-US" sz="2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140" y="1182751"/>
            <a:ext cx="7772400" cy="4114800"/>
          </a:xfrm>
        </p:spPr>
        <p:txBody>
          <a:bodyPr/>
          <a:lstStyle/>
          <a:p>
            <a:r>
              <a:rPr lang="en-US" dirty="0" smtClean="0"/>
              <a:t>QCD well understood at high Q</a:t>
            </a:r>
            <a:r>
              <a:rPr lang="en-US" baseline="30000" dirty="0" smtClean="0"/>
              <a:t>2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Emergence of eff. </a:t>
            </a:r>
            <a:r>
              <a:rPr lang="en-US" dirty="0" err="1" smtClean="0"/>
              <a:t>DoF</a:t>
            </a:r>
            <a:r>
              <a:rPr lang="en-US" dirty="0" smtClean="0"/>
              <a:t> at low Q</a:t>
            </a:r>
            <a:r>
              <a:rPr lang="en-US" baseline="30000" dirty="0" smtClean="0"/>
              <a:t>2</a:t>
            </a:r>
            <a:endParaRPr lang="en-US" dirty="0" smtClean="0"/>
          </a:p>
          <a:p>
            <a:r>
              <a:rPr lang="en-US" dirty="0" smtClean="0"/>
              <a:t>Phenomena appear</a:t>
            </a:r>
            <a:r>
              <a:rPr lang="en-US" dirty="0"/>
              <a:t> </a:t>
            </a:r>
            <a:r>
              <a:rPr lang="en-US" dirty="0" smtClean="0"/>
              <a:t>that are hard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to predict from QCD:  </a:t>
            </a:r>
            <a:br>
              <a:rPr lang="en-US" dirty="0" smtClean="0"/>
            </a:br>
            <a:r>
              <a:rPr lang="en-US" dirty="0" smtClean="0"/>
              <a:t>e.g. confinement, nature of</a:t>
            </a:r>
            <a:br>
              <a:rPr lang="en-US" dirty="0" smtClean="0"/>
            </a:br>
            <a:r>
              <a:rPr lang="en-US" dirty="0" smtClean="0"/>
              <a:t>hadrons, hadronic masses…</a:t>
            </a:r>
          </a:p>
          <a:p>
            <a:endParaRPr lang="en-US" dirty="0"/>
          </a:p>
          <a:p>
            <a:r>
              <a:rPr lang="en-US" dirty="0" smtClean="0"/>
              <a:t>To </a:t>
            </a:r>
            <a:r>
              <a:rPr lang="en-US" dirty="0"/>
              <a:t>gain further </a:t>
            </a:r>
            <a:r>
              <a:rPr lang="en-US" dirty="0" smtClean="0"/>
              <a:t>insight </a:t>
            </a:r>
            <a:br>
              <a:rPr lang="en-US" dirty="0" smtClean="0"/>
            </a:br>
            <a:r>
              <a:rPr lang="en-US" dirty="0" smtClean="0"/>
              <a:t>precision experiments needed:</a:t>
            </a:r>
          </a:p>
          <a:p>
            <a:pPr lvl="1"/>
            <a:r>
              <a:rPr lang="en-US" dirty="0" smtClean="0"/>
              <a:t>Statistics</a:t>
            </a:r>
          </a:p>
          <a:p>
            <a:pPr lvl="1"/>
            <a:r>
              <a:rPr lang="en-US" dirty="0" smtClean="0"/>
              <a:t>Resolution</a:t>
            </a:r>
          </a:p>
          <a:p>
            <a:pPr lvl="1"/>
            <a:r>
              <a:rPr lang="en-US" dirty="0" smtClean="0"/>
              <a:t>Exclusiveness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799" y="4795977"/>
            <a:ext cx="1922551" cy="18727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3503" y="4814162"/>
            <a:ext cx="1895706" cy="18465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67848" y="6642556"/>
            <a:ext cx="201339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dirty="0"/>
              <a:t>J. </a:t>
            </a:r>
            <a:r>
              <a:rPr lang="fr-FR" sz="800" dirty="0" err="1"/>
              <a:t>Pumplin</a:t>
            </a:r>
            <a:r>
              <a:rPr lang="fr-FR" sz="800" dirty="0"/>
              <a:t> et al., JHEP 0207 (2002) 012</a:t>
            </a:r>
            <a:endParaRPr lang="en-US" sz="8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892292" y="5338452"/>
            <a:ext cx="443868" cy="3698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22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Folie 1 - &amp;quot;High Energy Storage Ring HESR&amp;#x0D;&amp;#x0A;&amp;#x0D;&amp;#x0A;FAIR MAC 1.-3. July 2009&amp;quot;&quot;/&gt;&lt;property id=&quot;20307&quot; value=&quot;637&quot;/&gt;&lt;/object&gt;&lt;object type=&quot;3&quot; unique_id=&quot;10005&quot;&gt;&lt;property id=&quot;20148&quot; value=&quot;5&quot;/&gt;&lt;property id=&quot;20300&quot; value=&quot;Folie 2 - &amp;quot;Outline&amp;quot;&quot;/&gt;&lt;property id=&quot;20307&quot; value=&quot;682&quot;/&gt;&lt;/object&gt;&lt;object type=&quot;3&quot; unique_id=&quot;10006&quot;&gt;&lt;property id=&quot;20148&quot; value=&quot;5&quot;/&gt;&lt;property id=&quot;20300&quot; value=&quot;Folie 3 - &amp;quot;Facility for Antiproton and Ion Research &amp;quot;&quot;/&gt;&lt;property id=&quot;20307&quot; value=&quot;655&quot;/&gt;&lt;/object&gt;&lt;object type=&quot;3&quot; unique_id=&quot;10007&quot;&gt;&lt;property id=&quot;20148&quot; value=&quot;5&quot;/&gt;&lt;property id=&quot;20300&quot; value=&quot;Folie 4&quot;/&gt;&lt;property id=&quot;20307&quot; value=&quot;658&quot;/&gt;&lt;/object&gt;&lt;object type=&quot;3&quot; unique_id=&quot;10008&quot;&gt;&lt;property id=&quot;20148&quot; value=&quot;5&quot;/&gt;&lt;property id=&quot;20300&quot; value=&quot;Folie 5 - &amp;quot;Basic Data of HESR&amp;quot;&quot;/&gt;&lt;property id=&quot;20307&quot; value=&quot;708&quot;/&gt;&lt;/object&gt;&lt;object type=&quot;3&quot; unique_id=&quot;10009&quot;&gt;&lt;property id=&quot;20148&quot; value=&quot;5&quot;/&gt;&lt;property id=&quot;20300&quot; value=&quot;Folie 6 - &amp;quot;HESR with PANDA and Electron Cooler&amp;quot;&quot;/&gt;&lt;property id=&quot;20307&quot; value=&quot;657&quot;/&gt;&lt;/object&gt;&lt;object type=&quot;3&quot; unique_id=&quot;10010&quot;&gt;&lt;property id=&quot;20148&quot; value=&quot;5&quot;/&gt;&lt;property id=&quot;20300&quot; value=&quot;Folie 7 - &amp;quot;Main Parameters&amp;quot;&quot;/&gt;&lt;property id=&quot;20307&quot; value=&quot;689&quot;/&gt;&lt;/object&gt;&lt;object type=&quot;3&quot; unique_id=&quot;10011&quot;&gt;&lt;property id=&quot;20148&quot; value=&quot;5&quot;/&gt;&lt;property id=&quot;20300&quot; value=&quot;Folie 8 - &amp;quot;HESR Arc&amp;quot;&quot;/&gt;&lt;property id=&quot;20307&quot; value=&quot;644&quot;/&gt;&lt;/object&gt;&lt;object type=&quot;3&quot; unique_id=&quot;10012&quot;&gt;&lt;property id=&quot;20148&quot; value=&quot;5&quot;/&gt;&lt;property id=&quot;20300&quot; value=&quot;Folie 9 - &amp;quot;Half FODO Cell&amp;quot;&quot;/&gt;&lt;property id=&quot;20307&quot; value=&quot;697&quot;/&gt;&lt;/object&gt;&lt;object type=&quot;3&quot; unique_id=&quot;10013&quot;&gt;&lt;property id=&quot;20148&quot; value=&quot;5&quot;/&gt;&lt;property id=&quot;20300&quot; value=&quot;Folie 10 - &amp;quot;The Arc with „missing dipole“ cells&amp;quot;&quot;/&gt;&lt;property id=&quot;20307&quot; value=&quot;709&quot;/&gt;&lt;/object&gt;&lt;object type=&quot;3&quot; unique_id=&quot;10014&quot;&gt;&lt;property id=&quot;20148&quot; value=&quot;5&quot;/&gt;&lt;property id=&quot;20300&quot; value=&quot;Folie 11&quot;/&gt;&lt;property id=&quot;20307&quot; value=&quot;681&quot;/&gt;&lt;/object&gt;&lt;object type=&quot;3&quot; unique_id=&quot;10015&quot;&gt;&lt;property id=&quot;20148&quot; value=&quot;5&quot;/&gt;&lt;property id=&quot;20300&quot; value=&quot;Folie 12 - &amp;quot;Tune Scan&amp;quot;&quot;/&gt;&lt;property id=&quot;20307&quot; value=&quot;704&quot;/&gt;&lt;/object&gt;&lt;object type=&quot;3&quot; unique_id=&quot;10016&quot;&gt;&lt;property id=&quot;20148&quot; value=&quot;5&quot;/&gt;&lt;property id=&quot;20300&quot; value=&quot;Folie 13 - &amp;quot;Frequency map with corresponding DA&amp;quot;&quot;/&gt;&lt;property id=&quot;20307&quot; value=&quot;705&quot;/&gt;&lt;/object&gt;&lt;object type=&quot;3&quot; unique_id=&quot;10017&quot;&gt;&lt;property id=&quot;20148&quot; value=&quot;5&quot;/&gt;&lt;property id=&quot;20300&quot; value=&quot;Folie 14 - &amp;quot;PANDA Chicane&amp;quot;&quot;/&gt;&lt;property id=&quot;20307&quot; value=&quot;647&quot;/&gt;&lt;/object&gt;&lt;object type=&quot;3&quot; unique_id=&quot;10018&quot;&gt;&lt;property id=&quot;20148&quot; value=&quot;5&quot;/&gt;&lt;property id=&quot;20300&quot; value=&quot;Folie 15&quot;/&gt;&lt;property id=&quot;20307&quot; value=&quot;680&quot;/&gt;&lt;/object&gt;&lt;object type=&quot;3&quot; unique_id=&quot;10019&quot;&gt;&lt;property id=&quot;20148&quot; value=&quot;5&quot;/&gt;&lt;property id=&quot;20300&quot; value=&quot;Folie 16&quot;/&gt;&lt;property id=&quot;20307&quot; value=&quot;648&quot;/&gt;&lt;/object&gt;&lt;object type=&quot;3&quot; unique_id=&quot;10020&quot;&gt;&lt;property id=&quot;20148&quot; value=&quot;5&quot;/&gt;&lt;property id=&quot;20300&quot; value=&quot;Folie 17 - &amp;quot;Dipoles&amp;quot;&quot;/&gt;&lt;property id=&quot;20307&quot; value=&quot;691&quot;/&gt;&lt;/object&gt;&lt;object type=&quot;3&quot; unique_id=&quot;10021&quot;&gt;&lt;property id=&quot;20148&quot; value=&quot;5&quot;/&gt;&lt;property id=&quot;20300&quot; value=&quot;Folie 18 - &amp;quot;Quadrupoles&amp;quot;&quot;/&gt;&lt;property id=&quot;20307&quot; value=&quot;690&quot;/&gt;&lt;/object&gt;&lt;object type=&quot;3&quot; unique_id=&quot;10022&quot;&gt;&lt;property id=&quot;20148&quot; value=&quot;5&quot;/&gt;&lt;property id=&quot;20300&quot; value=&quot;Folie 19 - &amp;quot; Setupoles&amp;quot;&quot;/&gt;&lt;property id=&quot;20307&quot; value=&quot;698&quot;/&gt;&lt;/object&gt;&lt;object type=&quot;3&quot; unique_id=&quot;10023&quot;&gt;&lt;property id=&quot;20148&quot; value=&quot;5&quot;/&gt;&lt;property id=&quot;20300&quot; value=&quot;Folie 20 - &amp;quot;Closed Orbit Correctors&amp;quot;&quot;/&gt;&lt;property id=&quot;20307&quot; value=&quot;699&quot;/&gt;&lt;/object&gt;&lt;object type=&quot;3&quot; unique_id=&quot;10024&quot;&gt;&lt;property id=&quot;20148&quot; value=&quot;5&quot;/&gt;&lt;property id=&quot;20300&quot; value=&quot;Folie 21 - &amp;quot;Power Converters&amp;quot;&quot;/&gt;&lt;property id=&quot;20307&quot; value=&quot;701&quot;/&gt;&lt;/object&gt;&lt;object type=&quot;3&quot; unique_id=&quot;10025&quot;&gt;&lt;property id=&quot;20148&quot; value=&quot;5&quot;/&gt;&lt;property id=&quot;20300&quot; value=&quot;Folie 22 - &amp;quot;Why beam cooling in the HESR?&amp;quot;&quot;/&gt;&lt;property id=&quot;20307&quot; value=&quot;683&quot;/&gt;&lt;/object&gt;&lt;object type=&quot;3&quot; unique_id=&quot;10026&quot;&gt;&lt;property id=&quot;20148&quot; value=&quot;5&quot;/&gt;&lt;property id=&quot;20300&quot; value=&quot;Folie 23 - &amp;quot;WHY ELECTRON COOLING AT HESR?&amp;quot;&quot;/&gt;&lt;property id=&quot;20307&quot; value=&quot;684&quot;/&gt;&lt;/object&gt;&lt;object type=&quot;3&quot; unique_id=&quot;10027&quot;&gt;&lt;property id=&quot;20148&quot; value=&quot;5&quot;/&gt;&lt;property id=&quot;20300&quot; value=&quot;Folie 24 - &amp;quot;Electron Cooling: Development Steps&amp;quot;&quot;/&gt;&lt;property id=&quot;20307&quot; value=&quot;663&quot;/&gt;&lt;/object&gt;&lt;object type=&quot;3&quot; unique_id=&quot;10028&quot;&gt;&lt;property id=&quot;20148&quot; value=&quot;5&quot;/&gt;&lt;property id=&quot;20300&quot; value=&quot;Folie 25&quot;/&gt;&lt;property id=&quot;20307&quot; value=&quot;668&quot;/&gt;&lt;/object&gt;&lt;object type=&quot;3&quot; unique_id=&quot;10029&quot;&gt;&lt;property id=&quot;20148&quot; value=&quot;5&quot;/&gt;&lt;property id=&quot;20300&quot; value=&quot;Folie 26 - &amp;quot;Stochastic cooling pickup (prototype) installed in COSY&amp;quot;&quot;/&gt;&lt;property id=&quot;20307&quot; value=&quot;653&quot;/&gt;&lt;/object&gt;&lt;object type=&quot;3&quot; unique_id=&quot;10030&quot;&gt;&lt;property id=&quot;20148&quot; value=&quot;5&quot;/&gt;&lt;property id=&quot;20300&quot; value=&quot;Folie 27 - &amp;quot;TOF Cooling &amp;quot;&quot;/&gt;&lt;property id=&quot;20307&quot; value=&quot;707&quot;/&gt;&lt;/object&gt;&lt;object type=&quot;3&quot; unique_id=&quot;10031&quot;&gt;&lt;property id=&quot;20148&quot; value=&quot;5&quot;/&gt;&lt;property id=&quot;20300&quot; value=&quot;Folie 28 - &amp;quot;Barrier Bucket cavity, in COSY installed &amp;quot;&quot;/&gt;&lt;property id=&quot;20307&quot; value=&quot;652&quot;/&gt;&lt;/object&gt;&lt;object type=&quot;3&quot; unique_id=&quot;10032&quot;&gt;&lt;property id=&quot;20148&quot; value=&quot;5&quot;/&gt;&lt;property id=&quot;20300&quot; value=&quot;Folie 29 - &amp;quot;Example: Gas Profile Monitor Test in COSY&amp;quot;&quot;/&gt;&lt;property id=&quot;20307&quot; value=&quot;670&quot;/&gt;&lt;/object&gt;&lt;object type=&quot;3&quot; unique_id=&quot;10033&quot;&gt;&lt;property id=&quot;20148&quot; value=&quot;5&quot;/&gt;&lt;property id=&quot;20300&quot; value=&quot;Folie 30 - &amp;quot;HESR Prototyping and Tests with COSY&amp;quot;&quot;/&gt;&lt;property id=&quot;20307&quot; value=&quot;672&quot;/&gt;&lt;/object&gt;&lt;object type=&quot;3&quot; unique_id=&quot;10034&quot;&gt;&lt;property id=&quot;20148&quot; value=&quot;5&quot;/&gt;&lt;property id=&quot;20300&quot; value=&quot;Folie 31 - &amp;quot;Example: Beam Cooling with WASA Pellet Target&amp;quot;&quot;/&gt;&lt;property id=&quot;20307&quot; value=&quot;669&quot;/&gt;&lt;/object&gt;&lt;object type=&quot;3&quot; unique_id=&quot;10035&quot;&gt;&lt;property id=&quot;20148&quot; value=&quot;5&quot;/&gt;&lt;property id=&quot;20300&quot; value=&quot;Folie 32 - &amp;quot;Timeline HESR (Construction and Installation)&amp;quot;&quot;/&gt;&lt;property id=&quot;20307&quot; value=&quot;671&quot;/&gt;&lt;/object&gt;&lt;object type=&quot;3&quot; unique_id=&quot;10036&quot;&gt;&lt;property id=&quot;20148&quot; value=&quot;5&quot;/&gt;&lt;property id=&quot;20300&quot; value=&quot;Folie 33 - &amp;quot;Equipment Status&amp;quot;&quot;/&gt;&lt;property id=&quot;20307&quot; value=&quot;700&quot;/&gt;&lt;/object&gt;&lt;object type=&quot;3&quot; unique_id=&quot;10037&quot;&gt;&lt;property id=&quot;20148&quot; value=&quot;5&quot;/&gt;&lt;property id=&quot;20300&quot; value=&quot;Folie 34 - &amp;quot;Summary&amp;quot;&quot;/&gt;&lt;property id=&quot;20307&quot; value=&quot;710&quot;/&gt;&lt;/object&gt;&lt;object type=&quot;3&quot; unique_id=&quot;10038&quot;&gt;&lt;property id=&quot;20148&quot; value=&quot;5&quot;/&gt;&lt;property id=&quot;20300&quot; value=&quot;Folie 35&quot;/&gt;&lt;property id=&quot;20307&quot; value=&quot;711&quot;/&gt;&lt;/object&gt;&lt;object type=&quot;3&quot; unique_id=&quot;10039&quot;&gt;&lt;property id=&quot;20148&quot; value=&quot;5&quot;/&gt;&lt;property id=&quot;20300&quot; value=&quot;Folie 36 - &amp;quot;PANDA Hall&amp;quot;&quot;/&gt;&lt;property id=&quot;20307&quot; value=&quot;649&quot;/&gt;&lt;/object&gt;&lt;object type=&quot;3&quot; unique_id=&quot;10040&quot;&gt;&lt;property id=&quot;20148&quot; value=&quot;5&quot;/&gt;&lt;property id=&quot;20300&quot; value=&quot;Folie 37 - &amp;quot;PANDA Physics Program&amp;quot;&quot;/&gt;&lt;property id=&quot;20307&quot; value=&quot;624&quot;/&gt;&lt;/object&gt;&lt;object type=&quot;3&quot; unique_id=&quot;10041&quot;&gt;&lt;property id=&quot;20148&quot; value=&quot;5&quot;/&gt;&lt;property id=&quot;20300&quot; value=&quot;Folie 38 - &amp;quot;Summary&amp;quot;&quot;/&gt;&lt;property id=&quot;20307&quot; value=&quot;68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4_Standarddesign">
  <a:themeElements>
    <a:clrScheme name="4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10880</TotalTime>
  <Words>1620</Words>
  <Application>Microsoft Macintosh PowerPoint</Application>
  <PresentationFormat>On-screen Show (4:3)</PresentationFormat>
  <Paragraphs>387</Paragraphs>
  <Slides>36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4_Standarddesign</vt:lpstr>
      <vt:lpstr>Equation</vt:lpstr>
      <vt:lpstr>Acrobat Document</vt:lpstr>
      <vt:lpstr>PowerPoint Presentation</vt:lpstr>
      <vt:lpstr>Overview</vt:lpstr>
      <vt:lpstr>Matter and Forces</vt:lpstr>
      <vt:lpstr>Reductionists View of the Hierarchy of Matter </vt:lpstr>
      <vt:lpstr>Puzzle One: Hadronic Mass</vt:lpstr>
      <vt:lpstr>Puzzle Two: Why Only Some Types of Hadrons?</vt:lpstr>
      <vt:lpstr>Puzzle Two: What About Other Combinations?</vt:lpstr>
      <vt:lpstr>Puzzle Three: How are Properties of the  Whole Derived from the Constituents?</vt:lpstr>
      <vt:lpstr>Hadron Physics with PANDA</vt:lpstr>
      <vt:lpstr>Why to Use Antiprotons ?</vt:lpstr>
      <vt:lpstr>High Mass/Width Resolution, e.g.:  χc1,2</vt:lpstr>
      <vt:lpstr>HESR Layout at FAIR</vt:lpstr>
      <vt:lpstr>PowerPoint Presentation</vt:lpstr>
      <vt:lpstr>Hadron Structure with Electromagnetic Probes</vt:lpstr>
      <vt:lpstr>Time-Like &amp; Space-Like EM Form Factors</vt:lpstr>
      <vt:lpstr>Time-Like Form Factor Measurement  with PANDA : Estimates of Precision</vt:lpstr>
      <vt:lpstr>Hadron Spectroscopy with Antiproton Annihilation</vt:lpstr>
      <vt:lpstr>Charmonium Spectroscopy</vt:lpstr>
      <vt:lpstr>New Charmonium-like Discoveries</vt:lpstr>
      <vt:lpstr>Beyond standard quark configurations</vt:lpstr>
      <vt:lpstr>How can PANDA contribute?</vt:lpstr>
      <vt:lpstr>X(3872)</vt:lpstr>
      <vt:lpstr>Open Charm:  The Ds Spectrum</vt:lpstr>
      <vt:lpstr>Method:  Threshold Scan</vt:lpstr>
      <vt:lpstr>Simulation Results: Energy Scan</vt:lpstr>
      <vt:lpstr>Baryon-Antibaryon Spectroscopy </vt:lpstr>
      <vt:lpstr>Baryon Spectroscopy</vt:lpstr>
      <vt:lpstr>Ξ* detection with PANDA</vt:lpstr>
      <vt:lpstr>A Few Words to the Detector</vt:lpstr>
      <vt:lpstr>Target and Charged Particle Tracking</vt:lpstr>
      <vt:lpstr>PID and Calorimetry</vt:lpstr>
      <vt:lpstr>The Computing Challenge</vt:lpstr>
      <vt:lpstr>Event Structure</vt:lpstr>
      <vt:lpstr>Hitstream Display:</vt:lpstr>
      <vt:lpstr>Summary/Conclusions</vt:lpstr>
      <vt:lpstr>PowerPoint Presentation</vt:lpstr>
    </vt:vector>
  </TitlesOfParts>
  <Company>Tema AG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dott</dc:creator>
  <cp:lastModifiedBy>James Ritman</cp:lastModifiedBy>
  <cp:revision>670</cp:revision>
  <cp:lastPrinted>2013-07-02T12:52:40Z</cp:lastPrinted>
  <dcterms:created xsi:type="dcterms:W3CDTF">2006-01-19T12:56:44Z</dcterms:created>
  <dcterms:modified xsi:type="dcterms:W3CDTF">2014-09-25T07:02:46Z</dcterms:modified>
</cp:coreProperties>
</file>