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6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265" r:id="rId11"/>
    <p:sldId id="291" r:id="rId12"/>
    <p:sldId id="312" r:id="rId13"/>
    <p:sldId id="306" r:id="rId14"/>
    <p:sldId id="307" r:id="rId15"/>
    <p:sldId id="293" r:id="rId16"/>
    <p:sldId id="273" r:id="rId17"/>
    <p:sldId id="278" r:id="rId18"/>
    <p:sldId id="308" r:id="rId19"/>
    <p:sldId id="309" r:id="rId20"/>
    <p:sldId id="287" r:id="rId21"/>
    <p:sldId id="310" r:id="rId22"/>
    <p:sldId id="311" r:id="rId23"/>
    <p:sldId id="258" r:id="rId24"/>
    <p:sldId id="259" r:id="rId25"/>
    <p:sldId id="286" r:id="rId26"/>
    <p:sldId id="280" r:id="rId27"/>
    <p:sldId id="288" r:id="rId28"/>
    <p:sldId id="289" r:id="rId29"/>
    <p:sldId id="268" r:id="rId30"/>
    <p:sldId id="261" r:id="rId31"/>
    <p:sldId id="269" r:id="rId32"/>
    <p:sldId id="256" r:id="rId33"/>
    <p:sldId id="257" r:id="rId34"/>
    <p:sldId id="260" r:id="rId35"/>
    <p:sldId id="271" r:id="rId36"/>
    <p:sldId id="274" r:id="rId37"/>
    <p:sldId id="270" r:id="rId38"/>
    <p:sldId id="275" r:id="rId39"/>
    <p:sldId id="276" r:id="rId40"/>
    <p:sldId id="277" r:id="rId41"/>
    <p:sldId id="279" r:id="rId42"/>
    <p:sldId id="266" r:id="rId43"/>
    <p:sldId id="263" r:id="rId44"/>
    <p:sldId id="292" r:id="rId45"/>
    <p:sldId id="285" r:id="rId4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1A"/>
    <a:srgbClr val="000000"/>
    <a:srgbClr val="FCD5B5"/>
    <a:srgbClr val="FAE7B8"/>
    <a:srgbClr val="960019"/>
    <a:srgbClr val="930311"/>
    <a:srgbClr val="960000"/>
    <a:srgbClr val="B4001E"/>
    <a:srgbClr val="C00000"/>
    <a:srgbClr val="FF50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500" autoAdjust="0"/>
  </p:normalViewPr>
  <p:slideViewPr>
    <p:cSldViewPr>
      <p:cViewPr>
        <p:scale>
          <a:sx n="70" d="100"/>
          <a:sy n="70" d="100"/>
        </p:scale>
        <p:origin x="-2814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nest%20Grodner\Documents\excell\GRC_dane_do_prezentacj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nest%20Grodner\Documents\excell\GRC_dane_do_prezentacj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nest%20Grodner\Documents\excell\GRC_dane_do_prezentacj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nest%20Grodner\Documents\excell\GRC_dane_do_prezentacj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nest%20Grodner\Documents\excell\GRC_dane_do_prezentacj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nest%20Grodner\Documents\excell\GRC_dane_do_prezentacji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nest%20Grodner\Documents\excell\GRC_dane_do_prezentacj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/>
            </a:pPr>
            <a:r>
              <a:rPr lang="pl-PL" baseline="30000"/>
              <a:t>128</a:t>
            </a:r>
            <a:r>
              <a:rPr lang="pl-PL"/>
              <a:t>Cs B(M1) [W.u.]</a:t>
            </a:r>
            <a:endParaRPr lang="en-US"/>
          </a:p>
        </c:rich>
      </c:tx>
      <c:layout>
        <c:manualLayout>
          <c:xMode val="edge"/>
          <c:yMode val="edge"/>
          <c:x val="0.32206255468066897"/>
          <c:y val="9.7222222222222265E-2"/>
        </c:manualLayout>
      </c:layout>
      <c:overlay val="1"/>
      <c:spPr>
        <a:solidFill>
          <a:schemeClr val="bg1"/>
        </a:solidFill>
      </c:spPr>
    </c:title>
    <c:plotArea>
      <c:layout>
        <c:manualLayout>
          <c:layoutTarget val="inner"/>
          <c:xMode val="edge"/>
          <c:yMode val="edge"/>
          <c:x val="0.12630118110236468"/>
          <c:y val="5.2430373286672501E-2"/>
          <c:w val="0.60809448818898415"/>
          <c:h val="0.75875765529310213"/>
        </c:manualLayout>
      </c:layout>
      <c:scatterChart>
        <c:scatterStyle val="lineMarker"/>
        <c:ser>
          <c:idx val="0"/>
          <c:order val="0"/>
          <c:tx>
            <c:v>yrast</c:v>
          </c:tx>
          <c:spPr>
            <a:ln>
              <a:solidFill>
                <a:srgbClr val="C00000"/>
              </a:solidFill>
              <a:prstDash val="sysDot"/>
            </a:ln>
          </c:spPr>
          <c:marker>
            <c:symbol val="circle"/>
            <c:size val="5"/>
            <c:spPr>
              <a:solidFill>
                <a:schemeClr val="bg1"/>
              </a:solidFill>
              <a:ln w="19050">
                <a:solidFill>
                  <a:srgbClr val="C00000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Arkusz1!$C$25:$C$30</c:f>
                <c:numCache>
                  <c:formatCode>General</c:formatCode>
                  <c:ptCount val="6"/>
                  <c:pt idx="0">
                    <c:v>0.25</c:v>
                  </c:pt>
                  <c:pt idx="1">
                    <c:v>3.0000000000000328E-2</c:v>
                  </c:pt>
                  <c:pt idx="2">
                    <c:v>8.0000000000000224E-2</c:v>
                  </c:pt>
                  <c:pt idx="3">
                    <c:v>3.0000000000000328E-2</c:v>
                  </c:pt>
                  <c:pt idx="4">
                    <c:v>6.0000000000000581E-2</c:v>
                  </c:pt>
                  <c:pt idx="5">
                    <c:v>4.0000000000000112E-2</c:v>
                  </c:pt>
                </c:numCache>
              </c:numRef>
            </c:plus>
            <c:minus>
              <c:numRef>
                <c:f>Arkusz1!$D$25:$D$30</c:f>
                <c:numCache>
                  <c:formatCode>General</c:formatCode>
                  <c:ptCount val="6"/>
                  <c:pt idx="0">
                    <c:v>0.14000000000000001</c:v>
                  </c:pt>
                  <c:pt idx="1">
                    <c:v>2.0000000000000052E-2</c:v>
                  </c:pt>
                  <c:pt idx="2">
                    <c:v>4.0000000000000112E-2</c:v>
                  </c:pt>
                  <c:pt idx="3">
                    <c:v>2.0000000000000052E-2</c:v>
                  </c:pt>
                  <c:pt idx="4">
                    <c:v>4.0000000000000112E-2</c:v>
                  </c:pt>
                  <c:pt idx="5">
                    <c:v>3.0000000000000328E-2</c:v>
                  </c:pt>
                </c:numCache>
              </c:numRef>
            </c:minus>
            <c:spPr>
              <a:ln w="19050">
                <a:solidFill>
                  <a:srgbClr val="C00000"/>
                </a:solidFill>
              </a:ln>
            </c:spPr>
          </c:errBars>
          <c:xVal>
            <c:numRef>
              <c:f>Arkusz1!$A$25:$A$30</c:f>
              <c:numCache>
                <c:formatCode>General</c:formatCode>
                <c:ptCount val="6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</c:numCache>
            </c:numRef>
          </c:xVal>
          <c:yVal>
            <c:numRef>
              <c:f>Arkusz1!$B$25:$B$30</c:f>
              <c:numCache>
                <c:formatCode>General</c:formatCode>
                <c:ptCount val="6"/>
                <c:pt idx="0">
                  <c:v>0.65000000000000635</c:v>
                </c:pt>
                <c:pt idx="1">
                  <c:v>8.0000000000000224E-2</c:v>
                </c:pt>
                <c:pt idx="2">
                  <c:v>0.27</c:v>
                </c:pt>
                <c:pt idx="3">
                  <c:v>6.0000000000000581E-2</c:v>
                </c:pt>
                <c:pt idx="4">
                  <c:v>0.13</c:v>
                </c:pt>
                <c:pt idx="5">
                  <c:v>8.0000000000000224E-2</c:v>
                </c:pt>
              </c:numCache>
            </c:numRef>
          </c:yVal>
        </c:ser>
        <c:axId val="66740608"/>
        <c:axId val="66742528"/>
      </c:scatterChart>
      <c:valAx>
        <c:axId val="66740608"/>
        <c:scaling>
          <c:orientation val="minMax"/>
          <c:max val="19"/>
          <c:min val="1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 sz="1200"/>
                  <a:t>spin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66742528"/>
        <c:crossesAt val="3.0000000000000328E-2"/>
        <c:crossBetween val="midCat"/>
      </c:valAx>
      <c:valAx>
        <c:axId val="66742528"/>
        <c:scaling>
          <c:logBase val="10"/>
          <c:orientation val="minMax"/>
          <c:max val="1"/>
          <c:min val="3.0000000000000328E-2"/>
        </c:scaling>
        <c:axPos val="l"/>
        <c:majorGridlines/>
        <c:min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66740608"/>
        <c:crosses val="autoZero"/>
        <c:crossBetween val="midCat"/>
        <c:majorUnit val="6.0000000000000608E-2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/>
            </a:pPr>
            <a:r>
              <a:rPr lang="pl-PL" baseline="30000"/>
              <a:t>128</a:t>
            </a:r>
            <a:r>
              <a:rPr lang="pl-PL"/>
              <a:t>Cs B(M1) [W.u.]</a:t>
            </a:r>
            <a:endParaRPr lang="en-US"/>
          </a:p>
        </c:rich>
      </c:tx>
      <c:layout>
        <c:manualLayout>
          <c:xMode val="edge"/>
          <c:yMode val="edge"/>
          <c:x val="0.32206255468066897"/>
          <c:y val="9.7222222222222224E-2"/>
        </c:manualLayout>
      </c:layout>
      <c:overlay val="1"/>
      <c:spPr>
        <a:solidFill>
          <a:schemeClr val="bg1"/>
        </a:solidFill>
      </c:spPr>
    </c:title>
    <c:plotArea>
      <c:layout>
        <c:manualLayout>
          <c:layoutTarget val="inner"/>
          <c:xMode val="edge"/>
          <c:yMode val="edge"/>
          <c:x val="0.12630118110236468"/>
          <c:y val="5.2430373286672501E-2"/>
          <c:w val="0.60809448818898415"/>
          <c:h val="0.75875765529310213"/>
        </c:manualLayout>
      </c:layout>
      <c:scatterChart>
        <c:scatterStyle val="lineMarker"/>
        <c:ser>
          <c:idx val="1"/>
          <c:order val="0"/>
          <c:tx>
            <c:v>side</c:v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Arkusz1!$G$24:$G$29</c:f>
                <c:numCache>
                  <c:formatCode>General</c:formatCode>
                  <c:ptCount val="6"/>
                  <c:pt idx="0">
                    <c:v>0.1</c:v>
                  </c:pt>
                  <c:pt idx="1">
                    <c:v>0.25</c:v>
                  </c:pt>
                  <c:pt idx="2">
                    <c:v>8.0000000000000043E-2</c:v>
                  </c:pt>
                  <c:pt idx="3">
                    <c:v>0.14000000000000001</c:v>
                  </c:pt>
                  <c:pt idx="4">
                    <c:v>3.0000000000000002E-2</c:v>
                  </c:pt>
                  <c:pt idx="5">
                    <c:v>4.0000000000000022E-2</c:v>
                  </c:pt>
                </c:numCache>
              </c:numRef>
            </c:plus>
            <c:minus>
              <c:numRef>
                <c:f>Arkusz1!$H$24:$H$29</c:f>
                <c:numCache>
                  <c:formatCode>General</c:formatCode>
                  <c:ptCount val="6"/>
                  <c:pt idx="0">
                    <c:v>7.0000000000000021E-2</c:v>
                  </c:pt>
                  <c:pt idx="1">
                    <c:v>8.0000000000000043E-2</c:v>
                  </c:pt>
                  <c:pt idx="2">
                    <c:v>0.05</c:v>
                  </c:pt>
                  <c:pt idx="3">
                    <c:v>8.0000000000000043E-2</c:v>
                  </c:pt>
                  <c:pt idx="4">
                    <c:v>3.0000000000000002E-2</c:v>
                  </c:pt>
                  <c:pt idx="5">
                    <c:v>3.0000000000000002E-2</c:v>
                  </c:pt>
                </c:numCache>
              </c:numRef>
            </c:minus>
            <c:spPr>
              <a:ln w="19050">
                <a:solidFill>
                  <a:srgbClr val="C00000"/>
                </a:solidFill>
              </a:ln>
            </c:spPr>
          </c:errBars>
          <c:xVal>
            <c:numRef>
              <c:f>Arkusz1!$A$24:$A$29</c:f>
              <c:numCache>
                <c:formatCode>General</c:formatCode>
                <c:ptCount val="6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</c:numCache>
            </c:numRef>
          </c:xVal>
          <c:yVal>
            <c:numRef>
              <c:f>Arkusz1!$F$24:$F$29</c:f>
              <c:numCache>
                <c:formatCode>General</c:formatCode>
                <c:ptCount val="6"/>
                <c:pt idx="0">
                  <c:v>0.24000000000000021</c:v>
                </c:pt>
                <c:pt idx="1">
                  <c:v>0.25</c:v>
                </c:pt>
                <c:pt idx="2">
                  <c:v>0.24000000000000021</c:v>
                </c:pt>
                <c:pt idx="3">
                  <c:v>0.46</c:v>
                </c:pt>
                <c:pt idx="4">
                  <c:v>0.05</c:v>
                </c:pt>
                <c:pt idx="5">
                  <c:v>7.0000000000000021E-2</c:v>
                </c:pt>
              </c:numCache>
            </c:numRef>
          </c:yVal>
        </c:ser>
        <c:axId val="66763008"/>
        <c:axId val="66650496"/>
      </c:scatterChart>
      <c:valAx>
        <c:axId val="66763008"/>
        <c:scaling>
          <c:orientation val="minMax"/>
          <c:max val="19"/>
          <c:min val="1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 sz="1200"/>
                  <a:t>spin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66650496"/>
        <c:crossesAt val="3.0000000000000002E-2"/>
        <c:crossBetween val="midCat"/>
      </c:valAx>
      <c:valAx>
        <c:axId val="66650496"/>
        <c:scaling>
          <c:logBase val="10"/>
          <c:orientation val="minMax"/>
          <c:max val="1"/>
          <c:min val="3.0000000000000002E-2"/>
        </c:scaling>
        <c:axPos val="l"/>
        <c:majorGridlines/>
        <c:min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66763008"/>
        <c:crosses val="autoZero"/>
        <c:crossBetween val="midCat"/>
        <c:majorUnit val="6.0000000000000032E-2"/>
      </c:valAx>
    </c:plotArea>
    <c:legend>
      <c:legendPos val="r"/>
      <c:layout>
        <c:manualLayout>
          <c:xMode val="edge"/>
          <c:yMode val="edge"/>
          <c:x val="0.76545822397200369"/>
          <c:y val="0.62017825896762901"/>
          <c:w val="0.12898622047244301"/>
          <c:h val="8.3717191601050026E-2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/>
            </a:pPr>
            <a:r>
              <a:rPr lang="pl-PL" baseline="30000"/>
              <a:t>128</a:t>
            </a:r>
            <a:r>
              <a:rPr lang="pl-PL"/>
              <a:t>Cs B(M1) [W.u.]</a:t>
            </a:r>
            <a:endParaRPr lang="en-US"/>
          </a:p>
        </c:rich>
      </c:tx>
      <c:layout>
        <c:manualLayout>
          <c:xMode val="edge"/>
          <c:yMode val="edge"/>
          <c:x val="0.32206255468066897"/>
          <c:y val="9.7222222222222224E-2"/>
        </c:manualLayout>
      </c:layout>
      <c:overlay val="1"/>
      <c:spPr>
        <a:solidFill>
          <a:schemeClr val="bg1"/>
        </a:solidFill>
      </c:spPr>
    </c:title>
    <c:plotArea>
      <c:layout>
        <c:manualLayout>
          <c:layoutTarget val="inner"/>
          <c:xMode val="edge"/>
          <c:yMode val="edge"/>
          <c:x val="0.12630118110236468"/>
          <c:y val="5.2430373286672501E-2"/>
          <c:w val="0.60809448818898415"/>
          <c:h val="0.75875765529310213"/>
        </c:manualLayout>
      </c:layout>
      <c:scatterChart>
        <c:scatterStyle val="lineMarker"/>
        <c:ser>
          <c:idx val="1"/>
          <c:order val="0"/>
          <c:tx>
            <c:v>side-&gt;yrast</c:v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triangle"/>
            <c:size val="7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Arkusz1!$L$24:$L$28</c:f>
                <c:numCache>
                  <c:formatCode>General</c:formatCode>
                  <c:ptCount val="5"/>
                  <c:pt idx="0">
                    <c:v>4.0000000000000022E-2</c:v>
                  </c:pt>
                  <c:pt idx="1">
                    <c:v>0</c:v>
                  </c:pt>
                  <c:pt idx="2">
                    <c:v>6.0000000000000032E-2</c:v>
                  </c:pt>
                  <c:pt idx="3">
                    <c:v>4.0000000000000022E-2</c:v>
                  </c:pt>
                  <c:pt idx="4">
                    <c:v>0.11</c:v>
                  </c:pt>
                </c:numCache>
              </c:numRef>
            </c:plus>
            <c:minus>
              <c:numRef>
                <c:f>Arkusz1!$M$24:$M$28</c:f>
                <c:numCache>
                  <c:formatCode>General</c:formatCode>
                  <c:ptCount val="5"/>
                  <c:pt idx="0">
                    <c:v>3.0000000000000002E-2</c:v>
                  </c:pt>
                  <c:pt idx="1">
                    <c:v>4.0000000000000022E-2</c:v>
                  </c:pt>
                  <c:pt idx="2">
                    <c:v>3.0000000000000002E-2</c:v>
                  </c:pt>
                  <c:pt idx="3">
                    <c:v>2.0000000000000011E-2</c:v>
                  </c:pt>
                  <c:pt idx="4">
                    <c:v>6.0000000000000032E-2</c:v>
                  </c:pt>
                </c:numCache>
              </c:numRef>
            </c:minus>
            <c:spPr>
              <a:ln w="19050">
                <a:solidFill>
                  <a:schemeClr val="bg1">
                    <a:lumMod val="50000"/>
                  </a:schemeClr>
                </a:solidFill>
              </a:ln>
            </c:spPr>
          </c:errBars>
          <c:xVal>
            <c:numRef>
              <c:f>Arkusz1!$J$24:$J$28</c:f>
              <c:numCache>
                <c:formatCode>General</c:formatCode>
                <c:ptCount val="5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</c:numCache>
            </c:numRef>
          </c:xVal>
          <c:yVal>
            <c:numRef>
              <c:f>Arkusz1!$K$24:$K$28</c:f>
              <c:numCache>
                <c:formatCode>General</c:formatCode>
                <c:ptCount val="5"/>
                <c:pt idx="0">
                  <c:v>0.14000000000000001</c:v>
                </c:pt>
                <c:pt idx="1">
                  <c:v>4.2000000000000023E-2</c:v>
                </c:pt>
                <c:pt idx="2">
                  <c:v>0.22</c:v>
                </c:pt>
                <c:pt idx="3">
                  <c:v>0.05</c:v>
                </c:pt>
                <c:pt idx="4">
                  <c:v>0.380000000000003</c:v>
                </c:pt>
              </c:numCache>
            </c:numRef>
          </c:yVal>
        </c:ser>
        <c:axId val="66670976"/>
        <c:axId val="66672896"/>
      </c:scatterChart>
      <c:valAx>
        <c:axId val="66670976"/>
        <c:scaling>
          <c:orientation val="minMax"/>
          <c:max val="19"/>
          <c:min val="1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 sz="1200"/>
                  <a:t>spin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66672896"/>
        <c:crossesAt val="3.0000000000000002E-2"/>
        <c:crossBetween val="midCat"/>
      </c:valAx>
      <c:valAx>
        <c:axId val="66672896"/>
        <c:scaling>
          <c:logBase val="10"/>
          <c:orientation val="minMax"/>
          <c:max val="1"/>
          <c:min val="3.0000000000000002E-2"/>
        </c:scaling>
        <c:axPos val="l"/>
        <c:majorGridlines/>
        <c:min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66670976"/>
        <c:crosses val="autoZero"/>
        <c:crossBetween val="midCat"/>
        <c:majorUnit val="6.0000000000000032E-2"/>
      </c:valAx>
    </c:plotArea>
    <c:legend>
      <c:legendPos val="r"/>
      <c:layout>
        <c:manualLayout>
          <c:xMode val="edge"/>
          <c:yMode val="edge"/>
          <c:x val="0.77351377952755918"/>
          <c:y val="0.54147455526392529"/>
          <c:w val="0.20704177602799814"/>
          <c:h val="8.3717191601050026E-2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/>
            </a:pPr>
            <a:r>
              <a:rPr lang="pl-PL" baseline="30000"/>
              <a:t>135</a:t>
            </a:r>
            <a:r>
              <a:rPr lang="pl-PL"/>
              <a:t>Nd </a:t>
            </a:r>
            <a:r>
              <a:rPr lang="pl-PL" baseline="0"/>
              <a:t>    </a:t>
            </a:r>
            <a:r>
              <a:rPr lang="pl-PL"/>
              <a:t>B(M1) [W.u.] </a:t>
            </a:r>
          </a:p>
        </c:rich>
      </c:tx>
      <c:layout>
        <c:manualLayout>
          <c:xMode val="edge"/>
          <c:yMode val="edge"/>
          <c:x val="0.24200699912511087"/>
          <c:y val="8.7962962962963548E-2"/>
        </c:manualLayout>
      </c:layout>
      <c:overlay val="1"/>
      <c:spPr>
        <a:solidFill>
          <a:schemeClr val="bg1"/>
        </a:solidFill>
      </c:spPr>
    </c:title>
    <c:plotArea>
      <c:layout/>
      <c:scatterChart>
        <c:scatterStyle val="lineMarker"/>
        <c:ser>
          <c:idx val="0"/>
          <c:order val="0"/>
          <c:tx>
            <c:v>yrast</c:v>
          </c:tx>
          <c:spPr>
            <a:ln w="31750">
              <a:solidFill>
                <a:srgbClr val="C00000"/>
              </a:solidFill>
              <a:prstDash val="sysDot"/>
            </a:ln>
          </c:spPr>
          <c:marker>
            <c:symbol val="circle"/>
            <c:size val="6"/>
            <c:spPr>
              <a:solidFill>
                <a:schemeClr val="bg1"/>
              </a:solidFill>
              <a:ln w="22225">
                <a:solidFill>
                  <a:srgbClr val="C00000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Arkusz1!$M$2:$M$9</c:f>
                <c:numCache>
                  <c:formatCode>General</c:formatCode>
                  <c:ptCount val="8"/>
                  <c:pt idx="0">
                    <c:v>0.11173184357542008</c:v>
                  </c:pt>
                  <c:pt idx="1">
                    <c:v>0.16759776536312848</c:v>
                  </c:pt>
                  <c:pt idx="2">
                    <c:v>0.11173184357542008</c:v>
                  </c:pt>
                  <c:pt idx="3">
                    <c:v>0.16759776536312848</c:v>
                  </c:pt>
                  <c:pt idx="4">
                    <c:v>0.16759776536312848</c:v>
                  </c:pt>
                  <c:pt idx="5">
                    <c:v>0.16759776536312848</c:v>
                  </c:pt>
                  <c:pt idx="6">
                    <c:v>0.16759776536312848</c:v>
                  </c:pt>
                  <c:pt idx="7">
                    <c:v>0.16759776536312848</c:v>
                  </c:pt>
                </c:numCache>
              </c:numRef>
            </c:plus>
            <c:minus>
              <c:numRef>
                <c:f>Arkusz1!$M$2:$M$9</c:f>
                <c:numCache>
                  <c:formatCode>General</c:formatCode>
                  <c:ptCount val="8"/>
                  <c:pt idx="0">
                    <c:v>0.11173184357542008</c:v>
                  </c:pt>
                  <c:pt idx="1">
                    <c:v>0.16759776536312848</c:v>
                  </c:pt>
                  <c:pt idx="2">
                    <c:v>0.11173184357542008</c:v>
                  </c:pt>
                  <c:pt idx="3">
                    <c:v>0.16759776536312848</c:v>
                  </c:pt>
                  <c:pt idx="4">
                    <c:v>0.16759776536312848</c:v>
                  </c:pt>
                  <c:pt idx="5">
                    <c:v>0.16759776536312848</c:v>
                  </c:pt>
                  <c:pt idx="6">
                    <c:v>0.16759776536312848</c:v>
                  </c:pt>
                  <c:pt idx="7">
                    <c:v>0.16759776536312848</c:v>
                  </c:pt>
                </c:numCache>
              </c:numRef>
            </c:minus>
            <c:spPr>
              <a:ln w="19050">
                <a:solidFill>
                  <a:srgbClr val="C00000"/>
                </a:solidFill>
              </a:ln>
            </c:spPr>
          </c:errBars>
          <c:xVal>
            <c:numRef>
              <c:f>Arkusz1!$A$2:$A$9</c:f>
              <c:numCache>
                <c:formatCode>General</c:formatCode>
                <c:ptCount val="8"/>
                <c:pt idx="0">
                  <c:v>14.5</c:v>
                </c:pt>
                <c:pt idx="1">
                  <c:v>15.5</c:v>
                </c:pt>
                <c:pt idx="2">
                  <c:v>16.5</c:v>
                </c:pt>
                <c:pt idx="3">
                  <c:v>17.5</c:v>
                </c:pt>
                <c:pt idx="4">
                  <c:v>18.5</c:v>
                </c:pt>
                <c:pt idx="5">
                  <c:v>19.5</c:v>
                </c:pt>
                <c:pt idx="6">
                  <c:v>20.5</c:v>
                </c:pt>
                <c:pt idx="7">
                  <c:v>21.5</c:v>
                </c:pt>
              </c:numCache>
            </c:numRef>
          </c:xVal>
          <c:yVal>
            <c:numRef>
              <c:f>Arkusz1!$L$2:$L$9</c:f>
              <c:numCache>
                <c:formatCode>General</c:formatCode>
                <c:ptCount val="8"/>
                <c:pt idx="0">
                  <c:v>1.7877094972067038</c:v>
                </c:pt>
                <c:pt idx="1">
                  <c:v>1.4525139664804469</c:v>
                </c:pt>
                <c:pt idx="2">
                  <c:v>1.229050279329609</c:v>
                </c:pt>
                <c:pt idx="3">
                  <c:v>1.2849162011173179</c:v>
                </c:pt>
                <c:pt idx="4">
                  <c:v>1.005586592178771</c:v>
                </c:pt>
                <c:pt idx="5">
                  <c:v>1.1731843575418994</c:v>
                </c:pt>
                <c:pt idx="6">
                  <c:v>1.1731843575418994</c:v>
                </c:pt>
                <c:pt idx="7">
                  <c:v>1.1173184357541899</c:v>
                </c:pt>
              </c:numCache>
            </c:numRef>
          </c:yVal>
        </c:ser>
        <c:ser>
          <c:idx val="1"/>
          <c:order val="1"/>
          <c:tx>
            <c:v>side</c:v>
          </c:tx>
          <c:spPr>
            <a:ln w="19050">
              <a:solidFill>
                <a:srgbClr val="C00000"/>
              </a:solidFill>
            </a:ln>
          </c:spPr>
          <c:marker>
            <c:symbol val="circle"/>
            <c:size val="4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Arkusz1!$O$3:$O$7</c:f>
                <c:numCache>
                  <c:formatCode>General</c:formatCode>
                  <c:ptCount val="5"/>
                  <c:pt idx="0">
                    <c:v>0.16759776536312848</c:v>
                  </c:pt>
                  <c:pt idx="1">
                    <c:v>0.11173184357542008</c:v>
                  </c:pt>
                  <c:pt idx="2">
                    <c:v>0.11173184357542008</c:v>
                  </c:pt>
                  <c:pt idx="3">
                    <c:v>0.11173184357542008</c:v>
                  </c:pt>
                  <c:pt idx="4">
                    <c:v>0.16759776536312848</c:v>
                  </c:pt>
                </c:numCache>
              </c:numRef>
            </c:plus>
            <c:minus>
              <c:numRef>
                <c:f>Arkusz1!$O$3:$O$7</c:f>
                <c:numCache>
                  <c:formatCode>General</c:formatCode>
                  <c:ptCount val="5"/>
                  <c:pt idx="0">
                    <c:v>0.16759776536312848</c:v>
                  </c:pt>
                  <c:pt idx="1">
                    <c:v>0.11173184357542008</c:v>
                  </c:pt>
                  <c:pt idx="2">
                    <c:v>0.11173184357542008</c:v>
                  </c:pt>
                  <c:pt idx="3">
                    <c:v>0.11173184357542008</c:v>
                  </c:pt>
                  <c:pt idx="4">
                    <c:v>0.16759776536312848</c:v>
                  </c:pt>
                </c:numCache>
              </c:numRef>
            </c:minus>
            <c:spPr>
              <a:ln w="19050">
                <a:solidFill>
                  <a:srgbClr val="C00000"/>
                </a:solidFill>
              </a:ln>
            </c:spPr>
          </c:errBars>
          <c:xVal>
            <c:numRef>
              <c:f>Arkusz1!$A$3:$A$7</c:f>
              <c:numCache>
                <c:formatCode>General</c:formatCode>
                <c:ptCount val="5"/>
                <c:pt idx="0">
                  <c:v>15.5</c:v>
                </c:pt>
                <c:pt idx="1">
                  <c:v>16.5</c:v>
                </c:pt>
                <c:pt idx="2">
                  <c:v>17.5</c:v>
                </c:pt>
                <c:pt idx="3">
                  <c:v>18.5</c:v>
                </c:pt>
                <c:pt idx="4">
                  <c:v>19.5</c:v>
                </c:pt>
              </c:numCache>
            </c:numRef>
          </c:xVal>
          <c:yVal>
            <c:numRef>
              <c:f>Arkusz1!$N$3:$N$7</c:f>
              <c:numCache>
                <c:formatCode>General</c:formatCode>
                <c:ptCount val="5"/>
                <c:pt idx="0">
                  <c:v>1.5083798882681558</c:v>
                </c:pt>
                <c:pt idx="1">
                  <c:v>1.1731843575418994</c:v>
                </c:pt>
                <c:pt idx="2">
                  <c:v>1.229050279329609</c:v>
                </c:pt>
                <c:pt idx="3">
                  <c:v>1.005586592178771</c:v>
                </c:pt>
                <c:pt idx="4">
                  <c:v>1.0614525139664803</c:v>
                </c:pt>
              </c:numCache>
            </c:numRef>
          </c:yVal>
        </c:ser>
        <c:ser>
          <c:idx val="2"/>
          <c:order val="2"/>
          <c:tx>
            <c:v>side-&gt;yrast</c:v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xVal>
            <c:numRef>
              <c:f>Arkusz1!$A$3:$A$6</c:f>
              <c:numCache>
                <c:formatCode>General</c:formatCode>
                <c:ptCount val="4"/>
                <c:pt idx="0">
                  <c:v>15.5</c:v>
                </c:pt>
                <c:pt idx="1">
                  <c:v>16.5</c:v>
                </c:pt>
                <c:pt idx="2">
                  <c:v>17.5</c:v>
                </c:pt>
                <c:pt idx="3">
                  <c:v>18.5</c:v>
                </c:pt>
              </c:numCache>
            </c:numRef>
          </c:xVal>
          <c:yVal>
            <c:numRef>
              <c:f>Arkusz1!$P$3:$P$6</c:f>
              <c:numCache>
                <c:formatCode>General</c:formatCode>
                <c:ptCount val="4"/>
                <c:pt idx="0">
                  <c:v>5.5865921787709501E-2</c:v>
                </c:pt>
                <c:pt idx="1">
                  <c:v>8.3798882681564268E-2</c:v>
                </c:pt>
                <c:pt idx="2">
                  <c:v>5.5865921787709501E-2</c:v>
                </c:pt>
                <c:pt idx="3">
                  <c:v>0.13966480446927373</c:v>
                </c:pt>
              </c:numCache>
            </c:numRef>
          </c:yVal>
        </c:ser>
        <c:axId val="66703744"/>
        <c:axId val="66706048"/>
      </c:scatterChart>
      <c:valAx>
        <c:axId val="66703744"/>
        <c:scaling>
          <c:orientation val="minMax"/>
          <c:max val="22"/>
          <c:min val="14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 sz="1200"/>
                  <a:t>spin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66706048"/>
        <c:crosses val="autoZero"/>
        <c:crossBetween val="midCat"/>
      </c:valAx>
      <c:valAx>
        <c:axId val="66706048"/>
        <c:scaling>
          <c:orientation val="minMax"/>
        </c:scaling>
        <c:axPos val="l"/>
        <c:majorGridlines/>
        <c:min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66703744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/>
            </a:pPr>
            <a:r>
              <a:rPr lang="pl-PL" baseline="30000"/>
              <a:t>104</a:t>
            </a:r>
            <a:r>
              <a:rPr lang="pl-PL"/>
              <a:t>Rh B(M1) [W.u]</a:t>
            </a:r>
          </a:p>
        </c:rich>
      </c:tx>
      <c:layout>
        <c:manualLayout>
          <c:xMode val="edge"/>
          <c:yMode val="edge"/>
          <c:x val="0.29540966754156023"/>
          <c:y val="9.2592592592594225E-2"/>
        </c:manualLayout>
      </c:layout>
      <c:overlay val="1"/>
      <c:spPr>
        <a:solidFill>
          <a:schemeClr val="bg1"/>
        </a:solidFill>
      </c:spPr>
    </c:title>
    <c:plotArea>
      <c:layout/>
      <c:scatterChart>
        <c:scatterStyle val="lineMarker"/>
        <c:ser>
          <c:idx val="2"/>
          <c:order val="0"/>
          <c:tx>
            <c:v>yrast</c:v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Arkusz1!$F$17:$F$21</c:f>
                <c:numCache>
                  <c:formatCode>General</c:formatCode>
                  <c:ptCount val="5"/>
                  <c:pt idx="0">
                    <c:v>0.11173184357542008</c:v>
                  </c:pt>
                  <c:pt idx="1">
                    <c:v>4.4692737430168231E-2</c:v>
                  </c:pt>
                  <c:pt idx="2">
                    <c:v>6.7039106145251409E-2</c:v>
                  </c:pt>
                  <c:pt idx="3">
                    <c:v>3.3519553072625698E-2</c:v>
                  </c:pt>
                  <c:pt idx="4">
                    <c:v>8.3798882681564268E-2</c:v>
                  </c:pt>
                </c:numCache>
              </c:numRef>
            </c:plus>
            <c:minus>
              <c:numRef>
                <c:f>Arkusz1!$F$17:$F$21</c:f>
                <c:numCache>
                  <c:formatCode>General</c:formatCode>
                  <c:ptCount val="5"/>
                  <c:pt idx="0">
                    <c:v>0.11173184357542008</c:v>
                  </c:pt>
                  <c:pt idx="1">
                    <c:v>4.4692737430168231E-2</c:v>
                  </c:pt>
                  <c:pt idx="2">
                    <c:v>6.7039106145251409E-2</c:v>
                  </c:pt>
                  <c:pt idx="3">
                    <c:v>3.3519553072625698E-2</c:v>
                  </c:pt>
                  <c:pt idx="4">
                    <c:v>8.3798882681564268E-2</c:v>
                  </c:pt>
                </c:numCache>
              </c:numRef>
            </c:minus>
            <c:spPr>
              <a:ln w="19050">
                <a:solidFill>
                  <a:srgbClr val="C00000"/>
                </a:solidFill>
              </a:ln>
            </c:spPr>
          </c:errBars>
          <c:xVal>
            <c:numRef>
              <c:f>Arkusz1!$A$17:$A$21</c:f>
              <c:numCache>
                <c:formatCode>General</c:formatCode>
                <c:ptCount val="5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</c:numCache>
            </c:numRef>
          </c:xVal>
          <c:yVal>
            <c:numRef>
              <c:f>Arkusz1!$E$17:$E$21</c:f>
              <c:numCache>
                <c:formatCode>General</c:formatCode>
                <c:ptCount val="5"/>
                <c:pt idx="0">
                  <c:v>1.2849162011173179</c:v>
                </c:pt>
                <c:pt idx="1">
                  <c:v>0.53072625698324061</c:v>
                </c:pt>
                <c:pt idx="2">
                  <c:v>0.50837988826815661</c:v>
                </c:pt>
                <c:pt idx="3">
                  <c:v>0.24581005586592397</c:v>
                </c:pt>
                <c:pt idx="4">
                  <c:v>0.23463687150837986</c:v>
                </c:pt>
              </c:numCache>
            </c:numRef>
          </c:yVal>
        </c:ser>
        <c:axId val="67178880"/>
        <c:axId val="67180800"/>
      </c:scatterChart>
      <c:valAx>
        <c:axId val="67178880"/>
        <c:scaling>
          <c:orientation val="minMax"/>
          <c:max val="14"/>
          <c:min val="8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 sz="1200"/>
                  <a:t>spin</a:t>
                </a:r>
              </a:p>
            </c:rich>
          </c:tx>
          <c:layout>
            <c:manualLayout>
              <c:xMode val="edge"/>
              <c:yMode val="edge"/>
              <c:x val="0.40274648658657725"/>
              <c:y val="0.7562500000000006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67180800"/>
        <c:crosses val="autoZero"/>
        <c:crossBetween val="midCat"/>
      </c:valAx>
      <c:valAx>
        <c:axId val="67180800"/>
        <c:scaling>
          <c:orientation val="minMax"/>
          <c:max val="2"/>
          <c:min val="0"/>
        </c:scaling>
        <c:axPos val="l"/>
        <c:majorGridlines/>
        <c:min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67178880"/>
        <c:crosses val="autoZero"/>
        <c:crossBetween val="midCat"/>
        <c:majorUnit val="0.2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/>
            </a:pPr>
            <a:r>
              <a:rPr lang="pl-PL" baseline="30000"/>
              <a:t>126</a:t>
            </a:r>
            <a:r>
              <a:rPr lang="pl-PL"/>
              <a:t>Cs B(M1) [W.u.]</a:t>
            </a:r>
          </a:p>
        </c:rich>
      </c:tx>
      <c:layout>
        <c:manualLayout>
          <c:xMode val="edge"/>
          <c:yMode val="edge"/>
          <c:x val="0.34976377952755938"/>
          <c:y val="6.9444444444444531E-2"/>
        </c:manualLayout>
      </c:layout>
      <c:overlay val="1"/>
      <c:spPr>
        <a:solidFill>
          <a:schemeClr val="bg1"/>
        </a:solidFill>
      </c:spPr>
    </c:title>
    <c:plotArea>
      <c:layout>
        <c:manualLayout>
          <c:layoutTarget val="inner"/>
          <c:xMode val="edge"/>
          <c:yMode val="edge"/>
          <c:x val="9.697462817148042E-2"/>
          <c:y val="4.6770924467774859E-2"/>
          <c:w val="0.64024059492563434"/>
          <c:h val="0.79822506561679785"/>
        </c:manualLayout>
      </c:layout>
      <c:scatterChart>
        <c:scatterStyle val="lineMarker"/>
        <c:ser>
          <c:idx val="0"/>
          <c:order val="0"/>
          <c:tx>
            <c:v>yrast</c:v>
          </c:tx>
          <c:spPr>
            <a:ln>
              <a:solidFill>
                <a:srgbClr val="C00000"/>
              </a:solidFill>
              <a:prstDash val="sysDot"/>
            </a:ln>
          </c:spPr>
          <c:marker>
            <c:symbol val="circle"/>
            <c:size val="5"/>
            <c:spPr>
              <a:solidFill>
                <a:schemeClr val="bg1"/>
              </a:solidFill>
              <a:ln w="25400">
                <a:solidFill>
                  <a:srgbClr val="C00000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Arkusz1!$C$35:$C$42</c:f>
                <c:numCache>
                  <c:formatCode>General</c:formatCode>
                  <c:ptCount val="8"/>
                  <c:pt idx="0">
                    <c:v>3.0000000000000002E-2</c:v>
                  </c:pt>
                  <c:pt idx="1">
                    <c:v>0.13</c:v>
                  </c:pt>
                  <c:pt idx="2">
                    <c:v>0</c:v>
                  </c:pt>
                  <c:pt idx="3">
                    <c:v>6.0000000000000032E-2</c:v>
                  </c:pt>
                  <c:pt idx="4">
                    <c:v>0</c:v>
                  </c:pt>
                  <c:pt idx="5">
                    <c:v>0.17</c:v>
                  </c:pt>
                  <c:pt idx="6">
                    <c:v>0</c:v>
                  </c:pt>
                  <c:pt idx="7">
                    <c:v>4.0000000000000022E-2</c:v>
                  </c:pt>
                </c:numCache>
              </c:numRef>
            </c:plus>
            <c:minus>
              <c:numRef>
                <c:f>Arkusz1!$D$35:$D$42</c:f>
                <c:numCache>
                  <c:formatCode>General</c:formatCode>
                  <c:ptCount val="8"/>
                  <c:pt idx="0">
                    <c:v>1.0000000000000005E-2</c:v>
                  </c:pt>
                  <c:pt idx="1">
                    <c:v>4.0000000000000022E-2</c:v>
                  </c:pt>
                  <c:pt idx="2">
                    <c:v>2.0000000000000011E-2</c:v>
                  </c:pt>
                  <c:pt idx="3">
                    <c:v>2.0000000000000011E-2</c:v>
                  </c:pt>
                  <c:pt idx="4">
                    <c:v>4.0000000000000022E-2</c:v>
                  </c:pt>
                  <c:pt idx="5">
                    <c:v>4.0000000000000022E-2</c:v>
                  </c:pt>
                  <c:pt idx="6">
                    <c:v>4.0000000000000022E-2</c:v>
                  </c:pt>
                  <c:pt idx="7">
                    <c:v>2.0000000000000011E-2</c:v>
                  </c:pt>
                </c:numCache>
              </c:numRef>
            </c:minus>
            <c:spPr>
              <a:ln w="19050">
                <a:solidFill>
                  <a:srgbClr val="C00000"/>
                </a:solidFill>
              </a:ln>
            </c:spPr>
          </c:errBars>
          <c:xVal>
            <c:numRef>
              <c:f>Arkusz1!$A$35:$A$42</c:f>
              <c:numCache>
                <c:formatCode>General</c:formatCode>
                <c:ptCount val="8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</c:numCache>
            </c:numRef>
          </c:xVal>
          <c:yVal>
            <c:numRef>
              <c:f>Arkusz1!$B$35:$B$42</c:f>
              <c:numCache>
                <c:formatCode>General</c:formatCode>
                <c:ptCount val="8"/>
                <c:pt idx="0">
                  <c:v>8.0000000000000043E-2</c:v>
                </c:pt>
                <c:pt idx="1">
                  <c:v>0.27</c:v>
                </c:pt>
                <c:pt idx="2">
                  <c:v>2.0000000000000011E-2</c:v>
                </c:pt>
                <c:pt idx="3">
                  <c:v>0.14000000000000001</c:v>
                </c:pt>
                <c:pt idx="4">
                  <c:v>0.05</c:v>
                </c:pt>
                <c:pt idx="5">
                  <c:v>0.2</c:v>
                </c:pt>
                <c:pt idx="6">
                  <c:v>4.0000000000000022E-2</c:v>
                </c:pt>
                <c:pt idx="7">
                  <c:v>7.0000000000000021E-2</c:v>
                </c:pt>
              </c:numCache>
            </c:numRef>
          </c:yVal>
        </c:ser>
        <c:ser>
          <c:idx val="1"/>
          <c:order val="1"/>
          <c:tx>
            <c:v>yrast-&gt;side</c:v>
          </c:tx>
          <c:spPr>
            <a:ln>
              <a:solidFill>
                <a:schemeClr val="bg1">
                  <a:lumMod val="50000"/>
                </a:schemeClr>
              </a:solidFill>
              <a:prstDash val="solid"/>
            </a:ln>
          </c:spPr>
          <c:marker>
            <c:symbol val="square"/>
            <c:size val="5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Arkusz1!$L$35:$L$39</c:f>
                <c:numCache>
                  <c:formatCode>General</c:formatCode>
                  <c:ptCount val="5"/>
                  <c:pt idx="0">
                    <c:v>0.10617000000000019</c:v>
                  </c:pt>
                  <c:pt idx="1">
                    <c:v>0</c:v>
                  </c:pt>
                  <c:pt idx="2">
                    <c:v>8.3940000000000028E-2</c:v>
                  </c:pt>
                  <c:pt idx="3">
                    <c:v>0</c:v>
                  </c:pt>
                  <c:pt idx="4">
                    <c:v>4.4340000000000004E-2</c:v>
                  </c:pt>
                </c:numCache>
              </c:numRef>
            </c:plus>
            <c:minus>
              <c:numRef>
                <c:f>Arkusz1!$M$35:$M$39</c:f>
                <c:numCache>
                  <c:formatCode>General</c:formatCode>
                  <c:ptCount val="5"/>
                  <c:pt idx="0">
                    <c:v>0.21296000000000181</c:v>
                  </c:pt>
                  <c:pt idx="1">
                    <c:v>0.12400000000000012</c:v>
                  </c:pt>
                  <c:pt idx="2">
                    <c:v>0.18922000000000044</c:v>
                  </c:pt>
                  <c:pt idx="3">
                    <c:v>9.6000000000000002E-2</c:v>
                  </c:pt>
                  <c:pt idx="4">
                    <c:v>0.15353000000000044</c:v>
                  </c:pt>
                </c:numCache>
              </c:numRef>
            </c:minus>
            <c:spPr>
              <a:ln w="19050">
                <a:solidFill>
                  <a:schemeClr val="bg1">
                    <a:lumMod val="50000"/>
                  </a:schemeClr>
                </a:solidFill>
              </a:ln>
            </c:spPr>
          </c:errBars>
          <c:xVal>
            <c:numRef>
              <c:f>Arkusz1!$J$35:$J$39</c:f>
              <c:numCache>
                <c:formatCode>General</c:formatCode>
                <c:ptCount val="5"/>
                <c:pt idx="0">
                  <c:v>18</c:v>
                </c:pt>
                <c:pt idx="1">
                  <c:v>17</c:v>
                </c:pt>
                <c:pt idx="2">
                  <c:v>16</c:v>
                </c:pt>
                <c:pt idx="3">
                  <c:v>15</c:v>
                </c:pt>
                <c:pt idx="4">
                  <c:v>14</c:v>
                </c:pt>
              </c:numCache>
            </c:numRef>
          </c:xVal>
          <c:yVal>
            <c:numRef>
              <c:f>Arkusz1!$K$35:$K$39</c:f>
              <c:numCache>
                <c:formatCode>General</c:formatCode>
                <c:ptCount val="5"/>
                <c:pt idx="0">
                  <c:v>0.54593999999999998</c:v>
                </c:pt>
                <c:pt idx="1">
                  <c:v>0.12400000000000012</c:v>
                </c:pt>
                <c:pt idx="2">
                  <c:v>0.45440000000000008</c:v>
                </c:pt>
                <c:pt idx="3">
                  <c:v>9.6000000000000002E-2</c:v>
                </c:pt>
                <c:pt idx="4">
                  <c:v>0.31148000000000403</c:v>
                </c:pt>
              </c:numCache>
            </c:numRef>
          </c:yVal>
        </c:ser>
        <c:axId val="67458944"/>
        <c:axId val="67460480"/>
      </c:scatterChart>
      <c:valAx>
        <c:axId val="67458944"/>
        <c:scaling>
          <c:orientation val="minMax"/>
          <c:max val="22"/>
          <c:min val="13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67460480"/>
        <c:crosses val="autoZero"/>
        <c:crossBetween val="midCat"/>
      </c:valAx>
      <c:valAx>
        <c:axId val="67460480"/>
        <c:scaling>
          <c:orientation val="minMax"/>
          <c:max val="0.70000000000000062"/>
          <c:min val="0"/>
        </c:scaling>
        <c:axPos val="l"/>
        <c:majorGridlines/>
        <c:min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67458944"/>
        <c:crosses val="autoZero"/>
        <c:crossBetween val="midCat"/>
        <c:majorUnit val="6.0000000000000039E-2"/>
      </c:valAx>
    </c:plotArea>
    <c:legend>
      <c:legendPos val="r"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/>
            </a:pPr>
            <a:r>
              <a:rPr lang="pl-PL" baseline="30000"/>
              <a:t>126</a:t>
            </a:r>
            <a:r>
              <a:rPr lang="pl-PL"/>
              <a:t>Cs B(M1) [W.u.]</a:t>
            </a:r>
          </a:p>
        </c:rich>
      </c:tx>
      <c:layout>
        <c:manualLayout>
          <c:xMode val="edge"/>
          <c:yMode val="edge"/>
          <c:x val="0.29150699912511313"/>
          <c:y val="7.407407407407407E-2"/>
        </c:manualLayout>
      </c:layout>
      <c:overlay val="1"/>
      <c:spPr>
        <a:solidFill>
          <a:schemeClr val="bg1"/>
        </a:solidFill>
      </c:spPr>
    </c:title>
    <c:plotArea>
      <c:layout/>
      <c:scatterChart>
        <c:scatterStyle val="lineMarker"/>
        <c:ser>
          <c:idx val="0"/>
          <c:order val="0"/>
          <c:tx>
            <c:v>side</c:v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Arkusz1!$G$35:$G$38</c:f>
                <c:numCache>
                  <c:formatCode>General</c:formatCode>
                  <c:ptCount val="4"/>
                  <c:pt idx="0">
                    <c:v>4.1000000000000002E-2</c:v>
                  </c:pt>
                  <c:pt idx="1">
                    <c:v>0.1</c:v>
                  </c:pt>
                  <c:pt idx="2">
                    <c:v>0</c:v>
                  </c:pt>
                  <c:pt idx="3">
                    <c:v>3.2000000000000042E-2</c:v>
                  </c:pt>
                </c:numCache>
              </c:numRef>
            </c:plus>
            <c:minus>
              <c:numRef>
                <c:f>Arkusz1!$H$35:$H$38</c:f>
                <c:numCache>
                  <c:formatCode>General</c:formatCode>
                  <c:ptCount val="4"/>
                  <c:pt idx="0">
                    <c:v>1.6000000000000021E-2</c:v>
                  </c:pt>
                  <c:pt idx="1">
                    <c:v>3.0000000000000002E-2</c:v>
                  </c:pt>
                  <c:pt idx="2">
                    <c:v>4.0000000000000022E-2</c:v>
                  </c:pt>
                  <c:pt idx="3">
                    <c:v>1.0999999999999998E-2</c:v>
                  </c:pt>
                </c:numCache>
              </c:numRef>
            </c:minus>
            <c:spPr>
              <a:ln w="19050">
                <a:solidFill>
                  <a:srgbClr val="C00000"/>
                </a:solidFill>
              </a:ln>
            </c:spPr>
          </c:errBars>
          <c:xVal>
            <c:numRef>
              <c:f>Arkusz1!$A$35:$A$38</c:f>
              <c:numCache>
                <c:formatCode>General</c:formatCode>
                <c:ptCount val="4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</c:numCache>
            </c:numRef>
          </c:xVal>
          <c:yVal>
            <c:numRef>
              <c:f>Arkusz1!$F$35:$F$38</c:f>
              <c:numCache>
                <c:formatCode>General</c:formatCode>
                <c:ptCount val="4"/>
                <c:pt idx="0">
                  <c:v>8.8000000000000064E-2</c:v>
                </c:pt>
                <c:pt idx="1">
                  <c:v>0.15000000000000024</c:v>
                </c:pt>
                <c:pt idx="2">
                  <c:v>4.0000000000000022E-2</c:v>
                </c:pt>
                <c:pt idx="3">
                  <c:v>6.0000000000000032E-2</c:v>
                </c:pt>
              </c:numCache>
            </c:numRef>
          </c:yVal>
        </c:ser>
        <c:ser>
          <c:idx val="1"/>
          <c:order val="1"/>
          <c:tx>
            <c:v>side-&gt;yrast</c:v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pPr>
              <a:solidFill>
                <a:sysClr val="window" lastClr="FFFFFF">
                  <a:lumMod val="50000"/>
                </a:sys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Arkusz1!$Q$35:$Q$38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1.651E-2</c:v>
                  </c:pt>
                  <c:pt idx="2">
                    <c:v>0</c:v>
                  </c:pt>
                  <c:pt idx="3">
                    <c:v>2.1820000000000006E-2</c:v>
                  </c:pt>
                </c:numCache>
              </c:numRef>
            </c:plus>
            <c:minus>
              <c:numRef>
                <c:f>Arkusz1!$R$35:$R$38</c:f>
                <c:numCache>
                  <c:formatCode>General</c:formatCode>
                  <c:ptCount val="4"/>
                  <c:pt idx="0">
                    <c:v>1.0000000000000005E-2</c:v>
                  </c:pt>
                  <c:pt idx="1">
                    <c:v>5.9150000000000022E-2</c:v>
                  </c:pt>
                  <c:pt idx="2">
                    <c:v>6.2000000000000579E-3</c:v>
                  </c:pt>
                  <c:pt idx="3">
                    <c:v>5.8249999999999975E-2</c:v>
                  </c:pt>
                </c:numCache>
              </c:numRef>
            </c:minus>
            <c:spPr>
              <a:ln w="19050">
                <a:solidFill>
                  <a:schemeClr val="bg1">
                    <a:lumMod val="50000"/>
                  </a:schemeClr>
                </a:solidFill>
              </a:ln>
            </c:spPr>
          </c:errBars>
          <c:xVal>
            <c:numRef>
              <c:f>Arkusz1!$O$35:$O$38</c:f>
              <c:numCache>
                <c:formatCode>General</c:formatCode>
                <c:ptCount val="4"/>
                <c:pt idx="0">
                  <c:v>17</c:v>
                </c:pt>
                <c:pt idx="1">
                  <c:v>16</c:v>
                </c:pt>
                <c:pt idx="2">
                  <c:v>15</c:v>
                </c:pt>
                <c:pt idx="3">
                  <c:v>14</c:v>
                </c:pt>
              </c:numCache>
            </c:numRef>
          </c:xVal>
          <c:yVal>
            <c:numRef>
              <c:f>Arkusz1!$P$35:$P$38</c:f>
              <c:numCache>
                <c:formatCode>General</c:formatCode>
                <c:ptCount val="4"/>
                <c:pt idx="0">
                  <c:v>1.0000000000000005E-2</c:v>
                </c:pt>
                <c:pt idx="1">
                  <c:v>0.10528000000000012</c:v>
                </c:pt>
                <c:pt idx="2">
                  <c:v>6.2000000000000579E-3</c:v>
                </c:pt>
                <c:pt idx="3">
                  <c:v>0.16508999999999999</c:v>
                </c:pt>
              </c:numCache>
            </c:numRef>
          </c:yVal>
        </c:ser>
        <c:axId val="67654400"/>
        <c:axId val="67655936"/>
      </c:scatterChart>
      <c:valAx>
        <c:axId val="67654400"/>
        <c:scaling>
          <c:orientation val="minMax"/>
          <c:max val="22"/>
          <c:min val="13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67655936"/>
        <c:crosses val="autoZero"/>
        <c:crossBetween val="midCat"/>
      </c:valAx>
      <c:valAx>
        <c:axId val="67655936"/>
        <c:scaling>
          <c:orientation val="minMax"/>
          <c:max val="0.30000000000000032"/>
          <c:min val="0"/>
        </c:scaling>
        <c:axPos val="l"/>
        <c:majorGridlines/>
        <c:min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67654400"/>
        <c:crosses val="autoZero"/>
        <c:crossBetween val="midCat"/>
        <c:majorUnit val="4.0000000000000022E-2"/>
        <c:minorUnit val="5.0000000000000114E-3"/>
      </c:valAx>
    </c:plotArea>
    <c:legend>
      <c:legendPos val="r"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4284C-B921-4CCD-801C-61CB283D4CBB}" type="doc">
      <dgm:prSet loTypeId="urn:microsoft.com/office/officeart/2005/8/layout/equation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819A22-6446-4283-85E0-05652C3702F8}">
      <dgm:prSet phldrT="[Teks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pl-PL" b="1" dirty="0" err="1" smtClean="0">
              <a:solidFill>
                <a:schemeClr val="tx1"/>
              </a:solidFill>
            </a:rPr>
            <a:t>beam</a:t>
          </a:r>
          <a:endParaRPr lang="en-US" b="1" dirty="0">
            <a:solidFill>
              <a:schemeClr val="tx1"/>
            </a:solidFill>
          </a:endParaRPr>
        </a:p>
      </dgm:t>
    </dgm:pt>
    <dgm:pt modelId="{4AD66DAA-70A7-4629-9A19-12C3AD89654D}" type="parTrans" cxnId="{89FEAE83-FF17-49F7-A51F-B9C2C2029F8B}">
      <dgm:prSet/>
      <dgm:spPr/>
      <dgm:t>
        <a:bodyPr/>
        <a:lstStyle/>
        <a:p>
          <a:endParaRPr lang="en-US"/>
        </a:p>
      </dgm:t>
    </dgm:pt>
    <dgm:pt modelId="{8255E268-4DEC-4326-9C4D-5563A482F6A7}" type="sibTrans" cxnId="{89FEAE83-FF17-49F7-A51F-B9C2C2029F8B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0" h="0"/>
        </a:sp3d>
      </dgm:spPr>
      <dgm:t>
        <a:bodyPr/>
        <a:lstStyle/>
        <a:p>
          <a:endParaRPr lang="en-US"/>
        </a:p>
      </dgm:t>
    </dgm:pt>
    <dgm:pt modelId="{DC5023BE-705F-4F79-8BBC-8A05AE48A50B}">
      <dgm:prSet phldrT="[Teks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pl-PL" b="1" dirty="0" err="1" smtClean="0">
              <a:solidFill>
                <a:schemeClr val="tx1"/>
              </a:solidFill>
            </a:rPr>
            <a:t>recoil</a:t>
          </a:r>
          <a:endParaRPr lang="en-US" b="1" dirty="0">
            <a:solidFill>
              <a:schemeClr val="tx1"/>
            </a:solidFill>
          </a:endParaRPr>
        </a:p>
      </dgm:t>
    </dgm:pt>
    <dgm:pt modelId="{F9483CA2-C0FE-4576-BB16-C530D35C29AF}" type="parTrans" cxnId="{4A9A1D9E-96AF-4A92-AD4D-FC8B9BA1DC0F}">
      <dgm:prSet/>
      <dgm:spPr/>
      <dgm:t>
        <a:bodyPr/>
        <a:lstStyle/>
        <a:p>
          <a:endParaRPr lang="en-US"/>
        </a:p>
      </dgm:t>
    </dgm:pt>
    <dgm:pt modelId="{2BFA578B-63AB-410A-A694-8FF832A300FC}" type="sibTrans" cxnId="{4A9A1D9E-96AF-4A92-AD4D-FC8B9BA1DC0F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0" h="0"/>
        </a:sp3d>
      </dgm:spPr>
      <dgm:t>
        <a:bodyPr/>
        <a:lstStyle/>
        <a:p>
          <a:endParaRPr lang="en-US"/>
        </a:p>
      </dgm:t>
    </dgm:pt>
    <dgm:pt modelId="{913D7104-A673-4B50-B5BC-08F785E994B8}">
      <dgm:prSet phldrT="[Tekst]"/>
      <dgm:spPr>
        <a:solidFill>
          <a:srgbClr val="800000"/>
        </a:solidFill>
      </dgm:spPr>
      <dgm:t>
        <a:bodyPr/>
        <a:lstStyle/>
        <a:p>
          <a:r>
            <a:rPr lang="pl-PL" dirty="0" smtClean="0"/>
            <a:t>COMPA</a:t>
          </a:r>
          <a:endParaRPr lang="en-US" dirty="0"/>
        </a:p>
      </dgm:t>
    </dgm:pt>
    <dgm:pt modelId="{19107D6C-5AEA-4105-9C4B-D80447916BC5}" type="parTrans" cxnId="{5E2FAADF-86DC-4B37-AAEB-822B3515F27B}">
      <dgm:prSet/>
      <dgm:spPr/>
      <dgm:t>
        <a:bodyPr/>
        <a:lstStyle/>
        <a:p>
          <a:endParaRPr lang="en-US"/>
        </a:p>
      </dgm:t>
    </dgm:pt>
    <dgm:pt modelId="{271FE917-0658-4165-96B2-99D3B0548F1F}" type="sibTrans" cxnId="{5E2FAADF-86DC-4B37-AAEB-822B3515F27B}">
      <dgm:prSet/>
      <dgm:spPr/>
      <dgm:t>
        <a:bodyPr/>
        <a:lstStyle/>
        <a:p>
          <a:endParaRPr lang="en-US"/>
        </a:p>
      </dgm:t>
    </dgm:pt>
    <dgm:pt modelId="{C871E643-5F65-47CD-B4A5-89B7ECB1E771}">
      <dgm:prSet phldrT="[Teks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target</a:t>
          </a:r>
          <a:endParaRPr lang="en-US" b="1" dirty="0">
            <a:solidFill>
              <a:schemeClr val="tx1"/>
            </a:solidFill>
          </a:endParaRPr>
        </a:p>
      </dgm:t>
    </dgm:pt>
    <dgm:pt modelId="{8C9ED97E-03CA-47FB-A634-DB6A594C530F}" type="parTrans" cxnId="{FB5ADDF5-6BD8-43BA-A420-00EA64F148BA}">
      <dgm:prSet/>
      <dgm:spPr/>
      <dgm:t>
        <a:bodyPr/>
        <a:lstStyle/>
        <a:p>
          <a:endParaRPr lang="en-US"/>
        </a:p>
      </dgm:t>
    </dgm:pt>
    <dgm:pt modelId="{5C92DDEC-89B5-4074-A025-A6082A3ABC0E}" type="sibTrans" cxnId="{FB5ADDF5-6BD8-43BA-A420-00EA64F148BA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0" h="0"/>
        </a:sp3d>
      </dgm:spPr>
      <dgm:t>
        <a:bodyPr/>
        <a:lstStyle/>
        <a:p>
          <a:endParaRPr lang="en-US"/>
        </a:p>
      </dgm:t>
    </dgm:pt>
    <dgm:pt modelId="{3CB5300C-B58B-4527-A653-B9E61D38C16A}" type="pres">
      <dgm:prSet presAssocID="{3944284C-B921-4CCD-801C-61CB283D4C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11EFE6-1C06-4A6B-B422-5E86E9FAA202}" type="pres">
      <dgm:prSet presAssocID="{3944284C-B921-4CCD-801C-61CB283D4CBB}" presName="vNodes" presStyleCnt="0"/>
      <dgm:spPr/>
    </dgm:pt>
    <dgm:pt modelId="{8C333E97-6AA0-457E-8459-0FD3887D874C}" type="pres">
      <dgm:prSet presAssocID="{18819A22-6446-4283-85E0-05652C3702F8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7833C9C-9C62-478E-AAE0-0878B611DCC4}" type="pres">
      <dgm:prSet presAssocID="{8255E268-4DEC-4326-9C4D-5563A482F6A7}" presName="spacerT" presStyleCnt="0"/>
      <dgm:spPr/>
    </dgm:pt>
    <dgm:pt modelId="{390FCA15-127C-4290-A67D-047647DDA4C7}" type="pres">
      <dgm:prSet presAssocID="{8255E268-4DEC-4326-9C4D-5563A482F6A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4398325-3EDD-46F6-A0EE-81FE2E899D2A}" type="pres">
      <dgm:prSet presAssocID="{8255E268-4DEC-4326-9C4D-5563A482F6A7}" presName="spacerB" presStyleCnt="0"/>
      <dgm:spPr/>
    </dgm:pt>
    <dgm:pt modelId="{D1CF0941-84D2-4411-B03B-639B5CE0F62D}" type="pres">
      <dgm:prSet presAssocID="{C871E643-5F65-47CD-B4A5-89B7ECB1E771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3AB7EB4-CBF1-4467-9DC1-FB391E4BADF3}" type="pres">
      <dgm:prSet presAssocID="{5C92DDEC-89B5-4074-A025-A6082A3ABC0E}" presName="spacerT" presStyleCnt="0"/>
      <dgm:spPr/>
    </dgm:pt>
    <dgm:pt modelId="{1ACFD2DB-761A-4454-8779-C9C9CE868EDA}" type="pres">
      <dgm:prSet presAssocID="{5C92DDEC-89B5-4074-A025-A6082A3ABC0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B2CD2A9-74AA-42E1-B8F6-8B82F4E65C98}" type="pres">
      <dgm:prSet presAssocID="{5C92DDEC-89B5-4074-A025-A6082A3ABC0E}" presName="spacerB" presStyleCnt="0"/>
      <dgm:spPr/>
    </dgm:pt>
    <dgm:pt modelId="{D304EC50-00A0-4091-88C5-0AC07E0CA44E}" type="pres">
      <dgm:prSet presAssocID="{DC5023BE-705F-4F79-8BBC-8A05AE48A50B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A7484BF-87EC-4912-AC8E-4E51F1574D9D}" type="pres">
      <dgm:prSet presAssocID="{3944284C-B921-4CCD-801C-61CB283D4CBB}" presName="sibTransLast" presStyleLbl="sibTrans2D1" presStyleIdx="2" presStyleCnt="3"/>
      <dgm:spPr/>
      <dgm:t>
        <a:bodyPr/>
        <a:lstStyle/>
        <a:p>
          <a:endParaRPr lang="en-US"/>
        </a:p>
      </dgm:t>
    </dgm:pt>
    <dgm:pt modelId="{D182BAEB-B60A-4BAA-88FF-B68AB01AB09B}" type="pres">
      <dgm:prSet presAssocID="{3944284C-B921-4CCD-801C-61CB283D4CBB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F2B07A2-10B0-429D-8883-F18AF3495AFF}" type="pres">
      <dgm:prSet presAssocID="{3944284C-B921-4CCD-801C-61CB283D4CBB}" presName="last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590B7CC-151B-4374-B040-761D8104251E}" type="presOf" srcId="{DC5023BE-705F-4F79-8BBC-8A05AE48A50B}" destId="{D304EC50-00A0-4091-88C5-0AC07E0CA44E}" srcOrd="0" destOrd="0" presId="urn:microsoft.com/office/officeart/2005/8/layout/equation2"/>
    <dgm:cxn modelId="{B72D4411-B571-48AB-9395-9DF46608A323}" type="presOf" srcId="{3944284C-B921-4CCD-801C-61CB283D4CBB}" destId="{3CB5300C-B58B-4527-A653-B9E61D38C16A}" srcOrd="0" destOrd="0" presId="urn:microsoft.com/office/officeart/2005/8/layout/equation2"/>
    <dgm:cxn modelId="{5E2FAADF-86DC-4B37-AAEB-822B3515F27B}" srcId="{3944284C-B921-4CCD-801C-61CB283D4CBB}" destId="{913D7104-A673-4B50-B5BC-08F785E994B8}" srcOrd="3" destOrd="0" parTransId="{19107D6C-5AEA-4105-9C4B-D80447916BC5}" sibTransId="{271FE917-0658-4165-96B2-99D3B0548F1F}"/>
    <dgm:cxn modelId="{FB5ADDF5-6BD8-43BA-A420-00EA64F148BA}" srcId="{3944284C-B921-4CCD-801C-61CB283D4CBB}" destId="{C871E643-5F65-47CD-B4A5-89B7ECB1E771}" srcOrd="1" destOrd="0" parTransId="{8C9ED97E-03CA-47FB-A634-DB6A594C530F}" sibTransId="{5C92DDEC-89B5-4074-A025-A6082A3ABC0E}"/>
    <dgm:cxn modelId="{11FBCBF8-B6DD-4D87-A018-7CFDA27037F1}" type="presOf" srcId="{913D7104-A673-4B50-B5BC-08F785E994B8}" destId="{5F2B07A2-10B0-429D-8883-F18AF3495AFF}" srcOrd="0" destOrd="0" presId="urn:microsoft.com/office/officeart/2005/8/layout/equation2"/>
    <dgm:cxn modelId="{4A9A1D9E-96AF-4A92-AD4D-FC8B9BA1DC0F}" srcId="{3944284C-B921-4CCD-801C-61CB283D4CBB}" destId="{DC5023BE-705F-4F79-8BBC-8A05AE48A50B}" srcOrd="2" destOrd="0" parTransId="{F9483CA2-C0FE-4576-BB16-C530D35C29AF}" sibTransId="{2BFA578B-63AB-410A-A694-8FF832A300FC}"/>
    <dgm:cxn modelId="{AF6C4901-AF89-490A-9C42-B627DCB6738A}" type="presOf" srcId="{C871E643-5F65-47CD-B4A5-89B7ECB1E771}" destId="{D1CF0941-84D2-4411-B03B-639B5CE0F62D}" srcOrd="0" destOrd="0" presId="urn:microsoft.com/office/officeart/2005/8/layout/equation2"/>
    <dgm:cxn modelId="{F150E6AF-720D-4A3D-A80D-2527F724FE46}" type="presOf" srcId="{2BFA578B-63AB-410A-A694-8FF832A300FC}" destId="{2A7484BF-87EC-4912-AC8E-4E51F1574D9D}" srcOrd="0" destOrd="0" presId="urn:microsoft.com/office/officeart/2005/8/layout/equation2"/>
    <dgm:cxn modelId="{8525DD8F-4A9E-43E4-ABA9-1B8A3FCD784F}" type="presOf" srcId="{18819A22-6446-4283-85E0-05652C3702F8}" destId="{8C333E97-6AA0-457E-8459-0FD3887D874C}" srcOrd="0" destOrd="0" presId="urn:microsoft.com/office/officeart/2005/8/layout/equation2"/>
    <dgm:cxn modelId="{89FEAE83-FF17-49F7-A51F-B9C2C2029F8B}" srcId="{3944284C-B921-4CCD-801C-61CB283D4CBB}" destId="{18819A22-6446-4283-85E0-05652C3702F8}" srcOrd="0" destOrd="0" parTransId="{4AD66DAA-70A7-4629-9A19-12C3AD89654D}" sibTransId="{8255E268-4DEC-4326-9C4D-5563A482F6A7}"/>
    <dgm:cxn modelId="{9145D9F2-B4A8-46C6-92B5-E97C472068D2}" type="presOf" srcId="{8255E268-4DEC-4326-9C4D-5563A482F6A7}" destId="{390FCA15-127C-4290-A67D-047647DDA4C7}" srcOrd="0" destOrd="0" presId="urn:microsoft.com/office/officeart/2005/8/layout/equation2"/>
    <dgm:cxn modelId="{B9CC0ABE-BA0F-4572-A7A0-E242A2403779}" type="presOf" srcId="{2BFA578B-63AB-410A-A694-8FF832A300FC}" destId="{D182BAEB-B60A-4BAA-88FF-B68AB01AB09B}" srcOrd="1" destOrd="0" presId="urn:microsoft.com/office/officeart/2005/8/layout/equation2"/>
    <dgm:cxn modelId="{8DBB75AC-230A-435A-9972-A0D43ED670AB}" type="presOf" srcId="{5C92DDEC-89B5-4074-A025-A6082A3ABC0E}" destId="{1ACFD2DB-761A-4454-8779-C9C9CE868EDA}" srcOrd="0" destOrd="0" presId="urn:microsoft.com/office/officeart/2005/8/layout/equation2"/>
    <dgm:cxn modelId="{F3E48EC0-E511-48C5-BE80-9418FDC4FEA8}" type="presParOf" srcId="{3CB5300C-B58B-4527-A653-B9E61D38C16A}" destId="{CE11EFE6-1C06-4A6B-B422-5E86E9FAA202}" srcOrd="0" destOrd="0" presId="urn:microsoft.com/office/officeart/2005/8/layout/equation2"/>
    <dgm:cxn modelId="{C9D97A70-6344-462E-88E2-A89F858D2678}" type="presParOf" srcId="{CE11EFE6-1C06-4A6B-B422-5E86E9FAA202}" destId="{8C333E97-6AA0-457E-8459-0FD3887D874C}" srcOrd="0" destOrd="0" presId="urn:microsoft.com/office/officeart/2005/8/layout/equation2"/>
    <dgm:cxn modelId="{CF82481B-FC6A-48A6-80E1-01878B87F490}" type="presParOf" srcId="{CE11EFE6-1C06-4A6B-B422-5E86E9FAA202}" destId="{97833C9C-9C62-478E-AAE0-0878B611DCC4}" srcOrd="1" destOrd="0" presId="urn:microsoft.com/office/officeart/2005/8/layout/equation2"/>
    <dgm:cxn modelId="{3F9B5D30-9602-46A8-BE5C-D8ECAEB034E2}" type="presParOf" srcId="{CE11EFE6-1C06-4A6B-B422-5E86E9FAA202}" destId="{390FCA15-127C-4290-A67D-047647DDA4C7}" srcOrd="2" destOrd="0" presId="urn:microsoft.com/office/officeart/2005/8/layout/equation2"/>
    <dgm:cxn modelId="{292E5710-7618-4AB6-A646-0F732E20D7CE}" type="presParOf" srcId="{CE11EFE6-1C06-4A6B-B422-5E86E9FAA202}" destId="{D4398325-3EDD-46F6-A0EE-81FE2E899D2A}" srcOrd="3" destOrd="0" presId="urn:microsoft.com/office/officeart/2005/8/layout/equation2"/>
    <dgm:cxn modelId="{219CE9C6-3B19-40D8-A945-F006B152D162}" type="presParOf" srcId="{CE11EFE6-1C06-4A6B-B422-5E86E9FAA202}" destId="{D1CF0941-84D2-4411-B03B-639B5CE0F62D}" srcOrd="4" destOrd="0" presId="urn:microsoft.com/office/officeart/2005/8/layout/equation2"/>
    <dgm:cxn modelId="{EB521F37-D948-424B-B6D7-DDF5794F7219}" type="presParOf" srcId="{CE11EFE6-1C06-4A6B-B422-5E86E9FAA202}" destId="{33AB7EB4-CBF1-4467-9DC1-FB391E4BADF3}" srcOrd="5" destOrd="0" presId="urn:microsoft.com/office/officeart/2005/8/layout/equation2"/>
    <dgm:cxn modelId="{B5D0FA5D-CF64-4C27-ABE6-A3F15E0704A4}" type="presParOf" srcId="{CE11EFE6-1C06-4A6B-B422-5E86E9FAA202}" destId="{1ACFD2DB-761A-4454-8779-C9C9CE868EDA}" srcOrd="6" destOrd="0" presId="urn:microsoft.com/office/officeart/2005/8/layout/equation2"/>
    <dgm:cxn modelId="{0F95C5F7-6AF4-4CA2-8DF2-A445CB69E835}" type="presParOf" srcId="{CE11EFE6-1C06-4A6B-B422-5E86E9FAA202}" destId="{3B2CD2A9-74AA-42E1-B8F6-8B82F4E65C98}" srcOrd="7" destOrd="0" presId="urn:microsoft.com/office/officeart/2005/8/layout/equation2"/>
    <dgm:cxn modelId="{E0F417EE-0C42-4B36-A701-B8E1F6DA23BA}" type="presParOf" srcId="{CE11EFE6-1C06-4A6B-B422-5E86E9FAA202}" destId="{D304EC50-00A0-4091-88C5-0AC07E0CA44E}" srcOrd="8" destOrd="0" presId="urn:microsoft.com/office/officeart/2005/8/layout/equation2"/>
    <dgm:cxn modelId="{77E764BD-1D1F-4D1A-BB8C-AC11FDA925AE}" type="presParOf" srcId="{3CB5300C-B58B-4527-A653-B9E61D38C16A}" destId="{2A7484BF-87EC-4912-AC8E-4E51F1574D9D}" srcOrd="1" destOrd="0" presId="urn:microsoft.com/office/officeart/2005/8/layout/equation2"/>
    <dgm:cxn modelId="{D1DA6231-0479-4679-9F43-8079052FD059}" type="presParOf" srcId="{2A7484BF-87EC-4912-AC8E-4E51F1574D9D}" destId="{D182BAEB-B60A-4BAA-88FF-B68AB01AB09B}" srcOrd="0" destOrd="0" presId="urn:microsoft.com/office/officeart/2005/8/layout/equation2"/>
    <dgm:cxn modelId="{A3B206F8-1DAA-40B5-B4A7-62406CD2873D}" type="presParOf" srcId="{3CB5300C-B58B-4527-A653-B9E61D38C16A}" destId="{5F2B07A2-10B0-429D-8883-F18AF3495AF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44284C-B921-4CCD-801C-61CB283D4CBB}" type="doc">
      <dgm:prSet loTypeId="urn:microsoft.com/office/officeart/2005/8/layout/equation2" loCatId="process" qsTypeId="urn:microsoft.com/office/officeart/2005/8/quickstyle/simple5" qsCatId="simple" csTypeId="urn:microsoft.com/office/officeart/2005/8/colors/accent1_2" csCatId="accent1" phldr="1"/>
      <dgm:spPr/>
    </dgm:pt>
    <dgm:pt modelId="{18819A22-6446-4283-85E0-05652C3702F8}">
      <dgm:prSet phldrT="[Teks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pl-PL" b="1" dirty="0" err="1" smtClean="0">
              <a:solidFill>
                <a:schemeClr val="tx1"/>
              </a:solidFill>
            </a:rPr>
            <a:t>Apparatus</a:t>
          </a:r>
          <a:r>
            <a:rPr lang="pl-PL" b="1" dirty="0" smtClean="0">
              <a:solidFill>
                <a:schemeClr val="tx1"/>
              </a:solidFill>
            </a:rPr>
            <a:t> </a:t>
          </a:r>
          <a:r>
            <a:rPr lang="pl-PL" b="1" dirty="0" err="1" smtClean="0">
              <a:solidFill>
                <a:schemeClr val="tx1"/>
              </a:solidFill>
            </a:rPr>
            <a:t>lineshape</a:t>
          </a:r>
          <a:endParaRPr lang="en-US" b="1" dirty="0">
            <a:solidFill>
              <a:schemeClr val="tx1"/>
            </a:solidFill>
          </a:endParaRPr>
        </a:p>
      </dgm:t>
    </dgm:pt>
    <dgm:pt modelId="{4AD66DAA-70A7-4629-9A19-12C3AD89654D}" type="parTrans" cxnId="{89FEAE83-FF17-49F7-A51F-B9C2C2029F8B}">
      <dgm:prSet/>
      <dgm:spPr/>
      <dgm:t>
        <a:bodyPr/>
        <a:lstStyle/>
        <a:p>
          <a:endParaRPr lang="en-US"/>
        </a:p>
      </dgm:t>
    </dgm:pt>
    <dgm:pt modelId="{8255E268-4DEC-4326-9C4D-5563A482F6A7}" type="sibTrans" cxnId="{89FEAE83-FF17-49F7-A51F-B9C2C2029F8B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0" h="0"/>
        </a:sp3d>
      </dgm:spPr>
      <dgm:t>
        <a:bodyPr/>
        <a:lstStyle/>
        <a:p>
          <a:endParaRPr lang="en-US"/>
        </a:p>
      </dgm:t>
    </dgm:pt>
    <dgm:pt modelId="{DC5023BE-705F-4F79-8BBC-8A05AE48A50B}">
      <dgm:prSet phldrT="[Tekst]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pl-PL" b="1" dirty="0" err="1" smtClean="0">
              <a:solidFill>
                <a:schemeClr val="tx1"/>
              </a:solidFill>
            </a:rPr>
            <a:t>Entry-states</a:t>
          </a:r>
          <a:r>
            <a:rPr lang="pl-PL" b="1" dirty="0" smtClean="0">
              <a:solidFill>
                <a:schemeClr val="tx1"/>
              </a:solidFill>
            </a:rPr>
            <a:t> </a:t>
          </a:r>
          <a:r>
            <a:rPr lang="pl-PL" b="1" dirty="0" err="1" smtClean="0">
              <a:solidFill>
                <a:schemeClr val="tx1"/>
              </a:solidFill>
            </a:rPr>
            <a:t>distribution</a:t>
          </a:r>
          <a:endParaRPr lang="en-US" b="1" dirty="0">
            <a:solidFill>
              <a:schemeClr val="tx1"/>
            </a:solidFill>
          </a:endParaRPr>
        </a:p>
      </dgm:t>
    </dgm:pt>
    <dgm:pt modelId="{F9483CA2-C0FE-4576-BB16-C530D35C29AF}" type="parTrans" cxnId="{4A9A1D9E-96AF-4A92-AD4D-FC8B9BA1DC0F}">
      <dgm:prSet/>
      <dgm:spPr/>
      <dgm:t>
        <a:bodyPr/>
        <a:lstStyle/>
        <a:p>
          <a:endParaRPr lang="en-US"/>
        </a:p>
      </dgm:t>
    </dgm:pt>
    <dgm:pt modelId="{2BFA578B-63AB-410A-A694-8FF832A300FC}" type="sibTrans" cxnId="{4A9A1D9E-96AF-4A92-AD4D-FC8B9BA1DC0F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0" h="0"/>
        </a:sp3d>
      </dgm:spPr>
      <dgm:t>
        <a:bodyPr/>
        <a:lstStyle/>
        <a:p>
          <a:endParaRPr lang="en-US"/>
        </a:p>
      </dgm:t>
    </dgm:pt>
    <dgm:pt modelId="{913D7104-A673-4B50-B5BC-08F785E994B8}">
      <dgm:prSet phldrT="[Tekst]"/>
      <dgm:spPr>
        <a:solidFill>
          <a:srgbClr val="800000"/>
        </a:solidFill>
      </dgm:spPr>
      <dgm:t>
        <a:bodyPr/>
        <a:lstStyle/>
        <a:p>
          <a:r>
            <a:rPr lang="pl-PL" dirty="0" smtClean="0"/>
            <a:t>GAMMA</a:t>
          </a:r>
          <a:endParaRPr lang="en-US" dirty="0"/>
        </a:p>
      </dgm:t>
    </dgm:pt>
    <dgm:pt modelId="{19107D6C-5AEA-4105-9C4B-D80447916BC5}" type="parTrans" cxnId="{5E2FAADF-86DC-4B37-AAEB-822B3515F27B}">
      <dgm:prSet/>
      <dgm:spPr/>
      <dgm:t>
        <a:bodyPr/>
        <a:lstStyle/>
        <a:p>
          <a:endParaRPr lang="en-US"/>
        </a:p>
      </dgm:t>
    </dgm:pt>
    <dgm:pt modelId="{271FE917-0658-4165-96B2-99D3B0548F1F}" type="sibTrans" cxnId="{5E2FAADF-86DC-4B37-AAEB-822B3515F27B}">
      <dgm:prSet/>
      <dgm:spPr/>
      <dgm:t>
        <a:bodyPr/>
        <a:lstStyle/>
        <a:p>
          <a:endParaRPr lang="en-US"/>
        </a:p>
      </dgm:t>
    </dgm:pt>
    <dgm:pt modelId="{C871E643-5F65-47CD-B4A5-89B7ECB1E771}">
      <dgm:prSet phldrT="[Tekst]" custT="1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pl-PL" sz="1200" b="1" dirty="0" err="1" smtClean="0">
              <a:solidFill>
                <a:schemeClr val="tx1"/>
              </a:solidFill>
            </a:rPr>
            <a:t>Initial</a:t>
          </a:r>
          <a:r>
            <a:rPr lang="pl-PL" sz="1200" b="1" dirty="0" smtClean="0">
              <a:solidFill>
                <a:schemeClr val="tx1"/>
              </a:solidFill>
            </a:rPr>
            <a:t> </a:t>
          </a:r>
          <a:r>
            <a:rPr lang="pl-PL" sz="1200" b="1" dirty="0" err="1" smtClean="0">
              <a:solidFill>
                <a:schemeClr val="tx1"/>
              </a:solidFill>
            </a:rPr>
            <a:t>velocity</a:t>
          </a:r>
          <a:r>
            <a:rPr lang="pl-PL" sz="1200" b="1" dirty="0" smtClean="0">
              <a:solidFill>
                <a:schemeClr val="tx1"/>
              </a:solidFill>
            </a:rPr>
            <a:t> </a:t>
          </a:r>
          <a:r>
            <a:rPr lang="pl-PL" sz="1200" b="1" dirty="0" err="1" smtClean="0">
              <a:solidFill>
                <a:schemeClr val="tx1"/>
              </a:solidFill>
            </a:rPr>
            <a:t>distribution</a:t>
          </a:r>
          <a:endParaRPr lang="en-US" sz="1200" b="1" dirty="0">
            <a:solidFill>
              <a:schemeClr val="tx1"/>
            </a:solidFill>
          </a:endParaRPr>
        </a:p>
      </dgm:t>
    </dgm:pt>
    <dgm:pt modelId="{8C9ED97E-03CA-47FB-A634-DB6A594C530F}" type="parTrans" cxnId="{FB5ADDF5-6BD8-43BA-A420-00EA64F148BA}">
      <dgm:prSet/>
      <dgm:spPr/>
      <dgm:t>
        <a:bodyPr/>
        <a:lstStyle/>
        <a:p>
          <a:endParaRPr lang="en-US"/>
        </a:p>
      </dgm:t>
    </dgm:pt>
    <dgm:pt modelId="{5C92DDEC-89B5-4074-A025-A6082A3ABC0E}" type="sibTrans" cxnId="{FB5ADDF5-6BD8-43BA-A420-00EA64F148BA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0" h="0"/>
        </a:sp3d>
      </dgm:spPr>
      <dgm:t>
        <a:bodyPr/>
        <a:lstStyle/>
        <a:p>
          <a:endParaRPr lang="en-US"/>
        </a:p>
      </dgm:t>
    </dgm:pt>
    <dgm:pt modelId="{0F65FDE4-8B9C-4E6C-A400-A5A1440BC243}">
      <dgm:prSet phldrT="[Teks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pl-PL" b="1" dirty="0" err="1" smtClean="0">
              <a:solidFill>
                <a:schemeClr val="tx1"/>
              </a:solidFill>
            </a:rPr>
            <a:t>Stopping</a:t>
          </a:r>
          <a:r>
            <a:rPr lang="pl-PL" b="1" dirty="0" smtClean="0">
              <a:solidFill>
                <a:schemeClr val="tx1"/>
              </a:solidFill>
            </a:rPr>
            <a:t> </a:t>
          </a:r>
          <a:r>
            <a:rPr lang="pl-PL" b="1" dirty="0" err="1" smtClean="0">
              <a:solidFill>
                <a:schemeClr val="tx1"/>
              </a:solidFill>
            </a:rPr>
            <a:t>power</a:t>
          </a:r>
          <a:endParaRPr lang="en-US" b="1" dirty="0">
            <a:solidFill>
              <a:schemeClr val="tx1"/>
            </a:solidFill>
          </a:endParaRPr>
        </a:p>
      </dgm:t>
    </dgm:pt>
    <dgm:pt modelId="{5A5B2071-30D3-4F9C-BAC1-D92B70C66894}" type="parTrans" cxnId="{680BA505-61BE-4586-AA5E-30F363E3844F}">
      <dgm:prSet/>
      <dgm:spPr/>
      <dgm:t>
        <a:bodyPr/>
        <a:lstStyle/>
        <a:p>
          <a:endParaRPr lang="en-US"/>
        </a:p>
      </dgm:t>
    </dgm:pt>
    <dgm:pt modelId="{3B559982-6EA7-45F0-AE1D-3822C159BADE}" type="sibTrans" cxnId="{680BA505-61BE-4586-AA5E-30F363E3844F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0" h="0"/>
        </a:sp3d>
      </dgm:spPr>
      <dgm:t>
        <a:bodyPr/>
        <a:lstStyle/>
        <a:p>
          <a:endParaRPr lang="en-US"/>
        </a:p>
      </dgm:t>
    </dgm:pt>
    <dgm:pt modelId="{E40555E0-7F79-4C27-90B3-B17FF02301CB}">
      <dgm:prSet phldrT="[Teks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pl-PL" b="1" dirty="0" err="1" smtClean="0">
              <a:solidFill>
                <a:schemeClr val="tx1"/>
              </a:solidFill>
            </a:rPr>
            <a:t>Known</a:t>
          </a:r>
          <a:r>
            <a:rPr lang="pl-PL" b="1" dirty="0" smtClean="0">
              <a:solidFill>
                <a:schemeClr val="tx1"/>
              </a:solidFill>
            </a:rPr>
            <a:t> </a:t>
          </a:r>
          <a:r>
            <a:rPr lang="pl-PL" b="1" dirty="0" err="1" smtClean="0">
              <a:solidFill>
                <a:schemeClr val="tx1"/>
              </a:solidFill>
            </a:rPr>
            <a:t>level</a:t>
          </a:r>
          <a:r>
            <a:rPr lang="pl-PL" b="1" dirty="0" smtClean="0">
              <a:solidFill>
                <a:schemeClr val="tx1"/>
              </a:solidFill>
            </a:rPr>
            <a:t> </a:t>
          </a:r>
          <a:r>
            <a:rPr lang="pl-PL" b="1" dirty="0" err="1" smtClean="0">
              <a:solidFill>
                <a:schemeClr val="tx1"/>
              </a:solidFill>
            </a:rPr>
            <a:t>scheme</a:t>
          </a:r>
          <a:endParaRPr lang="en-US" b="1" dirty="0">
            <a:solidFill>
              <a:schemeClr val="tx1"/>
            </a:solidFill>
          </a:endParaRPr>
        </a:p>
      </dgm:t>
    </dgm:pt>
    <dgm:pt modelId="{F48CDF97-2E5A-4C61-A632-E40AEB3C1105}" type="parTrans" cxnId="{01CB23DD-2CE4-4D06-86B5-9D787C531C94}">
      <dgm:prSet/>
      <dgm:spPr/>
      <dgm:t>
        <a:bodyPr/>
        <a:lstStyle/>
        <a:p>
          <a:endParaRPr lang="en-US"/>
        </a:p>
      </dgm:t>
    </dgm:pt>
    <dgm:pt modelId="{57E3C329-5B74-4678-BD18-77055792BA06}" type="sibTrans" cxnId="{01CB23DD-2CE4-4D06-86B5-9D787C531C94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0" h="0"/>
        </a:sp3d>
      </dgm:spPr>
      <dgm:t>
        <a:bodyPr/>
        <a:lstStyle/>
        <a:p>
          <a:endParaRPr lang="en-US"/>
        </a:p>
      </dgm:t>
    </dgm:pt>
    <dgm:pt modelId="{3CB5300C-B58B-4527-A653-B9E61D38C16A}" type="pres">
      <dgm:prSet presAssocID="{3944284C-B921-4CCD-801C-61CB283D4CBB}" presName="Name0" presStyleCnt="0">
        <dgm:presLayoutVars>
          <dgm:dir/>
          <dgm:resizeHandles val="exact"/>
        </dgm:presLayoutVars>
      </dgm:prSet>
      <dgm:spPr/>
    </dgm:pt>
    <dgm:pt modelId="{CE11EFE6-1C06-4A6B-B422-5E86E9FAA202}" type="pres">
      <dgm:prSet presAssocID="{3944284C-B921-4CCD-801C-61CB283D4CBB}" presName="vNodes" presStyleCnt="0"/>
      <dgm:spPr/>
    </dgm:pt>
    <dgm:pt modelId="{8C333E97-6AA0-457E-8459-0FD3887D874C}" type="pres">
      <dgm:prSet presAssocID="{18819A22-6446-4283-85E0-05652C3702F8}" presName="node" presStyleLbl="node1" presStyleIdx="0" presStyleCnt="6" custScaleX="17163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7833C9C-9C62-478E-AAE0-0878B611DCC4}" type="pres">
      <dgm:prSet presAssocID="{8255E268-4DEC-4326-9C4D-5563A482F6A7}" presName="spacerT" presStyleCnt="0"/>
      <dgm:spPr/>
    </dgm:pt>
    <dgm:pt modelId="{390FCA15-127C-4290-A67D-047647DDA4C7}" type="pres">
      <dgm:prSet presAssocID="{8255E268-4DEC-4326-9C4D-5563A482F6A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4398325-3EDD-46F6-A0EE-81FE2E899D2A}" type="pres">
      <dgm:prSet presAssocID="{8255E268-4DEC-4326-9C4D-5563A482F6A7}" presName="spacerB" presStyleCnt="0"/>
      <dgm:spPr/>
    </dgm:pt>
    <dgm:pt modelId="{72A98045-C96B-4603-9D1A-7F4064565B08}" type="pres">
      <dgm:prSet presAssocID="{E40555E0-7F79-4C27-90B3-B17FF02301CB}" presName="node" presStyleLbl="node1" presStyleIdx="1" presStyleCnt="6" custScaleX="17163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E18F7A9-1B3A-4879-AC32-B355578903BF}" type="pres">
      <dgm:prSet presAssocID="{57E3C329-5B74-4678-BD18-77055792BA06}" presName="spacerT" presStyleCnt="0"/>
      <dgm:spPr/>
    </dgm:pt>
    <dgm:pt modelId="{9C868B00-BEFF-4083-B671-6ECA07A6EAC1}" type="pres">
      <dgm:prSet presAssocID="{57E3C329-5B74-4678-BD18-77055792BA0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0011F60-66E1-4D1A-AB66-9F1CAA5CCDBD}" type="pres">
      <dgm:prSet presAssocID="{57E3C329-5B74-4678-BD18-77055792BA06}" presName="spacerB" presStyleCnt="0"/>
      <dgm:spPr/>
    </dgm:pt>
    <dgm:pt modelId="{D1CF0941-84D2-4411-B03B-639B5CE0F62D}" type="pres">
      <dgm:prSet presAssocID="{C871E643-5F65-47CD-B4A5-89B7ECB1E771}" presName="node" presStyleLbl="node1" presStyleIdx="2" presStyleCnt="6" custScaleX="17163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3AB7EB4-CBF1-4467-9DC1-FB391E4BADF3}" type="pres">
      <dgm:prSet presAssocID="{5C92DDEC-89B5-4074-A025-A6082A3ABC0E}" presName="spacerT" presStyleCnt="0"/>
      <dgm:spPr/>
    </dgm:pt>
    <dgm:pt modelId="{1ACFD2DB-761A-4454-8779-C9C9CE868EDA}" type="pres">
      <dgm:prSet presAssocID="{5C92DDEC-89B5-4074-A025-A6082A3ABC0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B2CD2A9-74AA-42E1-B8F6-8B82F4E65C98}" type="pres">
      <dgm:prSet presAssocID="{5C92DDEC-89B5-4074-A025-A6082A3ABC0E}" presName="spacerB" presStyleCnt="0"/>
      <dgm:spPr/>
    </dgm:pt>
    <dgm:pt modelId="{D304EC50-00A0-4091-88C5-0AC07E0CA44E}" type="pres">
      <dgm:prSet presAssocID="{DC5023BE-705F-4F79-8BBC-8A05AE48A50B}" presName="node" presStyleLbl="node1" presStyleIdx="3" presStyleCnt="6" custScaleX="18171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844A747-FF96-4A60-96D4-EEFF0EFA0F69}" type="pres">
      <dgm:prSet presAssocID="{2BFA578B-63AB-410A-A694-8FF832A300FC}" presName="spacerT" presStyleCnt="0"/>
      <dgm:spPr/>
    </dgm:pt>
    <dgm:pt modelId="{51CCC334-53D5-4876-9D1B-49B21FA14D84}" type="pres">
      <dgm:prSet presAssocID="{2BFA578B-63AB-410A-A694-8FF832A300F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16B7C51-9D3F-4460-9B9D-F575491C7DD6}" type="pres">
      <dgm:prSet presAssocID="{2BFA578B-63AB-410A-A694-8FF832A300FC}" presName="spacerB" presStyleCnt="0"/>
      <dgm:spPr/>
    </dgm:pt>
    <dgm:pt modelId="{E3D34791-86C2-4338-9B23-9AF074E89FFA}" type="pres">
      <dgm:prSet presAssocID="{0F65FDE4-8B9C-4E6C-A400-A5A1440BC243}" presName="node" presStyleLbl="node1" presStyleIdx="4" presStyleCnt="6" custFlipHor="1" custScaleX="1744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A7484BF-87EC-4912-AC8E-4E51F1574D9D}" type="pres">
      <dgm:prSet presAssocID="{3944284C-B921-4CCD-801C-61CB283D4CBB}" presName="sibTransLast" presStyleLbl="sibTrans2D1" presStyleIdx="4" presStyleCnt="5"/>
      <dgm:spPr/>
      <dgm:t>
        <a:bodyPr/>
        <a:lstStyle/>
        <a:p>
          <a:endParaRPr lang="en-US"/>
        </a:p>
      </dgm:t>
    </dgm:pt>
    <dgm:pt modelId="{D182BAEB-B60A-4BAA-88FF-B68AB01AB09B}" type="pres">
      <dgm:prSet presAssocID="{3944284C-B921-4CCD-801C-61CB283D4CBB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5F2B07A2-10B0-429D-8883-F18AF3495AFF}" type="pres">
      <dgm:prSet presAssocID="{3944284C-B921-4CCD-801C-61CB283D4CBB}" presName="last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419D4E5-BD10-4641-BF22-586955495A00}" type="presOf" srcId="{3B559982-6EA7-45F0-AE1D-3822C159BADE}" destId="{2A7484BF-87EC-4912-AC8E-4E51F1574D9D}" srcOrd="0" destOrd="0" presId="urn:microsoft.com/office/officeart/2005/8/layout/equation2"/>
    <dgm:cxn modelId="{18100567-95B3-47E5-8D5F-B3384DA11FE5}" type="presOf" srcId="{8255E268-4DEC-4326-9C4D-5563A482F6A7}" destId="{390FCA15-127C-4290-A67D-047647DDA4C7}" srcOrd="0" destOrd="0" presId="urn:microsoft.com/office/officeart/2005/8/layout/equation2"/>
    <dgm:cxn modelId="{17BA33FC-96F2-4731-B7A9-429ED8FE800C}" type="presOf" srcId="{3B559982-6EA7-45F0-AE1D-3822C159BADE}" destId="{D182BAEB-B60A-4BAA-88FF-B68AB01AB09B}" srcOrd="1" destOrd="0" presId="urn:microsoft.com/office/officeart/2005/8/layout/equation2"/>
    <dgm:cxn modelId="{5A33E54C-26C8-4398-B165-2208C4FDBD04}" type="presOf" srcId="{57E3C329-5B74-4678-BD18-77055792BA06}" destId="{9C868B00-BEFF-4083-B671-6ECA07A6EAC1}" srcOrd="0" destOrd="0" presId="urn:microsoft.com/office/officeart/2005/8/layout/equation2"/>
    <dgm:cxn modelId="{5E2FAADF-86DC-4B37-AAEB-822B3515F27B}" srcId="{3944284C-B921-4CCD-801C-61CB283D4CBB}" destId="{913D7104-A673-4B50-B5BC-08F785E994B8}" srcOrd="5" destOrd="0" parTransId="{19107D6C-5AEA-4105-9C4B-D80447916BC5}" sibTransId="{271FE917-0658-4165-96B2-99D3B0548F1F}"/>
    <dgm:cxn modelId="{FB5ADDF5-6BD8-43BA-A420-00EA64F148BA}" srcId="{3944284C-B921-4CCD-801C-61CB283D4CBB}" destId="{C871E643-5F65-47CD-B4A5-89B7ECB1E771}" srcOrd="2" destOrd="0" parTransId="{8C9ED97E-03CA-47FB-A634-DB6A594C530F}" sibTransId="{5C92DDEC-89B5-4074-A025-A6082A3ABC0E}"/>
    <dgm:cxn modelId="{B2949C9F-1144-42E9-87FD-13E31E9EFB09}" type="presOf" srcId="{DC5023BE-705F-4F79-8BBC-8A05AE48A50B}" destId="{D304EC50-00A0-4091-88C5-0AC07E0CA44E}" srcOrd="0" destOrd="0" presId="urn:microsoft.com/office/officeart/2005/8/layout/equation2"/>
    <dgm:cxn modelId="{4A9A1D9E-96AF-4A92-AD4D-FC8B9BA1DC0F}" srcId="{3944284C-B921-4CCD-801C-61CB283D4CBB}" destId="{DC5023BE-705F-4F79-8BBC-8A05AE48A50B}" srcOrd="3" destOrd="0" parTransId="{F9483CA2-C0FE-4576-BB16-C530D35C29AF}" sibTransId="{2BFA578B-63AB-410A-A694-8FF832A300FC}"/>
    <dgm:cxn modelId="{83D435B1-C651-472F-ADC9-313B8F2BF57C}" type="presOf" srcId="{5C92DDEC-89B5-4074-A025-A6082A3ABC0E}" destId="{1ACFD2DB-761A-4454-8779-C9C9CE868EDA}" srcOrd="0" destOrd="0" presId="urn:microsoft.com/office/officeart/2005/8/layout/equation2"/>
    <dgm:cxn modelId="{01CB23DD-2CE4-4D06-86B5-9D787C531C94}" srcId="{3944284C-B921-4CCD-801C-61CB283D4CBB}" destId="{E40555E0-7F79-4C27-90B3-B17FF02301CB}" srcOrd="1" destOrd="0" parTransId="{F48CDF97-2E5A-4C61-A632-E40AEB3C1105}" sibTransId="{57E3C329-5B74-4678-BD18-77055792BA06}"/>
    <dgm:cxn modelId="{BEACEA20-0E70-44E8-B09D-0DD24D43AF60}" type="presOf" srcId="{E40555E0-7F79-4C27-90B3-B17FF02301CB}" destId="{72A98045-C96B-4603-9D1A-7F4064565B08}" srcOrd="0" destOrd="0" presId="urn:microsoft.com/office/officeart/2005/8/layout/equation2"/>
    <dgm:cxn modelId="{89FEAE83-FF17-49F7-A51F-B9C2C2029F8B}" srcId="{3944284C-B921-4CCD-801C-61CB283D4CBB}" destId="{18819A22-6446-4283-85E0-05652C3702F8}" srcOrd="0" destOrd="0" parTransId="{4AD66DAA-70A7-4629-9A19-12C3AD89654D}" sibTransId="{8255E268-4DEC-4326-9C4D-5563A482F6A7}"/>
    <dgm:cxn modelId="{7EC84F63-81EB-4A38-A000-1E9A98783243}" type="presOf" srcId="{C871E643-5F65-47CD-B4A5-89B7ECB1E771}" destId="{D1CF0941-84D2-4411-B03B-639B5CE0F62D}" srcOrd="0" destOrd="0" presId="urn:microsoft.com/office/officeart/2005/8/layout/equation2"/>
    <dgm:cxn modelId="{E83CF792-5193-4A26-972C-3513C9CABDC6}" type="presOf" srcId="{0F65FDE4-8B9C-4E6C-A400-A5A1440BC243}" destId="{E3D34791-86C2-4338-9B23-9AF074E89FFA}" srcOrd="0" destOrd="0" presId="urn:microsoft.com/office/officeart/2005/8/layout/equation2"/>
    <dgm:cxn modelId="{680BA505-61BE-4586-AA5E-30F363E3844F}" srcId="{3944284C-B921-4CCD-801C-61CB283D4CBB}" destId="{0F65FDE4-8B9C-4E6C-A400-A5A1440BC243}" srcOrd="4" destOrd="0" parTransId="{5A5B2071-30D3-4F9C-BAC1-D92B70C66894}" sibTransId="{3B559982-6EA7-45F0-AE1D-3822C159BADE}"/>
    <dgm:cxn modelId="{4C60EAF3-8079-4705-9DBE-AD81B23ADBC9}" type="presOf" srcId="{3944284C-B921-4CCD-801C-61CB283D4CBB}" destId="{3CB5300C-B58B-4527-A653-B9E61D38C16A}" srcOrd="0" destOrd="0" presId="urn:microsoft.com/office/officeart/2005/8/layout/equation2"/>
    <dgm:cxn modelId="{7D2AEC7D-E5FE-4665-834F-EDB012976BEF}" type="presOf" srcId="{913D7104-A673-4B50-B5BC-08F785E994B8}" destId="{5F2B07A2-10B0-429D-8883-F18AF3495AFF}" srcOrd="0" destOrd="0" presId="urn:microsoft.com/office/officeart/2005/8/layout/equation2"/>
    <dgm:cxn modelId="{8D366566-2AEE-4021-88EC-33D7ADC46E5C}" type="presOf" srcId="{2BFA578B-63AB-410A-A694-8FF832A300FC}" destId="{51CCC334-53D5-4876-9D1B-49B21FA14D84}" srcOrd="0" destOrd="0" presId="urn:microsoft.com/office/officeart/2005/8/layout/equation2"/>
    <dgm:cxn modelId="{EC1DEE7C-9BE2-4220-ACCD-D7F72B14226C}" type="presOf" srcId="{18819A22-6446-4283-85E0-05652C3702F8}" destId="{8C333E97-6AA0-457E-8459-0FD3887D874C}" srcOrd="0" destOrd="0" presId="urn:microsoft.com/office/officeart/2005/8/layout/equation2"/>
    <dgm:cxn modelId="{FC8FC4E4-ED47-4561-8166-3DB3BCAE8B92}" type="presParOf" srcId="{3CB5300C-B58B-4527-A653-B9E61D38C16A}" destId="{CE11EFE6-1C06-4A6B-B422-5E86E9FAA202}" srcOrd="0" destOrd="0" presId="urn:microsoft.com/office/officeart/2005/8/layout/equation2"/>
    <dgm:cxn modelId="{3646DE08-67C2-460B-889B-959718A2227A}" type="presParOf" srcId="{CE11EFE6-1C06-4A6B-B422-5E86E9FAA202}" destId="{8C333E97-6AA0-457E-8459-0FD3887D874C}" srcOrd="0" destOrd="0" presId="urn:microsoft.com/office/officeart/2005/8/layout/equation2"/>
    <dgm:cxn modelId="{FDBAF851-5580-4658-8B84-23BEF54F18B7}" type="presParOf" srcId="{CE11EFE6-1C06-4A6B-B422-5E86E9FAA202}" destId="{97833C9C-9C62-478E-AAE0-0878B611DCC4}" srcOrd="1" destOrd="0" presId="urn:microsoft.com/office/officeart/2005/8/layout/equation2"/>
    <dgm:cxn modelId="{45A4D518-96A1-47F0-8B75-6C0F4C59A347}" type="presParOf" srcId="{CE11EFE6-1C06-4A6B-B422-5E86E9FAA202}" destId="{390FCA15-127C-4290-A67D-047647DDA4C7}" srcOrd="2" destOrd="0" presId="urn:microsoft.com/office/officeart/2005/8/layout/equation2"/>
    <dgm:cxn modelId="{793D51BD-B45B-4C45-8A74-D9092644DC5E}" type="presParOf" srcId="{CE11EFE6-1C06-4A6B-B422-5E86E9FAA202}" destId="{D4398325-3EDD-46F6-A0EE-81FE2E899D2A}" srcOrd="3" destOrd="0" presId="urn:microsoft.com/office/officeart/2005/8/layout/equation2"/>
    <dgm:cxn modelId="{02E123F9-F343-4CC6-8C17-60B5BBB34A19}" type="presParOf" srcId="{CE11EFE6-1C06-4A6B-B422-5E86E9FAA202}" destId="{72A98045-C96B-4603-9D1A-7F4064565B08}" srcOrd="4" destOrd="0" presId="urn:microsoft.com/office/officeart/2005/8/layout/equation2"/>
    <dgm:cxn modelId="{7C6C3E38-F164-45E6-8364-1156ACEFB782}" type="presParOf" srcId="{CE11EFE6-1C06-4A6B-B422-5E86E9FAA202}" destId="{FE18F7A9-1B3A-4879-AC32-B355578903BF}" srcOrd="5" destOrd="0" presId="urn:microsoft.com/office/officeart/2005/8/layout/equation2"/>
    <dgm:cxn modelId="{6E24D216-A014-4885-9EAD-7D4E811E8D77}" type="presParOf" srcId="{CE11EFE6-1C06-4A6B-B422-5E86E9FAA202}" destId="{9C868B00-BEFF-4083-B671-6ECA07A6EAC1}" srcOrd="6" destOrd="0" presId="urn:microsoft.com/office/officeart/2005/8/layout/equation2"/>
    <dgm:cxn modelId="{05132EFD-D99C-4970-8746-DD19DFEA6DCB}" type="presParOf" srcId="{CE11EFE6-1C06-4A6B-B422-5E86E9FAA202}" destId="{F0011F60-66E1-4D1A-AB66-9F1CAA5CCDBD}" srcOrd="7" destOrd="0" presId="urn:microsoft.com/office/officeart/2005/8/layout/equation2"/>
    <dgm:cxn modelId="{BC36959A-681A-4FFD-AD36-98F9983A3D9D}" type="presParOf" srcId="{CE11EFE6-1C06-4A6B-B422-5E86E9FAA202}" destId="{D1CF0941-84D2-4411-B03B-639B5CE0F62D}" srcOrd="8" destOrd="0" presId="urn:microsoft.com/office/officeart/2005/8/layout/equation2"/>
    <dgm:cxn modelId="{95A4CAA5-7E3C-4F23-B0A5-E537985A9ABA}" type="presParOf" srcId="{CE11EFE6-1C06-4A6B-B422-5E86E9FAA202}" destId="{33AB7EB4-CBF1-4467-9DC1-FB391E4BADF3}" srcOrd="9" destOrd="0" presId="urn:microsoft.com/office/officeart/2005/8/layout/equation2"/>
    <dgm:cxn modelId="{80220BA2-BB2B-4DE9-B774-70D4AE55C882}" type="presParOf" srcId="{CE11EFE6-1C06-4A6B-B422-5E86E9FAA202}" destId="{1ACFD2DB-761A-4454-8779-C9C9CE868EDA}" srcOrd="10" destOrd="0" presId="urn:microsoft.com/office/officeart/2005/8/layout/equation2"/>
    <dgm:cxn modelId="{95200E76-DF44-4F0D-AE16-382BA7BA6F4E}" type="presParOf" srcId="{CE11EFE6-1C06-4A6B-B422-5E86E9FAA202}" destId="{3B2CD2A9-74AA-42E1-B8F6-8B82F4E65C98}" srcOrd="11" destOrd="0" presId="urn:microsoft.com/office/officeart/2005/8/layout/equation2"/>
    <dgm:cxn modelId="{4BE5DC7A-6608-4652-BB50-7AC5A7846297}" type="presParOf" srcId="{CE11EFE6-1C06-4A6B-B422-5E86E9FAA202}" destId="{D304EC50-00A0-4091-88C5-0AC07E0CA44E}" srcOrd="12" destOrd="0" presId="urn:microsoft.com/office/officeart/2005/8/layout/equation2"/>
    <dgm:cxn modelId="{889F5449-209A-40A5-ADDF-9A97F293A967}" type="presParOf" srcId="{CE11EFE6-1C06-4A6B-B422-5E86E9FAA202}" destId="{A844A747-FF96-4A60-96D4-EEFF0EFA0F69}" srcOrd="13" destOrd="0" presId="urn:microsoft.com/office/officeart/2005/8/layout/equation2"/>
    <dgm:cxn modelId="{EC02FD6A-47F7-4E89-949A-09BE7F7946A2}" type="presParOf" srcId="{CE11EFE6-1C06-4A6B-B422-5E86E9FAA202}" destId="{51CCC334-53D5-4876-9D1B-49B21FA14D84}" srcOrd="14" destOrd="0" presId="urn:microsoft.com/office/officeart/2005/8/layout/equation2"/>
    <dgm:cxn modelId="{8A0B9060-AE44-4489-8325-77E40012573B}" type="presParOf" srcId="{CE11EFE6-1C06-4A6B-B422-5E86E9FAA202}" destId="{E16B7C51-9D3F-4460-9B9D-F575491C7DD6}" srcOrd="15" destOrd="0" presId="urn:microsoft.com/office/officeart/2005/8/layout/equation2"/>
    <dgm:cxn modelId="{2B22C587-4C1E-4D70-9E2F-CD3DAA476D7A}" type="presParOf" srcId="{CE11EFE6-1C06-4A6B-B422-5E86E9FAA202}" destId="{E3D34791-86C2-4338-9B23-9AF074E89FFA}" srcOrd="16" destOrd="0" presId="urn:microsoft.com/office/officeart/2005/8/layout/equation2"/>
    <dgm:cxn modelId="{F23AC4AA-1F0F-48CC-80BB-4F533F7565A5}" type="presParOf" srcId="{3CB5300C-B58B-4527-A653-B9E61D38C16A}" destId="{2A7484BF-87EC-4912-AC8E-4E51F1574D9D}" srcOrd="1" destOrd="0" presId="urn:microsoft.com/office/officeart/2005/8/layout/equation2"/>
    <dgm:cxn modelId="{148C7749-24C1-4D8A-B27E-B3E3DA1F0199}" type="presParOf" srcId="{2A7484BF-87EC-4912-AC8E-4E51F1574D9D}" destId="{D182BAEB-B60A-4BAA-88FF-B68AB01AB09B}" srcOrd="0" destOrd="0" presId="urn:microsoft.com/office/officeart/2005/8/layout/equation2"/>
    <dgm:cxn modelId="{511D8A2D-8736-44BA-B9CF-7D6430CE0A50}" type="presParOf" srcId="{3CB5300C-B58B-4527-A653-B9E61D38C16A}" destId="{5F2B07A2-10B0-429D-8883-F18AF3495AF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44284C-B921-4CCD-801C-61CB283D4CBB}" type="doc">
      <dgm:prSet loTypeId="urn:microsoft.com/office/officeart/2005/8/layout/equation2" loCatId="process" qsTypeId="urn:microsoft.com/office/officeart/2005/8/quickstyle/simple5" qsCatId="simple" csTypeId="urn:microsoft.com/office/officeart/2005/8/colors/accent1_2" csCatId="accent1" phldr="1"/>
      <dgm:spPr/>
    </dgm:pt>
    <dgm:pt modelId="{18819A22-6446-4283-85E0-05652C3702F8}">
      <dgm:prSet phldrT="[Tekst]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pl-PL" b="1" dirty="0" err="1" smtClean="0">
              <a:solidFill>
                <a:schemeClr val="tx1"/>
              </a:solidFill>
            </a:rPr>
            <a:t>Time-velocity</a:t>
          </a:r>
          <a:r>
            <a:rPr lang="pl-PL" b="1" dirty="0" smtClean="0">
              <a:solidFill>
                <a:schemeClr val="tx1"/>
              </a:solidFill>
            </a:rPr>
            <a:t> </a:t>
          </a:r>
          <a:r>
            <a:rPr lang="pl-PL" b="1" dirty="0" err="1" smtClean="0">
              <a:solidFill>
                <a:schemeClr val="tx1"/>
              </a:solidFill>
            </a:rPr>
            <a:t>correlation</a:t>
          </a:r>
          <a:endParaRPr lang="en-US" b="1" dirty="0">
            <a:solidFill>
              <a:schemeClr val="tx1"/>
            </a:solidFill>
          </a:endParaRPr>
        </a:p>
      </dgm:t>
    </dgm:pt>
    <dgm:pt modelId="{4AD66DAA-70A7-4629-9A19-12C3AD89654D}" type="parTrans" cxnId="{89FEAE83-FF17-49F7-A51F-B9C2C2029F8B}">
      <dgm:prSet/>
      <dgm:spPr/>
      <dgm:t>
        <a:bodyPr/>
        <a:lstStyle/>
        <a:p>
          <a:endParaRPr lang="en-US"/>
        </a:p>
      </dgm:t>
    </dgm:pt>
    <dgm:pt modelId="{8255E268-4DEC-4326-9C4D-5563A482F6A7}" type="sibTrans" cxnId="{89FEAE83-FF17-49F7-A51F-B9C2C2029F8B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0" h="0"/>
        </a:sp3d>
      </dgm:spPr>
      <dgm:t>
        <a:bodyPr/>
        <a:lstStyle/>
        <a:p>
          <a:endParaRPr lang="en-US"/>
        </a:p>
      </dgm:t>
    </dgm:pt>
    <dgm:pt modelId="{DC5023BE-705F-4F79-8BBC-8A05AE48A50B}">
      <dgm:prSet phldrT="[Tekst]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pl-PL" b="1" dirty="0" err="1" smtClean="0">
              <a:solidFill>
                <a:schemeClr val="tx1"/>
              </a:solidFill>
            </a:rPr>
            <a:t>Side-feeding</a:t>
          </a:r>
          <a:r>
            <a:rPr lang="pl-PL" b="1" dirty="0" smtClean="0">
              <a:solidFill>
                <a:schemeClr val="tx1"/>
              </a:solidFill>
            </a:rPr>
            <a:t> </a:t>
          </a:r>
          <a:r>
            <a:rPr lang="pl-PL" b="1" dirty="0" err="1" smtClean="0">
              <a:solidFill>
                <a:schemeClr val="tx1"/>
              </a:solidFill>
            </a:rPr>
            <a:t>simulation</a:t>
          </a:r>
          <a:endParaRPr lang="en-US" b="1" dirty="0">
            <a:solidFill>
              <a:schemeClr val="tx1"/>
            </a:solidFill>
          </a:endParaRPr>
        </a:p>
      </dgm:t>
    </dgm:pt>
    <dgm:pt modelId="{F9483CA2-C0FE-4576-BB16-C530D35C29AF}" type="parTrans" cxnId="{4A9A1D9E-96AF-4A92-AD4D-FC8B9BA1DC0F}">
      <dgm:prSet/>
      <dgm:spPr/>
      <dgm:t>
        <a:bodyPr/>
        <a:lstStyle/>
        <a:p>
          <a:endParaRPr lang="en-US"/>
        </a:p>
      </dgm:t>
    </dgm:pt>
    <dgm:pt modelId="{2BFA578B-63AB-410A-A694-8FF832A300FC}" type="sibTrans" cxnId="{4A9A1D9E-96AF-4A92-AD4D-FC8B9BA1DC0F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0" h="0"/>
        </a:sp3d>
      </dgm:spPr>
      <dgm:t>
        <a:bodyPr/>
        <a:lstStyle/>
        <a:p>
          <a:endParaRPr lang="en-US"/>
        </a:p>
      </dgm:t>
    </dgm:pt>
    <dgm:pt modelId="{913D7104-A673-4B50-B5BC-08F785E994B8}">
      <dgm:prSet phldrT="[Tekst]"/>
      <dgm:spPr>
        <a:solidFill>
          <a:srgbClr val="800000"/>
        </a:solidFill>
      </dgm:spPr>
      <dgm:t>
        <a:bodyPr/>
        <a:lstStyle/>
        <a:p>
          <a:r>
            <a:rPr lang="pl-PL" dirty="0" smtClean="0"/>
            <a:t>SHAPE</a:t>
          </a:r>
          <a:endParaRPr lang="en-US" dirty="0"/>
        </a:p>
      </dgm:t>
    </dgm:pt>
    <dgm:pt modelId="{19107D6C-5AEA-4105-9C4B-D80447916BC5}" type="parTrans" cxnId="{5E2FAADF-86DC-4B37-AAEB-822B3515F27B}">
      <dgm:prSet/>
      <dgm:spPr/>
      <dgm:t>
        <a:bodyPr/>
        <a:lstStyle/>
        <a:p>
          <a:endParaRPr lang="en-US"/>
        </a:p>
      </dgm:t>
    </dgm:pt>
    <dgm:pt modelId="{271FE917-0658-4165-96B2-99D3B0548F1F}" type="sibTrans" cxnId="{5E2FAADF-86DC-4B37-AAEB-822B3515F27B}">
      <dgm:prSet/>
      <dgm:spPr/>
      <dgm:t>
        <a:bodyPr/>
        <a:lstStyle/>
        <a:p>
          <a:endParaRPr lang="en-US"/>
        </a:p>
      </dgm:t>
    </dgm:pt>
    <dgm:pt modelId="{0F65FDE4-8B9C-4E6C-A400-A5A1440BC243}">
      <dgm:prSet phldrT="[Tekst]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pl-PL" b="1" dirty="0" err="1" smtClean="0">
              <a:solidFill>
                <a:schemeClr val="tx1"/>
              </a:solidFill>
            </a:rPr>
            <a:t>Feeding</a:t>
          </a:r>
          <a:r>
            <a:rPr lang="pl-PL" b="1" dirty="0" smtClean="0">
              <a:solidFill>
                <a:schemeClr val="tx1"/>
              </a:solidFill>
            </a:rPr>
            <a:t> time </a:t>
          </a:r>
          <a:r>
            <a:rPr lang="pl-PL" b="1" dirty="0" err="1" smtClean="0">
              <a:solidFill>
                <a:schemeClr val="tx1"/>
              </a:solidFill>
            </a:rPr>
            <a:t>distribution</a:t>
          </a:r>
          <a:endParaRPr lang="en-US" b="1" dirty="0">
            <a:solidFill>
              <a:schemeClr val="tx1"/>
            </a:solidFill>
          </a:endParaRPr>
        </a:p>
      </dgm:t>
    </dgm:pt>
    <dgm:pt modelId="{5A5B2071-30D3-4F9C-BAC1-D92B70C66894}" type="parTrans" cxnId="{680BA505-61BE-4586-AA5E-30F363E3844F}">
      <dgm:prSet/>
      <dgm:spPr/>
      <dgm:t>
        <a:bodyPr/>
        <a:lstStyle/>
        <a:p>
          <a:endParaRPr lang="en-US"/>
        </a:p>
      </dgm:t>
    </dgm:pt>
    <dgm:pt modelId="{3B559982-6EA7-45F0-AE1D-3822C159BADE}" type="sibTrans" cxnId="{680BA505-61BE-4586-AA5E-30F363E3844F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0" h="0"/>
        </a:sp3d>
      </dgm:spPr>
      <dgm:t>
        <a:bodyPr/>
        <a:lstStyle/>
        <a:p>
          <a:endParaRPr lang="en-US"/>
        </a:p>
      </dgm:t>
    </dgm:pt>
    <dgm:pt modelId="{3CB5300C-B58B-4527-A653-B9E61D38C16A}" type="pres">
      <dgm:prSet presAssocID="{3944284C-B921-4CCD-801C-61CB283D4CBB}" presName="Name0" presStyleCnt="0">
        <dgm:presLayoutVars>
          <dgm:dir/>
          <dgm:resizeHandles val="exact"/>
        </dgm:presLayoutVars>
      </dgm:prSet>
      <dgm:spPr/>
    </dgm:pt>
    <dgm:pt modelId="{CE11EFE6-1C06-4A6B-B422-5E86E9FAA202}" type="pres">
      <dgm:prSet presAssocID="{3944284C-B921-4CCD-801C-61CB283D4CBB}" presName="vNodes" presStyleCnt="0"/>
      <dgm:spPr/>
    </dgm:pt>
    <dgm:pt modelId="{8C333E97-6AA0-457E-8459-0FD3887D874C}" type="pres">
      <dgm:prSet presAssocID="{18819A22-6446-4283-85E0-05652C3702F8}" presName="node" presStyleLbl="node1" presStyleIdx="0" presStyleCnt="4" custScaleX="1822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7833C9C-9C62-478E-AAE0-0878B611DCC4}" type="pres">
      <dgm:prSet presAssocID="{8255E268-4DEC-4326-9C4D-5563A482F6A7}" presName="spacerT" presStyleCnt="0"/>
      <dgm:spPr/>
    </dgm:pt>
    <dgm:pt modelId="{390FCA15-127C-4290-A67D-047647DDA4C7}" type="pres">
      <dgm:prSet presAssocID="{8255E268-4DEC-4326-9C4D-5563A482F6A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4398325-3EDD-46F6-A0EE-81FE2E899D2A}" type="pres">
      <dgm:prSet presAssocID="{8255E268-4DEC-4326-9C4D-5563A482F6A7}" presName="spacerB" presStyleCnt="0"/>
      <dgm:spPr/>
    </dgm:pt>
    <dgm:pt modelId="{D304EC50-00A0-4091-88C5-0AC07E0CA44E}" type="pres">
      <dgm:prSet presAssocID="{DC5023BE-705F-4F79-8BBC-8A05AE48A50B}" presName="node" presStyleLbl="node1" presStyleIdx="1" presStyleCnt="4" custScaleX="17153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844A747-FF96-4A60-96D4-EEFF0EFA0F69}" type="pres">
      <dgm:prSet presAssocID="{2BFA578B-63AB-410A-A694-8FF832A300FC}" presName="spacerT" presStyleCnt="0"/>
      <dgm:spPr/>
    </dgm:pt>
    <dgm:pt modelId="{51CCC334-53D5-4876-9D1B-49B21FA14D84}" type="pres">
      <dgm:prSet presAssocID="{2BFA578B-63AB-410A-A694-8FF832A300F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16B7C51-9D3F-4460-9B9D-F575491C7DD6}" type="pres">
      <dgm:prSet presAssocID="{2BFA578B-63AB-410A-A694-8FF832A300FC}" presName="spacerB" presStyleCnt="0"/>
      <dgm:spPr/>
    </dgm:pt>
    <dgm:pt modelId="{E3D34791-86C2-4338-9B23-9AF074E89FFA}" type="pres">
      <dgm:prSet presAssocID="{0F65FDE4-8B9C-4E6C-A400-A5A1440BC243}" presName="node" presStyleLbl="node1" presStyleIdx="2" presStyleCnt="4" custScaleX="17153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A7484BF-87EC-4912-AC8E-4E51F1574D9D}" type="pres">
      <dgm:prSet presAssocID="{3944284C-B921-4CCD-801C-61CB283D4CBB}" presName="sibTransLast" presStyleLbl="sibTrans2D1" presStyleIdx="2" presStyleCnt="3"/>
      <dgm:spPr/>
      <dgm:t>
        <a:bodyPr/>
        <a:lstStyle/>
        <a:p>
          <a:endParaRPr lang="en-US"/>
        </a:p>
      </dgm:t>
    </dgm:pt>
    <dgm:pt modelId="{D182BAEB-B60A-4BAA-88FF-B68AB01AB09B}" type="pres">
      <dgm:prSet presAssocID="{3944284C-B921-4CCD-801C-61CB283D4CBB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F2B07A2-10B0-429D-8883-F18AF3495AFF}" type="pres">
      <dgm:prSet presAssocID="{3944284C-B921-4CCD-801C-61CB283D4CBB}" presName="last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7354B52D-7FB3-44F0-A96A-2732AF146A6B}" type="presOf" srcId="{DC5023BE-705F-4F79-8BBC-8A05AE48A50B}" destId="{D304EC50-00A0-4091-88C5-0AC07E0CA44E}" srcOrd="0" destOrd="0" presId="urn:microsoft.com/office/officeart/2005/8/layout/equation2"/>
    <dgm:cxn modelId="{D5E2C6E4-CC08-414F-8F3A-AFFDA23783DC}" type="presOf" srcId="{3944284C-B921-4CCD-801C-61CB283D4CBB}" destId="{3CB5300C-B58B-4527-A653-B9E61D38C16A}" srcOrd="0" destOrd="0" presId="urn:microsoft.com/office/officeart/2005/8/layout/equation2"/>
    <dgm:cxn modelId="{D49AD0FC-DE6C-468A-8024-BB3B25F9E693}" type="presOf" srcId="{913D7104-A673-4B50-B5BC-08F785E994B8}" destId="{5F2B07A2-10B0-429D-8883-F18AF3495AFF}" srcOrd="0" destOrd="0" presId="urn:microsoft.com/office/officeart/2005/8/layout/equation2"/>
    <dgm:cxn modelId="{5E2FAADF-86DC-4B37-AAEB-822B3515F27B}" srcId="{3944284C-B921-4CCD-801C-61CB283D4CBB}" destId="{913D7104-A673-4B50-B5BC-08F785E994B8}" srcOrd="3" destOrd="0" parTransId="{19107D6C-5AEA-4105-9C4B-D80447916BC5}" sibTransId="{271FE917-0658-4165-96B2-99D3B0548F1F}"/>
    <dgm:cxn modelId="{0FE8C7A3-063C-4D80-8AF7-112C1CB8EAA1}" type="presOf" srcId="{2BFA578B-63AB-410A-A694-8FF832A300FC}" destId="{51CCC334-53D5-4876-9D1B-49B21FA14D84}" srcOrd="0" destOrd="0" presId="urn:microsoft.com/office/officeart/2005/8/layout/equation2"/>
    <dgm:cxn modelId="{2F0BAEC3-0423-4180-B891-790B1B60E2E8}" type="presOf" srcId="{3B559982-6EA7-45F0-AE1D-3822C159BADE}" destId="{D182BAEB-B60A-4BAA-88FF-B68AB01AB09B}" srcOrd="1" destOrd="0" presId="urn:microsoft.com/office/officeart/2005/8/layout/equation2"/>
    <dgm:cxn modelId="{70FD6127-2AE6-4EA1-AA35-381CA27CFDCE}" type="presOf" srcId="{0F65FDE4-8B9C-4E6C-A400-A5A1440BC243}" destId="{E3D34791-86C2-4338-9B23-9AF074E89FFA}" srcOrd="0" destOrd="0" presId="urn:microsoft.com/office/officeart/2005/8/layout/equation2"/>
    <dgm:cxn modelId="{4A9A1D9E-96AF-4A92-AD4D-FC8B9BA1DC0F}" srcId="{3944284C-B921-4CCD-801C-61CB283D4CBB}" destId="{DC5023BE-705F-4F79-8BBC-8A05AE48A50B}" srcOrd="1" destOrd="0" parTransId="{F9483CA2-C0FE-4576-BB16-C530D35C29AF}" sibTransId="{2BFA578B-63AB-410A-A694-8FF832A300FC}"/>
    <dgm:cxn modelId="{AC1DCB09-CFFC-4C44-B423-6AA239D0E653}" type="presOf" srcId="{3B559982-6EA7-45F0-AE1D-3822C159BADE}" destId="{2A7484BF-87EC-4912-AC8E-4E51F1574D9D}" srcOrd="0" destOrd="0" presId="urn:microsoft.com/office/officeart/2005/8/layout/equation2"/>
    <dgm:cxn modelId="{89FEAE83-FF17-49F7-A51F-B9C2C2029F8B}" srcId="{3944284C-B921-4CCD-801C-61CB283D4CBB}" destId="{18819A22-6446-4283-85E0-05652C3702F8}" srcOrd="0" destOrd="0" parTransId="{4AD66DAA-70A7-4629-9A19-12C3AD89654D}" sibTransId="{8255E268-4DEC-4326-9C4D-5563A482F6A7}"/>
    <dgm:cxn modelId="{491703B4-FDBF-44E7-B1C4-0A6D7BBF633D}" type="presOf" srcId="{18819A22-6446-4283-85E0-05652C3702F8}" destId="{8C333E97-6AA0-457E-8459-0FD3887D874C}" srcOrd="0" destOrd="0" presId="urn:microsoft.com/office/officeart/2005/8/layout/equation2"/>
    <dgm:cxn modelId="{680BA505-61BE-4586-AA5E-30F363E3844F}" srcId="{3944284C-B921-4CCD-801C-61CB283D4CBB}" destId="{0F65FDE4-8B9C-4E6C-A400-A5A1440BC243}" srcOrd="2" destOrd="0" parTransId="{5A5B2071-30D3-4F9C-BAC1-D92B70C66894}" sibTransId="{3B559982-6EA7-45F0-AE1D-3822C159BADE}"/>
    <dgm:cxn modelId="{5F95A747-0BA1-4DCD-8787-2D19D12CAF7A}" type="presOf" srcId="{8255E268-4DEC-4326-9C4D-5563A482F6A7}" destId="{390FCA15-127C-4290-A67D-047647DDA4C7}" srcOrd="0" destOrd="0" presId="urn:microsoft.com/office/officeart/2005/8/layout/equation2"/>
    <dgm:cxn modelId="{E02B8454-6E88-4393-9872-163E4D7C7FFC}" type="presParOf" srcId="{3CB5300C-B58B-4527-A653-B9E61D38C16A}" destId="{CE11EFE6-1C06-4A6B-B422-5E86E9FAA202}" srcOrd="0" destOrd="0" presId="urn:microsoft.com/office/officeart/2005/8/layout/equation2"/>
    <dgm:cxn modelId="{0AA41A36-B9E0-4D52-B60D-275C86893E59}" type="presParOf" srcId="{CE11EFE6-1C06-4A6B-B422-5E86E9FAA202}" destId="{8C333E97-6AA0-457E-8459-0FD3887D874C}" srcOrd="0" destOrd="0" presId="urn:microsoft.com/office/officeart/2005/8/layout/equation2"/>
    <dgm:cxn modelId="{8B73D22D-A8D0-4DEF-95E6-355639622E2B}" type="presParOf" srcId="{CE11EFE6-1C06-4A6B-B422-5E86E9FAA202}" destId="{97833C9C-9C62-478E-AAE0-0878B611DCC4}" srcOrd="1" destOrd="0" presId="urn:microsoft.com/office/officeart/2005/8/layout/equation2"/>
    <dgm:cxn modelId="{3F03B1DE-BC6E-45EA-8E8D-0C7B276BE556}" type="presParOf" srcId="{CE11EFE6-1C06-4A6B-B422-5E86E9FAA202}" destId="{390FCA15-127C-4290-A67D-047647DDA4C7}" srcOrd="2" destOrd="0" presId="urn:microsoft.com/office/officeart/2005/8/layout/equation2"/>
    <dgm:cxn modelId="{8F1B0110-EB11-4F66-A0DA-F9C38F047DD9}" type="presParOf" srcId="{CE11EFE6-1C06-4A6B-B422-5E86E9FAA202}" destId="{D4398325-3EDD-46F6-A0EE-81FE2E899D2A}" srcOrd="3" destOrd="0" presId="urn:microsoft.com/office/officeart/2005/8/layout/equation2"/>
    <dgm:cxn modelId="{84CFE5BC-AFB1-47A1-8017-EE3CBD0C6E6F}" type="presParOf" srcId="{CE11EFE6-1C06-4A6B-B422-5E86E9FAA202}" destId="{D304EC50-00A0-4091-88C5-0AC07E0CA44E}" srcOrd="4" destOrd="0" presId="urn:microsoft.com/office/officeart/2005/8/layout/equation2"/>
    <dgm:cxn modelId="{0C4CA85D-2FB4-48F1-AFBE-1AE05D1FE9EB}" type="presParOf" srcId="{CE11EFE6-1C06-4A6B-B422-5E86E9FAA202}" destId="{A844A747-FF96-4A60-96D4-EEFF0EFA0F69}" srcOrd="5" destOrd="0" presId="urn:microsoft.com/office/officeart/2005/8/layout/equation2"/>
    <dgm:cxn modelId="{67DF8ED9-0BFD-40D0-AAAF-F46E2E80B3C0}" type="presParOf" srcId="{CE11EFE6-1C06-4A6B-B422-5E86E9FAA202}" destId="{51CCC334-53D5-4876-9D1B-49B21FA14D84}" srcOrd="6" destOrd="0" presId="urn:microsoft.com/office/officeart/2005/8/layout/equation2"/>
    <dgm:cxn modelId="{9B552524-3B06-4751-8088-F700C5B958B7}" type="presParOf" srcId="{CE11EFE6-1C06-4A6B-B422-5E86E9FAA202}" destId="{E16B7C51-9D3F-4460-9B9D-F575491C7DD6}" srcOrd="7" destOrd="0" presId="urn:microsoft.com/office/officeart/2005/8/layout/equation2"/>
    <dgm:cxn modelId="{FD03040D-1379-4A7B-94D3-E9ECFB7AC233}" type="presParOf" srcId="{CE11EFE6-1C06-4A6B-B422-5E86E9FAA202}" destId="{E3D34791-86C2-4338-9B23-9AF074E89FFA}" srcOrd="8" destOrd="0" presId="urn:microsoft.com/office/officeart/2005/8/layout/equation2"/>
    <dgm:cxn modelId="{22889EBD-9991-4B6F-A77B-5D2CF25430F4}" type="presParOf" srcId="{3CB5300C-B58B-4527-A653-B9E61D38C16A}" destId="{2A7484BF-87EC-4912-AC8E-4E51F1574D9D}" srcOrd="1" destOrd="0" presId="urn:microsoft.com/office/officeart/2005/8/layout/equation2"/>
    <dgm:cxn modelId="{8065C8FB-69C7-4CE7-8DA8-1C75D9F6FC9F}" type="presParOf" srcId="{2A7484BF-87EC-4912-AC8E-4E51F1574D9D}" destId="{D182BAEB-B60A-4BAA-88FF-B68AB01AB09B}" srcOrd="0" destOrd="0" presId="urn:microsoft.com/office/officeart/2005/8/layout/equation2"/>
    <dgm:cxn modelId="{2AF0A607-B949-468C-9C2A-214DADB32E51}" type="presParOf" srcId="{3CB5300C-B58B-4527-A653-B9E61D38C16A}" destId="{5F2B07A2-10B0-429D-8883-F18AF3495AF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713E9B-C2AA-439C-A97D-6E64DCE499B7}" type="doc">
      <dgm:prSet loTypeId="urn:microsoft.com/office/officeart/2005/8/layout/process2" loCatId="process" qsTypeId="urn:microsoft.com/office/officeart/2005/8/quickstyle/3d6" qsCatId="3D" csTypeId="urn:microsoft.com/office/officeart/2005/8/colors/accent1_2" csCatId="accent1" phldr="1"/>
      <dgm:spPr/>
    </dgm:pt>
    <dgm:pt modelId="{E3FFEEFF-6DA6-4ECD-8F6F-DD8BC3C91869}">
      <dgm:prSet phldrT="[Tekst]"/>
      <dgm:spPr>
        <a:solidFill>
          <a:srgbClr val="800000"/>
        </a:solidFill>
      </dgm:spPr>
      <dgm:t>
        <a:bodyPr/>
        <a:lstStyle/>
        <a:p>
          <a:r>
            <a:rPr lang="en-US" noProof="0" dirty="0" smtClean="0"/>
            <a:t>Doppler shift</a:t>
          </a:r>
          <a:endParaRPr lang="en-US" noProof="0" dirty="0"/>
        </a:p>
      </dgm:t>
    </dgm:pt>
    <dgm:pt modelId="{C798598B-0010-4441-8AE4-049FC276DF23}" type="parTrans" cxnId="{9D2A6AB1-D937-4DE1-AF7D-A3BF19F85E07}">
      <dgm:prSet/>
      <dgm:spPr/>
      <dgm:t>
        <a:bodyPr/>
        <a:lstStyle/>
        <a:p>
          <a:endParaRPr lang="en-US"/>
        </a:p>
      </dgm:t>
    </dgm:pt>
    <dgm:pt modelId="{96AAB37F-B077-4667-84D0-910B8A373436}" type="sibTrans" cxnId="{9D2A6AB1-D937-4DE1-AF7D-A3BF19F85E07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576BE4DA-8593-4268-9D96-A6B1FA6CAE7C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b="0" baseline="0" noProof="0" dirty="0" smtClean="0">
              <a:solidFill>
                <a:schemeClr val="tx1"/>
              </a:solidFill>
            </a:rPr>
            <a:t>Velocity at gamma emission</a:t>
          </a:r>
          <a:endParaRPr lang="en-US" b="0" baseline="0" noProof="0" dirty="0">
            <a:solidFill>
              <a:schemeClr val="tx1"/>
            </a:solidFill>
          </a:endParaRPr>
        </a:p>
      </dgm:t>
    </dgm:pt>
    <dgm:pt modelId="{40A0B096-0339-464C-914F-72032A39EA08}" type="parTrans" cxnId="{1E80FCA2-4879-42B3-8867-6A53A2B057D3}">
      <dgm:prSet/>
      <dgm:spPr/>
      <dgm:t>
        <a:bodyPr/>
        <a:lstStyle/>
        <a:p>
          <a:endParaRPr lang="en-US"/>
        </a:p>
      </dgm:t>
    </dgm:pt>
    <dgm:pt modelId="{A3FE6087-3202-42D1-9363-E910D63867A3}" type="sibTrans" cxnId="{1E80FCA2-4879-42B3-8867-6A53A2B057D3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EC773256-2ECA-4E6D-BA1C-5E8A2A217EAC}">
      <dgm:prSet phldrT="[Teks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noProof="0" dirty="0" smtClean="0">
              <a:solidFill>
                <a:schemeClr val="tx1"/>
              </a:solidFill>
            </a:rPr>
            <a:t>Level lifetime</a:t>
          </a:r>
          <a:endParaRPr lang="en-US" noProof="0" dirty="0">
            <a:solidFill>
              <a:schemeClr val="tx1"/>
            </a:solidFill>
          </a:endParaRPr>
        </a:p>
      </dgm:t>
    </dgm:pt>
    <dgm:pt modelId="{31F3AF0B-8521-47A7-BC22-51B3F3FCBB48}" type="parTrans" cxnId="{62E34EA4-DC9B-40E8-82BB-60FDFF749D80}">
      <dgm:prSet/>
      <dgm:spPr/>
      <dgm:t>
        <a:bodyPr/>
        <a:lstStyle/>
        <a:p>
          <a:endParaRPr lang="en-US"/>
        </a:p>
      </dgm:t>
    </dgm:pt>
    <dgm:pt modelId="{84931AA7-6839-44A5-8B19-C3A864CBFAF7}" type="sibTrans" cxnId="{62E34EA4-DC9B-40E8-82BB-60FDFF749D80}">
      <dgm:prSet/>
      <dgm:spPr/>
      <dgm:t>
        <a:bodyPr/>
        <a:lstStyle/>
        <a:p>
          <a:endParaRPr lang="en-US"/>
        </a:p>
      </dgm:t>
    </dgm:pt>
    <dgm:pt modelId="{96A29FC9-F60C-4F6C-9387-D003F583A2A7}" type="pres">
      <dgm:prSet presAssocID="{FD713E9B-C2AA-439C-A97D-6E64DCE499B7}" presName="linearFlow" presStyleCnt="0">
        <dgm:presLayoutVars>
          <dgm:resizeHandles val="exact"/>
        </dgm:presLayoutVars>
      </dgm:prSet>
      <dgm:spPr/>
    </dgm:pt>
    <dgm:pt modelId="{CB4EDEEB-4508-4EAD-A9F0-7E7720510492}" type="pres">
      <dgm:prSet presAssocID="{E3FFEEFF-6DA6-4ECD-8F6F-DD8BC3C9186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B17AE-2F2C-4CCC-856D-B72E5ABE4F7D}" type="pres">
      <dgm:prSet presAssocID="{96AAB37F-B077-4667-84D0-910B8A37343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2DFD52C-EA33-4F32-963E-BDBFC80F8022}" type="pres">
      <dgm:prSet presAssocID="{96AAB37F-B077-4667-84D0-910B8A37343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0D5C8DB-9B2D-468B-A50E-DBE04FB2377B}" type="pres">
      <dgm:prSet presAssocID="{576BE4DA-8593-4268-9D96-A6B1FA6CAE7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FE2A4-7823-453A-840E-C946795E6404}" type="pres">
      <dgm:prSet presAssocID="{A3FE6087-3202-42D1-9363-E910D63867A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321D88B-F41B-4609-ACC5-4D9866DB74E9}" type="pres">
      <dgm:prSet presAssocID="{A3FE6087-3202-42D1-9363-E910D63867A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452E418-525B-41AB-AE59-415C7986FA6E}" type="pres">
      <dgm:prSet presAssocID="{EC773256-2ECA-4E6D-BA1C-5E8A2A217EA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2157B4-2A41-4059-BE91-D5D12F3EEE04}" type="presOf" srcId="{96AAB37F-B077-4667-84D0-910B8A373436}" destId="{B2DFD52C-EA33-4F32-963E-BDBFC80F8022}" srcOrd="1" destOrd="0" presId="urn:microsoft.com/office/officeart/2005/8/layout/process2"/>
    <dgm:cxn modelId="{45221E71-AEEC-487C-A8EE-AA4262CB7BC0}" type="presOf" srcId="{96AAB37F-B077-4667-84D0-910B8A373436}" destId="{ABAB17AE-2F2C-4CCC-856D-B72E5ABE4F7D}" srcOrd="0" destOrd="0" presId="urn:microsoft.com/office/officeart/2005/8/layout/process2"/>
    <dgm:cxn modelId="{62E34EA4-DC9B-40E8-82BB-60FDFF749D80}" srcId="{FD713E9B-C2AA-439C-A97D-6E64DCE499B7}" destId="{EC773256-2ECA-4E6D-BA1C-5E8A2A217EAC}" srcOrd="2" destOrd="0" parTransId="{31F3AF0B-8521-47A7-BC22-51B3F3FCBB48}" sibTransId="{84931AA7-6839-44A5-8B19-C3A864CBFAF7}"/>
    <dgm:cxn modelId="{1E80FCA2-4879-42B3-8867-6A53A2B057D3}" srcId="{FD713E9B-C2AA-439C-A97D-6E64DCE499B7}" destId="{576BE4DA-8593-4268-9D96-A6B1FA6CAE7C}" srcOrd="1" destOrd="0" parTransId="{40A0B096-0339-464C-914F-72032A39EA08}" sibTransId="{A3FE6087-3202-42D1-9363-E910D63867A3}"/>
    <dgm:cxn modelId="{BFC12C56-C749-4658-92EA-7BF5FEAB4618}" type="presOf" srcId="{A3FE6087-3202-42D1-9363-E910D63867A3}" destId="{F321D88B-F41B-4609-ACC5-4D9866DB74E9}" srcOrd="1" destOrd="0" presId="urn:microsoft.com/office/officeart/2005/8/layout/process2"/>
    <dgm:cxn modelId="{3E765491-2B7A-4F40-9452-7FEE620C44D2}" type="presOf" srcId="{576BE4DA-8593-4268-9D96-A6B1FA6CAE7C}" destId="{50D5C8DB-9B2D-468B-A50E-DBE04FB2377B}" srcOrd="0" destOrd="0" presId="urn:microsoft.com/office/officeart/2005/8/layout/process2"/>
    <dgm:cxn modelId="{9D2A6AB1-D937-4DE1-AF7D-A3BF19F85E07}" srcId="{FD713E9B-C2AA-439C-A97D-6E64DCE499B7}" destId="{E3FFEEFF-6DA6-4ECD-8F6F-DD8BC3C91869}" srcOrd="0" destOrd="0" parTransId="{C798598B-0010-4441-8AE4-049FC276DF23}" sibTransId="{96AAB37F-B077-4667-84D0-910B8A373436}"/>
    <dgm:cxn modelId="{702B1EFE-67FD-4149-A5BE-FBA2F02099BE}" type="presOf" srcId="{FD713E9B-C2AA-439C-A97D-6E64DCE499B7}" destId="{96A29FC9-F60C-4F6C-9387-D003F583A2A7}" srcOrd="0" destOrd="0" presId="urn:microsoft.com/office/officeart/2005/8/layout/process2"/>
    <dgm:cxn modelId="{6CE2DBAC-14B3-43B7-938B-749CBA04F021}" type="presOf" srcId="{A3FE6087-3202-42D1-9363-E910D63867A3}" destId="{758FE2A4-7823-453A-840E-C946795E6404}" srcOrd="0" destOrd="0" presId="urn:microsoft.com/office/officeart/2005/8/layout/process2"/>
    <dgm:cxn modelId="{F94462FF-24F3-46F8-B853-301207F8311A}" type="presOf" srcId="{E3FFEEFF-6DA6-4ECD-8F6F-DD8BC3C91869}" destId="{CB4EDEEB-4508-4EAD-A9F0-7E7720510492}" srcOrd="0" destOrd="0" presId="urn:microsoft.com/office/officeart/2005/8/layout/process2"/>
    <dgm:cxn modelId="{9D69A00C-6926-4F6B-9BF8-3A9E506D495B}" type="presOf" srcId="{EC773256-2ECA-4E6D-BA1C-5E8A2A217EAC}" destId="{5452E418-525B-41AB-AE59-415C7986FA6E}" srcOrd="0" destOrd="0" presId="urn:microsoft.com/office/officeart/2005/8/layout/process2"/>
    <dgm:cxn modelId="{18F69D2A-46F3-4751-A423-A49C1643F547}" type="presParOf" srcId="{96A29FC9-F60C-4F6C-9387-D003F583A2A7}" destId="{CB4EDEEB-4508-4EAD-A9F0-7E7720510492}" srcOrd="0" destOrd="0" presId="urn:microsoft.com/office/officeart/2005/8/layout/process2"/>
    <dgm:cxn modelId="{3367AF86-9C4C-4C5C-AD3B-5579D332632E}" type="presParOf" srcId="{96A29FC9-F60C-4F6C-9387-D003F583A2A7}" destId="{ABAB17AE-2F2C-4CCC-856D-B72E5ABE4F7D}" srcOrd="1" destOrd="0" presId="urn:microsoft.com/office/officeart/2005/8/layout/process2"/>
    <dgm:cxn modelId="{4B3094D5-0FBB-43B5-974D-8EC63D14B1C0}" type="presParOf" srcId="{ABAB17AE-2F2C-4CCC-856D-B72E5ABE4F7D}" destId="{B2DFD52C-EA33-4F32-963E-BDBFC80F8022}" srcOrd="0" destOrd="0" presId="urn:microsoft.com/office/officeart/2005/8/layout/process2"/>
    <dgm:cxn modelId="{700F26D9-0FC9-4B98-AEA3-8F24EE826433}" type="presParOf" srcId="{96A29FC9-F60C-4F6C-9387-D003F583A2A7}" destId="{50D5C8DB-9B2D-468B-A50E-DBE04FB2377B}" srcOrd="2" destOrd="0" presId="urn:microsoft.com/office/officeart/2005/8/layout/process2"/>
    <dgm:cxn modelId="{7F689AC9-99E5-483B-9666-A9DFA5B2D4FE}" type="presParOf" srcId="{96A29FC9-F60C-4F6C-9387-D003F583A2A7}" destId="{758FE2A4-7823-453A-840E-C946795E6404}" srcOrd="3" destOrd="0" presId="urn:microsoft.com/office/officeart/2005/8/layout/process2"/>
    <dgm:cxn modelId="{E3D94D2B-79F0-4F29-B6B0-76B70A55E2A6}" type="presParOf" srcId="{758FE2A4-7823-453A-840E-C946795E6404}" destId="{F321D88B-F41B-4609-ACC5-4D9866DB74E9}" srcOrd="0" destOrd="0" presId="urn:microsoft.com/office/officeart/2005/8/layout/process2"/>
    <dgm:cxn modelId="{A89C16E7-057A-4CCB-A35C-4220AF88CDEE}" type="presParOf" srcId="{96A29FC9-F60C-4F6C-9387-D003F583A2A7}" destId="{5452E418-525B-41AB-AE59-415C7986FA6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BC29C-A026-4415-A454-CDD9725FA90C}" type="datetimeFigureOut">
              <a:rPr lang="pl-PL" smtClean="0"/>
              <a:pPr/>
              <a:t>2014-09-23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8D104-24D1-41EF-A058-CCFE106C2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8D104-24D1-41EF-A058-CCFE106C2C2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8D104-24D1-41EF-A058-CCFE106C2C2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8D104-24D1-41EF-A058-CCFE106C2C2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BDC1-0F8D-408F-BC91-C356B61C2E45}" type="datetimeFigureOut">
              <a:rPr lang="pl-PL" smtClean="0"/>
              <a:pPr/>
              <a:t>2014-09-23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376-F7A9-4F94-9465-3B4A86BA7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BDC1-0F8D-408F-BC91-C356B61C2E45}" type="datetimeFigureOut">
              <a:rPr lang="pl-PL" smtClean="0"/>
              <a:pPr/>
              <a:t>2014-09-23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376-F7A9-4F94-9465-3B4A86BA7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E3BDC1-0F8D-408F-BC91-C356B61C2E45}" type="datetimeFigureOut">
              <a:rPr lang="pl-PL" smtClean="0"/>
              <a:pPr/>
              <a:t>2014-09-23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C35376-F7A9-4F94-9465-3B4A86BA7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E3BDC1-0F8D-408F-BC91-C356B61C2E45}" type="datetimeFigureOut">
              <a:rPr lang="pl-PL" smtClean="0"/>
              <a:pPr/>
              <a:t>2014-09-23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C35376-F7A9-4F94-9465-3B4A86BA7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E3BDC1-0F8D-408F-BC91-C356B61C2E45}" type="datetimeFigureOut">
              <a:rPr lang="pl-PL" smtClean="0"/>
              <a:pPr/>
              <a:t>2014-09-23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C35376-F7A9-4F94-9465-3B4A86BA7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E3BDC1-0F8D-408F-BC91-C356B61C2E45}" type="datetimeFigureOut">
              <a:rPr lang="pl-PL" smtClean="0"/>
              <a:pPr/>
              <a:t>2014-09-23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C35376-F7A9-4F94-9465-3B4A86BA7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E3BDC1-0F8D-408F-BC91-C356B61C2E45}" type="datetimeFigureOut">
              <a:rPr lang="pl-PL" smtClean="0"/>
              <a:pPr/>
              <a:t>2014-09-23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C35376-F7A9-4F94-9465-3B4A86BA7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BDC1-0F8D-408F-BC91-C356B61C2E45}" type="datetimeFigureOut">
              <a:rPr lang="pl-PL" smtClean="0"/>
              <a:pPr/>
              <a:t>2014-09-23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376-F7A9-4F94-9465-3B4A86BA7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BDC1-0F8D-408F-BC91-C356B61C2E45}" type="datetimeFigureOut">
              <a:rPr lang="pl-PL" smtClean="0"/>
              <a:pPr/>
              <a:t>2014-09-23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376-F7A9-4F94-9465-3B4A86BA7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BDC1-0F8D-408F-BC91-C356B61C2E45}" type="datetimeFigureOut">
              <a:rPr lang="pl-PL" smtClean="0"/>
              <a:pPr/>
              <a:t>2014-09-23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376-F7A9-4F94-9465-3B4A86BA7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BDC1-0F8D-408F-BC91-C356B61C2E45}" type="datetimeFigureOut">
              <a:rPr lang="pl-PL" smtClean="0"/>
              <a:pPr/>
              <a:t>2014-09-23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376-F7A9-4F94-9465-3B4A86BA7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BDC1-0F8D-408F-BC91-C356B61C2E45}" type="datetimeFigureOut">
              <a:rPr lang="pl-PL" smtClean="0"/>
              <a:pPr/>
              <a:t>2014-09-23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376-F7A9-4F94-9465-3B4A86BA7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BDC1-0F8D-408F-BC91-C356B61C2E45}" type="datetimeFigureOut">
              <a:rPr lang="pl-PL" smtClean="0"/>
              <a:pPr/>
              <a:t>2014-09-23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376-F7A9-4F94-9465-3B4A86BA7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BDC1-0F8D-408F-BC91-C356B61C2E45}" type="datetimeFigureOut">
              <a:rPr lang="pl-PL" smtClean="0"/>
              <a:pPr/>
              <a:t>2014-09-23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376-F7A9-4F94-9465-3B4A86BA7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BDC1-0F8D-408F-BC91-C356B61C2E45}" type="datetimeFigureOut">
              <a:rPr lang="pl-PL" smtClean="0"/>
              <a:pPr/>
              <a:t>2014-09-23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376-F7A9-4F94-9465-3B4A86BA7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BDC1-0F8D-408F-BC91-C356B61C2E45}" type="datetimeFigureOut">
              <a:rPr lang="pl-PL" smtClean="0"/>
              <a:pPr/>
              <a:t>2014-09-23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376-F7A9-4F94-9465-3B4A86BA7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BDC1-0F8D-408F-BC91-C356B61C2E45}" type="datetimeFigureOut">
              <a:rPr lang="pl-PL" smtClean="0"/>
              <a:pPr/>
              <a:t>2014-09-23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376-F7A9-4F94-9465-3B4A86BA7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BDC1-0F8D-408F-BC91-C356B61C2E45}" type="datetimeFigureOut">
              <a:rPr lang="pl-PL" smtClean="0"/>
              <a:pPr/>
              <a:t>2014-09-23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376-F7A9-4F94-9465-3B4A86BA7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BDC1-0F8D-408F-BC91-C356B61C2E45}" type="datetimeFigureOut">
              <a:rPr lang="pl-PL" smtClean="0"/>
              <a:pPr/>
              <a:t>2014-09-23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376-F7A9-4F94-9465-3B4A86BA7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BDC1-0F8D-408F-BC91-C356B61C2E45}" type="datetimeFigureOut">
              <a:rPr lang="pl-PL" smtClean="0"/>
              <a:pPr/>
              <a:t>2014-09-23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376-F7A9-4F94-9465-3B4A86BA7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BDC1-0F8D-408F-BC91-C356B61C2E45}" type="datetimeFigureOut">
              <a:rPr lang="pl-PL" smtClean="0"/>
              <a:pPr/>
              <a:t>2014-09-23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376-F7A9-4F94-9465-3B4A86BA7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BDC1-0F8D-408F-BC91-C356B61C2E45}" type="datetimeFigureOut">
              <a:rPr lang="pl-PL" smtClean="0"/>
              <a:pPr/>
              <a:t>2014-09-23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35376-F7A9-4F94-9465-3B4A86BA7B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Obraz 7" descr="tlo1.bmp"/>
          <p:cNvPicPr>
            <a:picLocks noChangeAspect="1"/>
          </p:cNvPicPr>
          <p:nvPr userDrawn="1"/>
        </p:nvPicPr>
        <p:blipFill>
          <a:blip r:embed="rId26" cstate="print"/>
          <a:stretch>
            <a:fillRect/>
          </a:stretch>
        </p:blipFill>
        <p:spPr>
          <a:xfrm>
            <a:off x="0" y="71414"/>
            <a:ext cx="9144000" cy="868680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6001129" y="46001"/>
            <a:ext cx="3214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Palatino Linotype" pitchFamily="18" charset="0"/>
              </a:rPr>
              <a:t>II </a:t>
            </a:r>
            <a:r>
              <a:rPr lang="pl-PL" sz="1400" dirty="0" err="1" smtClean="0">
                <a:solidFill>
                  <a:schemeClr val="bg1"/>
                </a:solidFill>
                <a:latin typeface="Palatino Linotype" pitchFamily="18" charset="0"/>
              </a:rPr>
              <a:t>Symposioum</a:t>
            </a:r>
            <a:r>
              <a:rPr lang="pl-PL" sz="1400" dirty="0" smtClean="0">
                <a:solidFill>
                  <a:schemeClr val="bg1"/>
                </a:solidFill>
                <a:latin typeface="Palatino Linotype" pitchFamily="18" charset="0"/>
              </a:rPr>
              <a:t> on applied </a:t>
            </a:r>
            <a:r>
              <a:rPr lang="pl-PL" sz="1400" dirty="0" err="1" smtClean="0">
                <a:solidFill>
                  <a:schemeClr val="bg1"/>
                </a:solidFill>
                <a:latin typeface="Palatino Linotype" pitchFamily="18" charset="0"/>
              </a:rPr>
              <a:t>nucl</a:t>
            </a:r>
            <a:r>
              <a:rPr lang="pl-PL" sz="1400" dirty="0" smtClean="0">
                <a:solidFill>
                  <a:schemeClr val="bg1"/>
                </a:solidFill>
                <a:latin typeface="Palatino Linotype" pitchFamily="18" charset="0"/>
              </a:rPr>
              <a:t>.</a:t>
            </a:r>
            <a:r>
              <a:rPr lang="pl-PL" sz="1400" baseline="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pl-PL" sz="1400" baseline="0" dirty="0" err="1" smtClean="0">
                <a:solidFill>
                  <a:schemeClr val="bg1"/>
                </a:solidFill>
                <a:latin typeface="Palatino Linotype" pitchFamily="18" charset="0"/>
              </a:rPr>
              <a:t>Phys</a:t>
            </a:r>
            <a:r>
              <a:rPr lang="pl-PL" sz="1400" baseline="0" dirty="0" smtClean="0">
                <a:solidFill>
                  <a:schemeClr val="bg1"/>
                </a:solidFill>
                <a:latin typeface="Palatino Linotype" pitchFamily="18" charset="0"/>
              </a:rPr>
              <a:t>.</a:t>
            </a:r>
          </a:p>
          <a:p>
            <a:pPr algn="r"/>
            <a:r>
              <a:rPr lang="pl-PL" sz="1400" baseline="0" dirty="0" smtClean="0">
                <a:solidFill>
                  <a:schemeClr val="bg1"/>
                </a:solidFill>
                <a:latin typeface="Palatino Linotype" pitchFamily="18" charset="0"/>
              </a:rPr>
              <a:t>and </a:t>
            </a:r>
            <a:r>
              <a:rPr lang="pl-PL" sz="1400" baseline="0" dirty="0" err="1" smtClean="0">
                <a:solidFill>
                  <a:schemeClr val="bg1"/>
                </a:solidFill>
                <a:latin typeface="Palatino Linotype" pitchFamily="18" charset="0"/>
              </a:rPr>
              <a:t>innovative</a:t>
            </a:r>
            <a:r>
              <a:rPr lang="pl-PL" sz="1400" baseline="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pl-PL" sz="1400" baseline="0" dirty="0" err="1" smtClean="0">
                <a:solidFill>
                  <a:schemeClr val="bg1"/>
                </a:solidFill>
                <a:latin typeface="Palatino Linotype" pitchFamily="18" charset="0"/>
              </a:rPr>
              <a:t>tech</a:t>
            </a:r>
            <a:r>
              <a:rPr lang="pl-PL" sz="1400" baseline="0" dirty="0" smtClean="0">
                <a:solidFill>
                  <a:schemeClr val="bg1"/>
                </a:solidFill>
                <a:latin typeface="Palatino Linotype" pitchFamily="18" charset="0"/>
              </a:rPr>
              <a:t>. Kraków 2014</a:t>
            </a:r>
            <a:endParaRPr lang="pl-PL" sz="1400" dirty="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Documents%20and%20Settings\Ernest\Moje%20dokumenty\power_point\Kazimierz2010\RYT_2.avi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Documents%20and%20Settings\Ernest\Moje%20dokumenty\power_point\Kazimierz2010\RYT_2.avi" TargetMode="Externa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Ernest\Moje%20dokumenty\animacje\chirality_highs.avi" TargetMode="Externa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6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7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88.png"/><Relationship Id="rId3" Type="http://schemas.openxmlformats.org/officeDocument/2006/relationships/image" Target="../media/image5.png"/><Relationship Id="rId21" Type="http://schemas.openxmlformats.org/officeDocument/2006/relationships/image" Target="../media/image83.png"/><Relationship Id="rId34" Type="http://schemas.openxmlformats.org/officeDocument/2006/relationships/image" Target="../media/image96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5" Type="http://schemas.openxmlformats.org/officeDocument/2006/relationships/image" Target="../media/image87.png"/><Relationship Id="rId33" Type="http://schemas.openxmlformats.org/officeDocument/2006/relationships/image" Target="../media/image9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29" Type="http://schemas.openxmlformats.org/officeDocument/2006/relationships/image" Target="../media/image91.png"/><Relationship Id="rId1" Type="http://schemas.openxmlformats.org/officeDocument/2006/relationships/video" Target="file:///C:\Documents%20and%20Settings\Ernest\Moje%20dokumenty\power_point\Kazimierz2010\RYT_2.avi" TargetMode="Externa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24" Type="http://schemas.openxmlformats.org/officeDocument/2006/relationships/image" Target="../media/image86.png"/><Relationship Id="rId32" Type="http://schemas.openxmlformats.org/officeDocument/2006/relationships/image" Target="../media/image94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28" Type="http://schemas.openxmlformats.org/officeDocument/2006/relationships/image" Target="../media/image90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31" Type="http://schemas.openxmlformats.org/officeDocument/2006/relationships/image" Target="../media/image93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84.png"/><Relationship Id="rId27" Type="http://schemas.openxmlformats.org/officeDocument/2006/relationships/image" Target="../media/image89.png"/><Relationship Id="rId30" Type="http://schemas.openxmlformats.org/officeDocument/2006/relationships/image" Target="../media/image92.png"/><Relationship Id="rId35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26" Type="http://schemas.openxmlformats.org/officeDocument/2006/relationships/image" Target="../media/image116.png"/><Relationship Id="rId3" Type="http://schemas.openxmlformats.org/officeDocument/2006/relationships/image" Target="../media/image96.png"/><Relationship Id="rId21" Type="http://schemas.openxmlformats.org/officeDocument/2006/relationships/image" Target="../media/image111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5" Type="http://schemas.openxmlformats.org/officeDocument/2006/relationships/image" Target="../media/image1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6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01.png"/><Relationship Id="rId24" Type="http://schemas.openxmlformats.org/officeDocument/2006/relationships/image" Target="../media/image114.png"/><Relationship Id="rId5" Type="http://schemas.openxmlformats.org/officeDocument/2006/relationships/image" Target="../media/image8.png"/><Relationship Id="rId15" Type="http://schemas.openxmlformats.org/officeDocument/2006/relationships/image" Target="../media/image105.png"/><Relationship Id="rId23" Type="http://schemas.openxmlformats.org/officeDocument/2006/relationships/image" Target="../media/image113.png"/><Relationship Id="rId10" Type="http://schemas.openxmlformats.org/officeDocument/2006/relationships/image" Target="../media/image100.png"/><Relationship Id="rId19" Type="http://schemas.openxmlformats.org/officeDocument/2006/relationships/image" Target="../media/image109.png"/><Relationship Id="rId4" Type="http://schemas.openxmlformats.org/officeDocument/2006/relationships/image" Target="../media/image7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Relationship Id="rId22" Type="http://schemas.openxmlformats.org/officeDocument/2006/relationships/image" Target="../media/image112.png"/><Relationship Id="rId27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Ernest\Moje%20dokumenty\animacje\chiralityu.mpg" TargetMode="External"/><Relationship Id="rId5" Type="http://schemas.openxmlformats.org/officeDocument/2006/relationships/image" Target="../media/image125.png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26" Type="http://schemas.openxmlformats.org/officeDocument/2006/relationships/image" Target="../media/image110.png"/><Relationship Id="rId3" Type="http://schemas.openxmlformats.org/officeDocument/2006/relationships/image" Target="../media/image96.png"/><Relationship Id="rId21" Type="http://schemas.openxmlformats.org/officeDocument/2006/relationships/image" Target="../media/image105.png"/><Relationship Id="rId7" Type="http://schemas.openxmlformats.org/officeDocument/2006/relationships/image" Target="../media/image129.png"/><Relationship Id="rId12" Type="http://schemas.openxmlformats.org/officeDocument/2006/relationships/image" Target="../media/image9.png"/><Relationship Id="rId17" Type="http://schemas.openxmlformats.org/officeDocument/2006/relationships/image" Target="../media/image101.png"/><Relationship Id="rId25" Type="http://schemas.openxmlformats.org/officeDocument/2006/relationships/image" Target="../media/image10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0.png"/><Relationship Id="rId20" Type="http://schemas.openxmlformats.org/officeDocument/2006/relationships/image" Target="../media/image104.png"/><Relationship Id="rId29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8.png"/><Relationship Id="rId24" Type="http://schemas.openxmlformats.org/officeDocument/2006/relationships/image" Target="../media/image108.png"/><Relationship Id="rId32" Type="http://schemas.openxmlformats.org/officeDocument/2006/relationships/image" Target="../media/image116.png"/><Relationship Id="rId5" Type="http://schemas.openxmlformats.org/officeDocument/2006/relationships/image" Target="../media/image127.png"/><Relationship Id="rId15" Type="http://schemas.openxmlformats.org/officeDocument/2006/relationships/image" Target="../media/image99.png"/><Relationship Id="rId23" Type="http://schemas.openxmlformats.org/officeDocument/2006/relationships/image" Target="../media/image107.png"/><Relationship Id="rId28" Type="http://schemas.openxmlformats.org/officeDocument/2006/relationships/image" Target="../media/image112.png"/><Relationship Id="rId10" Type="http://schemas.openxmlformats.org/officeDocument/2006/relationships/image" Target="../media/image2.png"/><Relationship Id="rId19" Type="http://schemas.openxmlformats.org/officeDocument/2006/relationships/image" Target="../media/image103.png"/><Relationship Id="rId31" Type="http://schemas.openxmlformats.org/officeDocument/2006/relationships/image" Target="../media/image115.png"/><Relationship Id="rId4" Type="http://schemas.openxmlformats.org/officeDocument/2006/relationships/image" Target="../media/image126.png"/><Relationship Id="rId9" Type="http://schemas.openxmlformats.org/officeDocument/2006/relationships/image" Target="../media/image130.png"/><Relationship Id="rId14" Type="http://schemas.openxmlformats.org/officeDocument/2006/relationships/image" Target="../media/image98.png"/><Relationship Id="rId22" Type="http://schemas.openxmlformats.org/officeDocument/2006/relationships/image" Target="../media/image106.png"/><Relationship Id="rId27" Type="http://schemas.openxmlformats.org/officeDocument/2006/relationships/image" Target="../media/image111.png"/><Relationship Id="rId30" Type="http://schemas.openxmlformats.org/officeDocument/2006/relationships/image" Target="../media/image11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3" Type="http://schemas.openxmlformats.org/officeDocument/2006/relationships/video" Target="file:///C:\Documents%20and%20Settings\Ernest\Moje%20dokumenty\animacje\dwa_jajca.avi" TargetMode="External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video" Target="file:///C:\Documents%20and%20Settings\Ernest\Moje%20dokumenty\animacje\dywan.avi" TargetMode="External"/><Relationship Id="rId1" Type="http://schemas.openxmlformats.org/officeDocument/2006/relationships/video" Target="file:///C:\Documents%20and%20Settings\Ernest\Moje%20dokumenty\animacje\myszka.avi" TargetMode="Externa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4" Type="http://schemas.openxmlformats.org/officeDocument/2006/relationships/video" Target="file:///C:\Documents%20and%20Settings\Ernest\Moje%20dokumenty\animacje\jajco.avi" TargetMode="External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5" descr="pasek_wst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89661"/>
            <a:ext cx="9144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571736" y="2214554"/>
            <a:ext cx="6572264" cy="12144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ole tekstowe 1"/>
          <p:cNvSpPr txBox="1"/>
          <p:nvPr/>
        </p:nvSpPr>
        <p:spPr>
          <a:xfrm>
            <a:off x="2571736" y="2214554"/>
            <a:ext cx="6572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Quest for </a:t>
            </a:r>
            <a:r>
              <a:rPr lang="pl-PL" sz="2400" b="1" dirty="0" err="1" smtClean="0"/>
              <a:t>spontaneous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time-reversal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symmetry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breaking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in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atomic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nuclei</a:t>
            </a:r>
            <a:endParaRPr lang="en-US" sz="24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1406" y="5918223"/>
            <a:ext cx="2225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Ernest </a:t>
            </a:r>
            <a:r>
              <a:rPr lang="pl-PL" b="1" dirty="0" err="1" smtClean="0">
                <a:solidFill>
                  <a:schemeClr val="bg1"/>
                </a:solidFill>
              </a:rPr>
              <a:t>Grodner</a:t>
            </a:r>
            <a:r>
              <a:rPr lang="pl-PL" b="1" dirty="0" smtClean="0">
                <a:solidFill>
                  <a:schemeClr val="bg1"/>
                </a:solidFill>
              </a:rPr>
              <a:t>           </a:t>
            </a:r>
          </a:p>
          <a:p>
            <a:r>
              <a:rPr lang="pl-PL" b="1" dirty="0" err="1" smtClean="0">
                <a:solidFill>
                  <a:schemeClr val="bg1"/>
                </a:solidFill>
              </a:rPr>
              <a:t>University</a:t>
            </a:r>
            <a:r>
              <a:rPr lang="pl-PL" b="1" dirty="0" smtClean="0">
                <a:solidFill>
                  <a:schemeClr val="bg1"/>
                </a:solidFill>
              </a:rPr>
              <a:t> of Warsaw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6914" t="15000" r="14453" b="16562"/>
          <a:stretch>
            <a:fillRect/>
          </a:stretch>
        </p:blipFill>
        <p:spPr bwMode="auto">
          <a:xfrm>
            <a:off x="2786050" y="4030633"/>
            <a:ext cx="3214678" cy="282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7500" t="18750" r="13867" b="10000"/>
          <a:stretch>
            <a:fillRect/>
          </a:stretch>
        </p:blipFill>
        <p:spPr bwMode="auto">
          <a:xfrm>
            <a:off x="6000760" y="3979865"/>
            <a:ext cx="3143240" cy="287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8984" t="21875" r="46484" b="9687"/>
          <a:stretch>
            <a:fillRect/>
          </a:stretch>
        </p:blipFill>
        <p:spPr bwMode="auto">
          <a:xfrm>
            <a:off x="0" y="1142984"/>
            <a:ext cx="3071802" cy="295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3214678" y="1428736"/>
            <a:ext cx="5929322" cy="16430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ole tekstowe 9"/>
          <p:cNvSpPr txBox="1"/>
          <p:nvPr/>
        </p:nvSpPr>
        <p:spPr>
          <a:xfrm>
            <a:off x="3143240" y="1500174"/>
            <a:ext cx="600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 err="1" smtClean="0"/>
              <a:t>Lifetime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DSA </a:t>
            </a:r>
            <a:r>
              <a:rPr lang="pl-PL" dirty="0" err="1" smtClean="0"/>
              <a:t>experiments</a:t>
            </a:r>
            <a:r>
              <a:rPr lang="pl-PL" dirty="0" smtClean="0"/>
              <a:t> </a:t>
            </a:r>
            <a:r>
              <a:rPr lang="pl-PL" dirty="0" err="1" smtClean="0"/>
              <a:t>–warsa</a:t>
            </a:r>
            <a:r>
              <a:rPr lang="pl-PL" dirty="0" smtClean="0"/>
              <a:t>w </a:t>
            </a:r>
            <a:r>
              <a:rPr lang="pl-PL" dirty="0" err="1" smtClean="0"/>
              <a:t>cyclotron</a:t>
            </a:r>
            <a:r>
              <a:rPr lang="pl-PL" dirty="0" smtClean="0"/>
              <a:t> </a:t>
            </a:r>
          </a:p>
          <a:p>
            <a:pPr algn="r"/>
            <a:r>
              <a:rPr lang="pl-PL" dirty="0" smtClean="0"/>
              <a:t>Partner </a:t>
            </a:r>
            <a:r>
              <a:rPr lang="pl-PL" dirty="0" err="1" smtClean="0"/>
              <a:t>bands</a:t>
            </a:r>
            <a:r>
              <a:rPr lang="pl-PL" dirty="0" smtClean="0"/>
              <a:t> </a:t>
            </a:r>
            <a:r>
              <a:rPr lang="pl-PL" dirty="0" err="1" smtClean="0"/>
              <a:t>populated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fusion</a:t>
            </a:r>
            <a:r>
              <a:rPr lang="pl-PL" dirty="0" smtClean="0"/>
              <a:t> </a:t>
            </a:r>
            <a:r>
              <a:rPr lang="pl-PL" dirty="0" err="1" smtClean="0"/>
              <a:t>evaporation</a:t>
            </a:r>
            <a:r>
              <a:rPr lang="pl-PL" dirty="0" smtClean="0"/>
              <a:t> </a:t>
            </a:r>
            <a:r>
              <a:rPr lang="pl-PL" dirty="0" err="1" smtClean="0"/>
              <a:t>reaction</a:t>
            </a:r>
            <a:endParaRPr lang="pl-PL" dirty="0" smtClean="0"/>
          </a:p>
          <a:p>
            <a:pPr algn="r"/>
            <a:r>
              <a:rPr lang="pl-PL" dirty="0" smtClean="0"/>
              <a:t>M1 </a:t>
            </a:r>
            <a:r>
              <a:rPr lang="pl-PL" dirty="0" err="1" smtClean="0"/>
              <a:t>interband</a:t>
            </a:r>
            <a:r>
              <a:rPr lang="pl-PL" dirty="0" smtClean="0"/>
              <a:t> </a:t>
            </a:r>
            <a:r>
              <a:rPr lang="pl-PL" dirty="0" err="1" smtClean="0"/>
              <a:t>transitions</a:t>
            </a:r>
            <a:r>
              <a:rPr lang="pl-PL" dirty="0" smtClean="0"/>
              <a:t> </a:t>
            </a:r>
            <a:r>
              <a:rPr lang="pl-PL" dirty="0" err="1" smtClean="0"/>
              <a:t>yrast-&gt;side</a:t>
            </a:r>
            <a:r>
              <a:rPr lang="pl-PL" dirty="0" smtClean="0"/>
              <a:t> </a:t>
            </a:r>
            <a:r>
              <a:rPr lang="pl-PL" dirty="0" err="1" smtClean="0"/>
              <a:t>observed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b="1" baseline="30000" dirty="0" smtClean="0"/>
              <a:t>126</a:t>
            </a:r>
            <a:r>
              <a:rPr lang="pl-PL" dirty="0" smtClean="0"/>
              <a:t>Cs</a:t>
            </a:r>
          </a:p>
          <a:p>
            <a:pPr algn="r"/>
            <a:r>
              <a:rPr lang="pl-PL" dirty="0" smtClean="0"/>
              <a:t>Energy </a:t>
            </a:r>
            <a:r>
              <a:rPr lang="pl-PL" dirty="0" err="1" smtClean="0"/>
              <a:t>separation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Cs </a:t>
            </a:r>
            <a:r>
              <a:rPr lang="pl-PL" dirty="0" err="1" smtClean="0"/>
              <a:t>Isotopes</a:t>
            </a:r>
            <a:r>
              <a:rPr lang="pl-PL" dirty="0" smtClean="0"/>
              <a:t> </a:t>
            </a:r>
            <a:r>
              <a:rPr lang="pl-PL" dirty="0" err="1" smtClean="0"/>
              <a:t>around</a:t>
            </a:r>
            <a:r>
              <a:rPr lang="pl-PL" dirty="0" smtClean="0"/>
              <a:t> 150 </a:t>
            </a:r>
            <a:r>
              <a:rPr lang="pl-PL" dirty="0" err="1" smtClean="0"/>
              <a:t>keV</a:t>
            </a:r>
            <a:endParaRPr lang="pl-PL" dirty="0" smtClean="0"/>
          </a:p>
          <a:p>
            <a:pPr algn="r"/>
            <a:r>
              <a:rPr lang="pl-PL" dirty="0" err="1" smtClean="0"/>
              <a:t>configuration</a:t>
            </a:r>
            <a:endParaRPr lang="pl-PL" dirty="0" smtClean="0"/>
          </a:p>
          <a:p>
            <a:pPr algn="r"/>
            <a:endParaRPr lang="en-US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9122" y="2671078"/>
            <a:ext cx="1590675" cy="361950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428728" y="5934670"/>
            <a:ext cx="7715272" cy="923330"/>
          </a:xfrm>
          <a:prstGeom prst="rect">
            <a:avLst/>
          </a:prstGeom>
          <a:solidFill>
            <a:schemeClr val="accent6">
              <a:lumMod val="40000"/>
              <a:lumOff val="60000"/>
              <a:alpha val="81176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dirty="0" err="1" smtClean="0"/>
              <a:t>E.Grodner</a:t>
            </a:r>
            <a:r>
              <a:rPr lang="pl-PL" dirty="0" smtClean="0"/>
              <a:t>. et al.,</a:t>
            </a:r>
          </a:p>
          <a:p>
            <a:pPr algn="r"/>
            <a:r>
              <a:rPr lang="en-GB" i="1" baseline="30000" dirty="0" smtClean="0"/>
              <a:t>128</a:t>
            </a:r>
            <a:r>
              <a:rPr lang="en-GB" i="1" dirty="0" smtClean="0"/>
              <a:t>Cs as the best example revealing the </a:t>
            </a:r>
            <a:r>
              <a:rPr lang="en-GB" i="1" dirty="0" err="1" smtClean="0"/>
              <a:t>chiral</a:t>
            </a:r>
            <a:r>
              <a:rPr lang="en-GB" i="1" dirty="0" smtClean="0"/>
              <a:t> symmetry breaking phenomenon</a:t>
            </a:r>
            <a:endParaRPr lang="pl-PL" dirty="0" smtClean="0"/>
          </a:p>
          <a:p>
            <a:pPr algn="r"/>
            <a:r>
              <a:rPr lang="en-GB" b="1" dirty="0" smtClean="0">
                <a:solidFill>
                  <a:srgbClr val="C00000"/>
                </a:solidFill>
              </a:rPr>
              <a:t>Phys. Rev. </a:t>
            </a:r>
            <a:r>
              <a:rPr lang="en-GB" b="1" dirty="0" err="1" smtClean="0">
                <a:solidFill>
                  <a:srgbClr val="C00000"/>
                </a:solidFill>
              </a:rPr>
              <a:t>Lett</a:t>
            </a:r>
            <a:r>
              <a:rPr lang="en-GB" b="1" dirty="0" smtClean="0">
                <a:solidFill>
                  <a:srgbClr val="C00000"/>
                </a:solidFill>
              </a:rPr>
              <a:t>. 97 (2006) 172501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119382" y="-24"/>
            <a:ext cx="4704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 smtClean="0">
                <a:solidFill>
                  <a:schemeClr val="bg1"/>
                </a:solidFill>
              </a:rPr>
              <a:t>Chiral</a:t>
            </a:r>
            <a:r>
              <a:rPr lang="pl-PL" sz="3200" b="1" dirty="0" smtClean="0">
                <a:solidFill>
                  <a:schemeClr val="bg1"/>
                </a:solidFill>
              </a:rPr>
              <a:t> partner </a:t>
            </a:r>
            <a:r>
              <a:rPr lang="pl-PL" sz="3200" b="1" dirty="0" err="1" smtClean="0">
                <a:solidFill>
                  <a:schemeClr val="bg1"/>
                </a:solidFill>
              </a:rPr>
              <a:t>bands</a:t>
            </a:r>
            <a:r>
              <a:rPr lang="pl-PL" sz="3200" b="1" dirty="0" smtClean="0">
                <a:solidFill>
                  <a:schemeClr val="bg1"/>
                </a:solidFill>
              </a:rPr>
              <a:t> Cs, La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214282" y="3071810"/>
            <a:ext cx="7715272" cy="923330"/>
          </a:xfrm>
          <a:prstGeom prst="rect">
            <a:avLst/>
          </a:prstGeom>
          <a:solidFill>
            <a:schemeClr val="accent6">
              <a:lumMod val="40000"/>
              <a:lumOff val="60000"/>
              <a:alpha val="81176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dirty="0" err="1" smtClean="0"/>
              <a:t>E.Grodner</a:t>
            </a:r>
            <a:r>
              <a:rPr lang="pl-PL" dirty="0" smtClean="0"/>
              <a:t>. et al.,</a:t>
            </a:r>
          </a:p>
          <a:p>
            <a:pPr algn="r"/>
            <a:r>
              <a:rPr lang="pl-PL" i="1" dirty="0" smtClean="0"/>
              <a:t>Partner </a:t>
            </a:r>
            <a:r>
              <a:rPr lang="pl-PL" i="1" dirty="0" err="1" smtClean="0"/>
              <a:t>bands</a:t>
            </a:r>
            <a:r>
              <a:rPr lang="pl-PL" i="1" dirty="0" smtClean="0"/>
              <a:t> of </a:t>
            </a:r>
            <a:r>
              <a:rPr lang="pl-PL" i="1" baseline="30000" dirty="0" smtClean="0"/>
              <a:t>126</a:t>
            </a:r>
            <a:r>
              <a:rPr lang="pl-PL" i="1" dirty="0" smtClean="0"/>
              <a:t>Cs – first </a:t>
            </a:r>
            <a:r>
              <a:rPr lang="pl-PL" i="1" dirty="0" err="1" smtClean="0"/>
              <a:t>observation</a:t>
            </a:r>
            <a:r>
              <a:rPr lang="pl-PL" i="1" dirty="0" smtClean="0"/>
              <a:t> of </a:t>
            </a:r>
            <a:r>
              <a:rPr lang="pl-PL" i="1" dirty="0" err="1" smtClean="0"/>
              <a:t>chiral</a:t>
            </a:r>
            <a:r>
              <a:rPr lang="pl-PL" i="1" dirty="0" smtClean="0"/>
              <a:t> </a:t>
            </a:r>
            <a:r>
              <a:rPr lang="pl-PL" i="1" dirty="0" err="1" smtClean="0"/>
              <a:t>electromagnetic</a:t>
            </a:r>
            <a:r>
              <a:rPr lang="pl-PL" i="1" dirty="0" smtClean="0"/>
              <a:t> </a:t>
            </a:r>
            <a:r>
              <a:rPr lang="pl-PL" i="1" dirty="0" err="1" smtClean="0"/>
              <a:t>selection</a:t>
            </a:r>
            <a:r>
              <a:rPr lang="pl-PL" i="1" dirty="0" smtClean="0"/>
              <a:t> </a:t>
            </a:r>
            <a:r>
              <a:rPr lang="pl-PL" i="1" dirty="0" err="1" smtClean="0"/>
              <a:t>rules</a:t>
            </a:r>
            <a:endParaRPr lang="pl-PL" dirty="0" smtClean="0"/>
          </a:p>
          <a:p>
            <a:pPr algn="r"/>
            <a:r>
              <a:rPr lang="en-GB" b="1" dirty="0" smtClean="0">
                <a:solidFill>
                  <a:srgbClr val="C00000"/>
                </a:solidFill>
              </a:rPr>
              <a:t>Phys. </a:t>
            </a:r>
            <a:r>
              <a:rPr lang="en-GB" b="1" dirty="0" err="1" smtClean="0">
                <a:solidFill>
                  <a:srgbClr val="C00000"/>
                </a:solidFill>
              </a:rPr>
              <a:t>Lett</a:t>
            </a:r>
            <a:r>
              <a:rPr lang="en-GB" b="1" dirty="0" smtClean="0">
                <a:solidFill>
                  <a:srgbClr val="C00000"/>
                </a:solidFill>
              </a:rPr>
              <a:t>. </a:t>
            </a:r>
            <a:r>
              <a:rPr lang="pl-PL" b="1" dirty="0" smtClean="0">
                <a:solidFill>
                  <a:srgbClr val="C00000"/>
                </a:solidFill>
              </a:rPr>
              <a:t>B703</a:t>
            </a:r>
            <a:r>
              <a:rPr lang="en-GB" b="1" dirty="0" smtClean="0">
                <a:solidFill>
                  <a:srgbClr val="C00000"/>
                </a:solidFill>
              </a:rPr>
              <a:t> (20</a:t>
            </a:r>
            <a:r>
              <a:rPr lang="pl-PL" b="1" dirty="0" smtClean="0">
                <a:solidFill>
                  <a:srgbClr val="C00000"/>
                </a:solidFill>
              </a:rPr>
              <a:t>11</a:t>
            </a:r>
            <a:r>
              <a:rPr lang="en-GB" b="1" dirty="0" smtClean="0">
                <a:solidFill>
                  <a:srgbClr val="C00000"/>
                </a:solidFill>
              </a:rPr>
              <a:t>) </a:t>
            </a:r>
            <a:r>
              <a:rPr lang="pl-PL" b="1" dirty="0" smtClean="0">
                <a:solidFill>
                  <a:srgbClr val="C00000"/>
                </a:solidFill>
              </a:rPr>
              <a:t>45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13630" r="29375" b="10000"/>
          <a:stretch>
            <a:fillRect/>
          </a:stretch>
        </p:blipFill>
        <p:spPr bwMode="auto">
          <a:xfrm>
            <a:off x="0" y="1143000"/>
            <a:ext cx="6470233" cy="531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6477000" y="5924550"/>
            <a:ext cx="2514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80000"/>
              <a:buFont typeface="Wingdings" pitchFamily="2" charset="2"/>
              <a:buNone/>
            </a:pPr>
            <a:r>
              <a:rPr lang="pl-PL" sz="1600" dirty="0" smtClean="0">
                <a:latin typeface="Arial Narrow" pitchFamily="34" charset="0"/>
              </a:rPr>
              <a:t>A. </a:t>
            </a:r>
            <a:r>
              <a:rPr lang="pl-PL" sz="1600" dirty="0" err="1" smtClean="0">
                <a:latin typeface="Arial Narrow" pitchFamily="34" charset="0"/>
              </a:rPr>
              <a:t>Gizon</a:t>
            </a:r>
            <a:r>
              <a:rPr lang="pl-PL" sz="1600" dirty="0" smtClean="0">
                <a:latin typeface="Arial Narrow" pitchFamily="34" charset="0"/>
              </a:rPr>
              <a:t> </a:t>
            </a:r>
            <a:r>
              <a:rPr lang="pl-PL" sz="1600" dirty="0">
                <a:latin typeface="Arial Narrow" pitchFamily="34" charset="0"/>
              </a:rPr>
              <a:t>et al..</a:t>
            </a:r>
            <a:endParaRPr lang="pl-PL" sz="1600" b="1" dirty="0">
              <a:solidFill>
                <a:srgbClr val="800000"/>
              </a:solidFill>
              <a:latin typeface="Arial Narrow" pitchFamily="34" charset="0"/>
            </a:endParaRPr>
          </a:p>
          <a:p>
            <a:pPr>
              <a:lnSpc>
                <a:spcPct val="110000"/>
              </a:lnSpc>
            </a:pPr>
            <a:r>
              <a:rPr lang="pl-PL" sz="1600" b="1" dirty="0" err="1" smtClean="0">
                <a:solidFill>
                  <a:srgbClr val="800000"/>
                </a:solidFill>
                <a:latin typeface="Arial Narrow" pitchFamily="34" charset="0"/>
              </a:rPr>
              <a:t>Nucl</a:t>
            </a:r>
            <a:r>
              <a:rPr lang="pl-PL" sz="1600" b="1" dirty="0" smtClean="0">
                <a:solidFill>
                  <a:srgbClr val="800000"/>
                </a:solidFill>
                <a:latin typeface="Arial Narrow" pitchFamily="34" charset="0"/>
              </a:rPr>
              <a:t>. </a:t>
            </a:r>
            <a:r>
              <a:rPr lang="pl-PL" sz="1600" b="1" dirty="0" err="1" smtClean="0">
                <a:solidFill>
                  <a:srgbClr val="800000"/>
                </a:solidFill>
                <a:latin typeface="Arial Narrow" pitchFamily="34" charset="0"/>
              </a:rPr>
              <a:t>Phys</a:t>
            </a:r>
            <a:r>
              <a:rPr lang="pl-PL" sz="1600" b="1" dirty="0" smtClean="0">
                <a:solidFill>
                  <a:srgbClr val="800000"/>
                </a:solidFill>
                <a:latin typeface="Arial Narrow" pitchFamily="34" charset="0"/>
              </a:rPr>
              <a:t>. A694, 63, </a:t>
            </a:r>
            <a:r>
              <a:rPr lang="pl-PL" sz="1600" b="1" dirty="0">
                <a:solidFill>
                  <a:srgbClr val="800000"/>
                </a:solidFill>
                <a:latin typeface="Arial Narrow" pitchFamily="34" charset="0"/>
              </a:rPr>
              <a:t>(</a:t>
            </a:r>
            <a:r>
              <a:rPr lang="pl-PL" sz="1600" b="1" dirty="0" smtClean="0">
                <a:solidFill>
                  <a:srgbClr val="800000"/>
                </a:solidFill>
                <a:latin typeface="Arial Narrow" pitchFamily="34" charset="0"/>
              </a:rPr>
              <a:t>2001)</a:t>
            </a:r>
            <a:endParaRPr lang="pl-PL" sz="1600" b="1" dirty="0">
              <a:solidFill>
                <a:srgbClr val="800000"/>
              </a:solidFill>
              <a:latin typeface="Arial Narrow" pitchFamily="34" charset="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477838" y="762000"/>
            <a:ext cx="640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 smtClean="0">
                <a:latin typeface="Arial Narrow" pitchFamily="34" charset="0"/>
              </a:rPr>
              <a:t>KNOWN SPIN AND PARITIES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457200" y="228600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b="1" baseline="30000" dirty="0" smtClean="0">
                <a:solidFill>
                  <a:schemeClr val="bg1"/>
                </a:solidFill>
                <a:latin typeface="Arial Narrow" pitchFamily="34" charset="0"/>
              </a:rPr>
              <a:t>124</a:t>
            </a:r>
            <a:r>
              <a:rPr lang="pl-PL" sz="3200" b="1" dirty="0" smtClean="0">
                <a:solidFill>
                  <a:schemeClr val="bg1"/>
                </a:solidFill>
                <a:latin typeface="Arial Narrow" pitchFamily="34" charset="0"/>
              </a:rPr>
              <a:t>Cs </a:t>
            </a:r>
            <a:r>
              <a:rPr lang="pl-PL" sz="3200" b="1" dirty="0" err="1" smtClean="0">
                <a:solidFill>
                  <a:schemeClr val="bg1"/>
                </a:solidFill>
                <a:latin typeface="Arial Narrow" pitchFamily="34" charset="0"/>
              </a:rPr>
              <a:t>level</a:t>
            </a:r>
            <a:r>
              <a:rPr lang="pl-PL" sz="3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pl-PL" sz="3200" b="1" dirty="0" err="1" smtClean="0">
                <a:solidFill>
                  <a:schemeClr val="bg1"/>
                </a:solidFill>
                <a:latin typeface="Arial Narrow" pitchFamily="34" charset="0"/>
              </a:rPr>
              <a:t>scheme</a:t>
            </a:r>
            <a:endParaRPr lang="en-US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428728" y="5934670"/>
            <a:ext cx="7715272" cy="923330"/>
          </a:xfrm>
          <a:prstGeom prst="rect">
            <a:avLst/>
          </a:prstGeom>
          <a:solidFill>
            <a:schemeClr val="accent6">
              <a:lumMod val="40000"/>
              <a:lumOff val="60000"/>
              <a:alpha val="81176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dirty="0" err="1" smtClean="0"/>
              <a:t>E.Grodner</a:t>
            </a:r>
            <a:r>
              <a:rPr lang="pl-PL" dirty="0" smtClean="0"/>
              <a:t>. et al.,</a:t>
            </a:r>
          </a:p>
          <a:p>
            <a:pPr algn="r"/>
            <a:r>
              <a:rPr lang="pl-PL" i="1" dirty="0" smtClean="0"/>
              <a:t>DSA </a:t>
            </a:r>
            <a:r>
              <a:rPr lang="pl-PL" i="1" dirty="0" err="1" smtClean="0"/>
              <a:t>lifetime</a:t>
            </a:r>
            <a:r>
              <a:rPr lang="pl-PL" i="1" dirty="0" smtClean="0"/>
              <a:t> </a:t>
            </a:r>
            <a:r>
              <a:rPr lang="pl-PL" i="1" dirty="0" err="1" smtClean="0"/>
              <a:t>measurements</a:t>
            </a:r>
            <a:r>
              <a:rPr lang="pl-PL" i="1" dirty="0" smtClean="0"/>
              <a:t> of </a:t>
            </a:r>
            <a:r>
              <a:rPr lang="pl-PL" b="1" i="1" baseline="30000" dirty="0" smtClean="0"/>
              <a:t>124</a:t>
            </a:r>
            <a:r>
              <a:rPr lang="pl-PL" i="1" dirty="0" smtClean="0"/>
              <a:t>Cs and </a:t>
            </a:r>
            <a:r>
              <a:rPr lang="pl-PL" i="1" dirty="0" err="1" smtClean="0"/>
              <a:t>the</a:t>
            </a:r>
            <a:r>
              <a:rPr lang="pl-PL" i="1" dirty="0" smtClean="0"/>
              <a:t> </a:t>
            </a:r>
            <a:r>
              <a:rPr lang="pl-PL" i="1" dirty="0" err="1" smtClean="0"/>
              <a:t>time-reversal</a:t>
            </a:r>
            <a:r>
              <a:rPr lang="pl-PL" i="1" dirty="0" smtClean="0"/>
              <a:t> </a:t>
            </a:r>
            <a:r>
              <a:rPr lang="pl-PL" i="1" dirty="0" err="1" smtClean="0"/>
              <a:t>symmetry</a:t>
            </a:r>
            <a:endParaRPr lang="pl-PL" dirty="0" smtClean="0"/>
          </a:p>
          <a:p>
            <a:pPr algn="r"/>
            <a:r>
              <a:rPr lang="pl-PL" b="1" dirty="0" err="1" smtClean="0">
                <a:solidFill>
                  <a:srgbClr val="C00000"/>
                </a:solidFill>
              </a:rPr>
              <a:t>Submitted</a:t>
            </a:r>
            <a:r>
              <a:rPr lang="pl-PL" b="1" dirty="0" smtClean="0">
                <a:solidFill>
                  <a:srgbClr val="C00000"/>
                </a:solidFill>
              </a:rPr>
              <a:t> to J.</a:t>
            </a:r>
            <a:r>
              <a:rPr lang="en-GB" b="1" dirty="0" smtClean="0">
                <a:solidFill>
                  <a:srgbClr val="C00000"/>
                </a:solidFill>
              </a:rPr>
              <a:t>Phys. </a:t>
            </a:r>
            <a:r>
              <a:rPr lang="pl-PL" b="1" dirty="0" err="1" smtClean="0">
                <a:solidFill>
                  <a:srgbClr val="C00000"/>
                </a:solidFill>
              </a:rPr>
              <a:t>Conf</a:t>
            </a:r>
            <a:r>
              <a:rPr lang="pl-PL" b="1" dirty="0" smtClean="0">
                <a:solidFill>
                  <a:srgbClr val="C00000"/>
                </a:solidFill>
              </a:rPr>
              <a:t>. </a:t>
            </a:r>
            <a:r>
              <a:rPr lang="pl-PL" b="1" dirty="0" err="1" smtClean="0">
                <a:solidFill>
                  <a:srgbClr val="C00000"/>
                </a:solidFill>
              </a:rPr>
              <a:t>Series</a:t>
            </a:r>
            <a:r>
              <a:rPr lang="en-GB" b="1" dirty="0" smtClean="0">
                <a:solidFill>
                  <a:srgbClr val="C00000"/>
                </a:solidFill>
              </a:rPr>
              <a:t> (20</a:t>
            </a:r>
            <a:r>
              <a:rPr lang="pl-PL" b="1" dirty="0" smtClean="0">
                <a:solidFill>
                  <a:srgbClr val="C00000"/>
                </a:solidFill>
              </a:rPr>
              <a:t>12</a:t>
            </a:r>
            <a:r>
              <a:rPr lang="en-GB" b="1" smtClean="0">
                <a:solidFill>
                  <a:srgbClr val="C00000"/>
                </a:solidFill>
              </a:rPr>
              <a:t>)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 l="12500" r="12500"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500306"/>
            <a:ext cx="27051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143372" y="2428868"/>
            <a:ext cx="41148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119382" y="-24"/>
            <a:ext cx="2224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EAGLE </a:t>
            </a:r>
            <a:r>
              <a:rPr lang="pl-PL" sz="3200" b="1" dirty="0" err="1" smtClean="0">
                <a:solidFill>
                  <a:schemeClr val="bg1"/>
                </a:solidFill>
              </a:rPr>
              <a:t>array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8" name="Obraz 7" descr="fig2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tretch>
            <a:fillRect/>
          </a:stretch>
        </p:blipFill>
        <p:spPr>
          <a:xfrm>
            <a:off x="0" y="1643050"/>
            <a:ext cx="4643438" cy="435748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143504" y="5857892"/>
            <a:ext cx="4000496" cy="646331"/>
          </a:xfrm>
          <a:prstGeom prst="rect">
            <a:avLst/>
          </a:prstGeom>
          <a:solidFill>
            <a:schemeClr val="accent6">
              <a:lumMod val="40000"/>
              <a:lumOff val="60000"/>
              <a:alpha val="81176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dirty="0" err="1" smtClean="0"/>
              <a:t>J.Mierzejewski</a:t>
            </a:r>
            <a:r>
              <a:rPr lang="pl-PL" dirty="0" smtClean="0"/>
              <a:t> et al.,</a:t>
            </a:r>
            <a:endParaRPr lang="pl-PL" b="1" dirty="0" smtClean="0">
              <a:solidFill>
                <a:srgbClr val="C00000"/>
              </a:solidFill>
            </a:endParaRPr>
          </a:p>
          <a:p>
            <a:pPr algn="r"/>
            <a:r>
              <a:rPr lang="en-US" b="1" dirty="0" err="1" smtClean="0">
                <a:solidFill>
                  <a:srgbClr val="C00000"/>
                </a:solidFill>
              </a:rPr>
              <a:t>Nucl</a:t>
            </a:r>
            <a:r>
              <a:rPr lang="en-US" b="1" dirty="0" smtClean="0">
                <a:solidFill>
                  <a:srgbClr val="C00000"/>
                </a:solidFill>
              </a:rPr>
              <a:t>. Instr. and Meth. A 659, 84 (2011)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0" descr="tarcza"/>
          <p:cNvPicPr>
            <a:picLocks noChangeAspect="1" noChangeArrowheads="1"/>
          </p:cNvPicPr>
          <p:nvPr/>
        </p:nvPicPr>
        <p:blipFill>
          <a:blip r:embed="rId2" cstate="print"/>
          <a:srcRect l="25870" t="7498" r="22495" b="8998"/>
          <a:stretch>
            <a:fillRect/>
          </a:stretch>
        </p:blipFill>
        <p:spPr bwMode="auto">
          <a:xfrm>
            <a:off x="285720" y="4143380"/>
            <a:ext cx="1857388" cy="225638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0" y="1500174"/>
            <a:ext cx="7215206" cy="21431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ole tekstowe 3"/>
          <p:cNvSpPr txBox="1"/>
          <p:nvPr/>
        </p:nvSpPr>
        <p:spPr>
          <a:xfrm>
            <a:off x="0" y="1571612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pl-PL" sz="2400" b="1" dirty="0" smtClean="0">
                <a:solidFill>
                  <a:srgbClr val="C00000"/>
                </a:solidFill>
              </a:rPr>
              <a:t>EAGLE </a:t>
            </a:r>
            <a:r>
              <a:rPr lang="pl-PL" sz="2400" b="1" dirty="0" err="1" smtClean="0">
                <a:solidFill>
                  <a:srgbClr val="C00000"/>
                </a:solidFill>
              </a:rPr>
              <a:t>campaign</a:t>
            </a:r>
            <a:r>
              <a:rPr lang="pl-PL" sz="2400" b="1" dirty="0" smtClean="0">
                <a:solidFill>
                  <a:srgbClr val="C00000"/>
                </a:solidFill>
              </a:rPr>
              <a:t> 2011-2013.</a:t>
            </a:r>
          </a:p>
          <a:p>
            <a:r>
              <a:rPr lang="pl-PL" b="1" dirty="0" err="1" smtClean="0">
                <a:solidFill>
                  <a:srgbClr val="C00000"/>
                </a:solidFill>
              </a:rPr>
              <a:t>Study</a:t>
            </a:r>
            <a:r>
              <a:rPr lang="pl-PL" b="1" dirty="0" smtClean="0">
                <a:solidFill>
                  <a:srgbClr val="C00000"/>
                </a:solidFill>
              </a:rPr>
              <a:t> of </a:t>
            </a:r>
            <a:r>
              <a:rPr lang="pl-PL" b="1" dirty="0" err="1" smtClean="0">
                <a:solidFill>
                  <a:srgbClr val="C00000"/>
                </a:solidFill>
              </a:rPr>
              <a:t>electromagnetic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properties</a:t>
            </a:r>
            <a:r>
              <a:rPr lang="pl-PL" b="1" dirty="0" smtClean="0">
                <a:solidFill>
                  <a:srgbClr val="C00000"/>
                </a:solidFill>
              </a:rPr>
              <a:t>. </a:t>
            </a:r>
          </a:p>
          <a:p>
            <a:r>
              <a:rPr lang="pl-PL" b="1" dirty="0" err="1" smtClean="0">
                <a:solidFill>
                  <a:srgbClr val="C00000"/>
                </a:solidFill>
              </a:rPr>
              <a:t>Lifetime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mesurements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in</a:t>
            </a:r>
            <a:r>
              <a:rPr lang="pl-PL" b="1" dirty="0" smtClean="0">
                <a:solidFill>
                  <a:srgbClr val="C00000"/>
                </a:solidFill>
              </a:rPr>
              <a:t> 1ps </a:t>
            </a:r>
            <a:r>
              <a:rPr lang="pl-PL" b="1" dirty="0" err="1" smtClean="0">
                <a:solidFill>
                  <a:srgbClr val="C00000"/>
                </a:solidFill>
              </a:rPr>
              <a:t>ragne</a:t>
            </a:r>
            <a:r>
              <a:rPr lang="pl-PL" b="1" dirty="0" smtClean="0">
                <a:solidFill>
                  <a:srgbClr val="C00000"/>
                </a:solidFill>
              </a:rPr>
              <a:t>. </a:t>
            </a:r>
          </a:p>
          <a:p>
            <a:r>
              <a:rPr lang="pl-PL" b="1" dirty="0" err="1" smtClean="0">
                <a:solidFill>
                  <a:srgbClr val="C00000"/>
                </a:solidFill>
              </a:rPr>
              <a:t>Chiral</a:t>
            </a:r>
            <a:r>
              <a:rPr lang="pl-PL" b="1" dirty="0" smtClean="0">
                <a:solidFill>
                  <a:srgbClr val="C00000"/>
                </a:solidFill>
              </a:rPr>
              <a:t> gamma </a:t>
            </a:r>
            <a:r>
              <a:rPr lang="pl-PL" b="1" dirty="0" err="1" smtClean="0">
                <a:solidFill>
                  <a:srgbClr val="C00000"/>
                </a:solidFill>
              </a:rPr>
              <a:t>selection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rules</a:t>
            </a:r>
            <a:endParaRPr lang="pl-PL" b="1" dirty="0" smtClean="0">
              <a:solidFill>
                <a:srgbClr val="C00000"/>
              </a:solidFill>
            </a:endParaRPr>
          </a:p>
          <a:p>
            <a:endParaRPr lang="pl-PL" dirty="0" smtClean="0"/>
          </a:p>
          <a:p>
            <a:r>
              <a:rPr lang="pl-PL" dirty="0" err="1" smtClean="0"/>
              <a:t>Two</a:t>
            </a:r>
            <a:r>
              <a:rPr lang="pl-PL" dirty="0" smtClean="0"/>
              <a:t> DSA </a:t>
            </a:r>
            <a:r>
              <a:rPr lang="pl-PL" dirty="0" err="1" smtClean="0"/>
              <a:t>experiments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period of </a:t>
            </a:r>
            <a:r>
              <a:rPr lang="pl-PL" dirty="0" err="1" smtClean="0"/>
              <a:t>March</a:t>
            </a:r>
            <a:r>
              <a:rPr lang="pl-PL" dirty="0" smtClean="0"/>
              <a:t>, 2011 – May, 2013</a:t>
            </a:r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 l="24023" t="63954" r="36719" b="23449"/>
          <a:stretch>
            <a:fillRect/>
          </a:stretch>
        </p:blipFill>
        <p:spPr bwMode="auto">
          <a:xfrm>
            <a:off x="3071802" y="5214950"/>
            <a:ext cx="4071966" cy="79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4" cstate="print"/>
          <a:srcRect l="21680" t="50388" r="40820" b="35077"/>
          <a:stretch>
            <a:fillRect/>
          </a:stretch>
        </p:blipFill>
        <p:spPr bwMode="auto">
          <a:xfrm>
            <a:off x="2928926" y="3714752"/>
            <a:ext cx="4143404" cy="97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3000364" y="450057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Beam</a:t>
            </a:r>
            <a:r>
              <a:rPr lang="pl-PL" dirty="0" smtClean="0"/>
              <a:t> time 12 </a:t>
            </a:r>
            <a:r>
              <a:rPr lang="pl-PL" dirty="0" err="1" smtClean="0"/>
              <a:t>days</a:t>
            </a:r>
            <a:r>
              <a:rPr lang="pl-PL" dirty="0" smtClean="0"/>
              <a:t>, </a:t>
            </a:r>
            <a:r>
              <a:rPr lang="pl-PL" dirty="0" err="1" smtClean="0"/>
              <a:t>March</a:t>
            </a:r>
            <a:r>
              <a:rPr lang="pl-PL" dirty="0" smtClean="0"/>
              <a:t> 2012</a:t>
            </a:r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071802" y="592933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Beam</a:t>
            </a:r>
            <a:r>
              <a:rPr lang="pl-PL" dirty="0" smtClean="0"/>
              <a:t> time 12 </a:t>
            </a:r>
            <a:r>
              <a:rPr lang="pl-PL" dirty="0" err="1" smtClean="0"/>
              <a:t>days</a:t>
            </a:r>
            <a:r>
              <a:rPr lang="pl-PL" dirty="0" smtClean="0"/>
              <a:t>, May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553776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 l="12500" t="16085" r="59375" b="1550"/>
          <a:stretch>
            <a:fillRect/>
          </a:stretch>
        </p:blipFill>
        <p:spPr bwMode="auto">
          <a:xfrm>
            <a:off x="5795704" y="928670"/>
            <a:ext cx="3348296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9"/>
          <p:cNvSpPr txBox="1">
            <a:spLocks noChangeArrowheads="1"/>
          </p:cNvSpPr>
          <p:nvPr/>
        </p:nvSpPr>
        <p:spPr bwMode="auto">
          <a:xfrm>
            <a:off x="457200" y="-24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b="1" dirty="0">
                <a:solidFill>
                  <a:schemeClr val="bg1"/>
                </a:solidFill>
                <a:latin typeface="Arial Narrow" pitchFamily="34" charset="0"/>
              </a:rPr>
              <a:t>Data </a:t>
            </a:r>
            <a:r>
              <a:rPr lang="pl-PL" sz="3200" b="1" dirty="0" err="1">
                <a:solidFill>
                  <a:schemeClr val="bg1"/>
                </a:solidFill>
                <a:latin typeface="Arial Narrow" pitchFamily="34" charset="0"/>
              </a:rPr>
              <a:t>analysis</a:t>
            </a:r>
            <a:r>
              <a:rPr lang="pl-PL" sz="3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pl-PL" sz="3200" b="1" dirty="0" err="1">
                <a:solidFill>
                  <a:schemeClr val="bg1"/>
                </a:solidFill>
                <a:latin typeface="Arial Narrow" pitchFamily="34" charset="0"/>
              </a:rPr>
              <a:t>process</a:t>
            </a:r>
            <a:endParaRPr lang="pl-PL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6627" name="Text Box 20"/>
          <p:cNvSpPr txBox="1">
            <a:spLocks noChangeArrowheads="1"/>
          </p:cNvSpPr>
          <p:nvPr/>
        </p:nvSpPr>
        <p:spPr bwMode="auto">
          <a:xfrm>
            <a:off x="457200" y="642918"/>
            <a:ext cx="640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>
                <a:latin typeface="Arial Narrow" pitchFamily="34" charset="0"/>
              </a:rPr>
              <a:t>FIT TO EXPERIMENTAL DATA</a:t>
            </a:r>
            <a:r>
              <a:rPr lang="pl-PL" sz="2000" b="1" dirty="0"/>
              <a:t> </a:t>
            </a:r>
          </a:p>
        </p:txBody>
      </p:sp>
      <p:pic>
        <p:nvPicPr>
          <p:cNvPr id="26628" name="Picture 8" descr="C:\WINDOWS\Pulpit\Papiery\Misiaczek muj\PREZENTACJA\obrazki\128csch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447800"/>
            <a:ext cx="4140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Line 9"/>
          <p:cNvSpPr>
            <a:spLocks noChangeShapeType="1"/>
          </p:cNvSpPr>
          <p:nvPr/>
        </p:nvSpPr>
        <p:spPr bwMode="auto">
          <a:xfrm flipH="1">
            <a:off x="7762875" y="2693988"/>
            <a:ext cx="685800" cy="0"/>
          </a:xfrm>
          <a:prstGeom prst="line">
            <a:avLst/>
          </a:prstGeom>
          <a:noFill/>
          <a:ln w="508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AutoShape 10"/>
          <p:cNvSpPr>
            <a:spLocks noChangeArrowheads="1"/>
          </p:cNvSpPr>
          <p:nvPr/>
        </p:nvSpPr>
        <p:spPr bwMode="auto">
          <a:xfrm>
            <a:off x="8001000" y="2667000"/>
            <a:ext cx="152400" cy="914400"/>
          </a:xfrm>
          <a:prstGeom prst="downArrow">
            <a:avLst>
              <a:gd name="adj1" fmla="val 50000"/>
              <a:gd name="adj2" fmla="val 150000"/>
            </a:avLst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31" name="Picture 6" descr="C:\ernesto\LEGNARO\prezentacja\SOBOTNIA\PRZYKLADY.jpg"/>
          <p:cNvPicPr>
            <a:picLocks noChangeAspect="1" noChangeArrowheads="1"/>
          </p:cNvPicPr>
          <p:nvPr/>
        </p:nvPicPr>
        <p:blipFill>
          <a:blip r:embed="rId3" cstate="print"/>
          <a:srcRect l="8989" t="3577" r="49438" b="5284"/>
          <a:stretch>
            <a:fillRect/>
          </a:stretch>
        </p:blipFill>
        <p:spPr bwMode="auto">
          <a:xfrm>
            <a:off x="685800" y="1295400"/>
            <a:ext cx="29019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pole tekstowe 7"/>
          <p:cNvSpPr txBox="1">
            <a:spLocks noChangeArrowheads="1"/>
          </p:cNvSpPr>
          <p:nvPr/>
        </p:nvSpPr>
        <p:spPr bwMode="auto">
          <a:xfrm>
            <a:off x="960438" y="1871663"/>
            <a:ext cx="86836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>
                <a:solidFill>
                  <a:srgbClr val="990000"/>
                </a:solidFill>
                <a:latin typeface="Arial" charset="0"/>
                <a:cs typeface="Arial" charset="0"/>
              </a:rPr>
              <a:t>forward</a:t>
            </a:r>
            <a:endParaRPr lang="en-US" sz="1600">
              <a:solidFill>
                <a:srgbClr val="990000"/>
              </a:solidFill>
              <a:latin typeface="Arial" charset="0"/>
              <a:cs typeface="Arial" charset="0"/>
            </a:endParaRPr>
          </a:p>
        </p:txBody>
      </p:sp>
      <p:sp>
        <p:nvSpPr>
          <p:cNvPr id="26633" name="pole tekstowe 8"/>
          <p:cNvSpPr txBox="1">
            <a:spLocks noChangeArrowheads="1"/>
          </p:cNvSpPr>
          <p:nvPr/>
        </p:nvSpPr>
        <p:spPr bwMode="auto">
          <a:xfrm>
            <a:off x="935038" y="4648200"/>
            <a:ext cx="1062037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>
                <a:solidFill>
                  <a:srgbClr val="990000"/>
                </a:solidFill>
                <a:latin typeface="Arial" charset="0"/>
                <a:cs typeface="Arial" charset="0"/>
              </a:rPr>
              <a:t>backward</a:t>
            </a:r>
            <a:endParaRPr lang="en-US" sz="1600">
              <a:solidFill>
                <a:srgbClr val="99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35156" t="18506" r="33203" b="6494"/>
          <a:stretch>
            <a:fillRect/>
          </a:stretch>
        </p:blipFill>
        <p:spPr bwMode="auto">
          <a:xfrm>
            <a:off x="642910" y="1500174"/>
            <a:ext cx="3506955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 l="22851" t="19480" r="32617" b="6494"/>
          <a:stretch>
            <a:fillRect/>
          </a:stretch>
        </p:blipFill>
        <p:spPr bwMode="auto">
          <a:xfrm>
            <a:off x="4500562" y="1857364"/>
            <a:ext cx="4357713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457200" y="-24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b="1" dirty="0">
                <a:solidFill>
                  <a:schemeClr val="bg1"/>
                </a:solidFill>
                <a:latin typeface="Arial Narrow" pitchFamily="34" charset="0"/>
              </a:rPr>
              <a:t>Data </a:t>
            </a:r>
            <a:r>
              <a:rPr lang="pl-PL" sz="3200" b="1" dirty="0" err="1">
                <a:solidFill>
                  <a:schemeClr val="bg1"/>
                </a:solidFill>
                <a:latin typeface="Arial Narrow" pitchFamily="34" charset="0"/>
              </a:rPr>
              <a:t>analysis</a:t>
            </a:r>
            <a:r>
              <a:rPr lang="pl-PL" sz="3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pl-PL" sz="3200" b="1" dirty="0" err="1">
                <a:solidFill>
                  <a:schemeClr val="bg1"/>
                </a:solidFill>
                <a:latin typeface="Arial Narrow" pitchFamily="34" charset="0"/>
              </a:rPr>
              <a:t>process</a:t>
            </a:r>
            <a:endParaRPr lang="pl-PL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457200" y="642918"/>
            <a:ext cx="640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>
                <a:latin typeface="Arial Narrow" pitchFamily="34" charset="0"/>
              </a:rPr>
              <a:t>FIT TO EXPERIMENTAL DATA</a:t>
            </a:r>
            <a:r>
              <a:rPr lang="pl-PL" sz="2000" b="1" dirty="0"/>
              <a:t> 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8072462" y="3286124"/>
            <a:ext cx="142876" cy="700086"/>
          </a:xfrm>
          <a:prstGeom prst="downArrow">
            <a:avLst>
              <a:gd name="adj1" fmla="val 50000"/>
              <a:gd name="adj2" fmla="val 150000"/>
            </a:avLst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7786710" y="3286124"/>
            <a:ext cx="685800" cy="0"/>
          </a:xfrm>
          <a:prstGeom prst="line">
            <a:avLst/>
          </a:prstGeom>
          <a:noFill/>
          <a:ln w="508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31"/>
          <p:cNvGrpSpPr/>
          <p:nvPr/>
        </p:nvGrpSpPr>
        <p:grpSpPr>
          <a:xfrm>
            <a:off x="714348" y="1214422"/>
            <a:ext cx="7500990" cy="5237739"/>
            <a:chOff x="714348" y="1357298"/>
            <a:chExt cx="7500990" cy="5237739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9922" t="14062" r="12109" b="10000"/>
            <a:stretch>
              <a:fillRect/>
            </a:stretch>
          </p:blipFill>
          <p:spPr bwMode="auto">
            <a:xfrm>
              <a:off x="714348" y="1357298"/>
              <a:ext cx="7500990" cy="5237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Łącznik prosty ze strzałką 6"/>
            <p:cNvCxnSpPr/>
            <p:nvPr/>
          </p:nvCxnSpPr>
          <p:spPr>
            <a:xfrm rot="5400000">
              <a:off x="6143636" y="2643182"/>
              <a:ext cx="42862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y ze strzałką 7"/>
            <p:cNvCxnSpPr/>
            <p:nvPr/>
          </p:nvCxnSpPr>
          <p:spPr>
            <a:xfrm rot="5400000">
              <a:off x="6535644" y="2615972"/>
              <a:ext cx="42862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ze strzałką 8"/>
            <p:cNvCxnSpPr/>
            <p:nvPr/>
          </p:nvCxnSpPr>
          <p:spPr>
            <a:xfrm rot="5400000">
              <a:off x="5920715" y="4022566"/>
              <a:ext cx="8572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ze strzałką 10"/>
            <p:cNvCxnSpPr/>
            <p:nvPr/>
          </p:nvCxnSpPr>
          <p:spPr>
            <a:xfrm rot="5400000">
              <a:off x="6076653" y="5786867"/>
              <a:ext cx="57150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ze strzałką 13"/>
            <p:cNvCxnSpPr/>
            <p:nvPr/>
          </p:nvCxnSpPr>
          <p:spPr>
            <a:xfrm rot="5400000">
              <a:off x="4249644" y="5757181"/>
              <a:ext cx="42862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ze strzałką 14"/>
            <p:cNvCxnSpPr/>
            <p:nvPr/>
          </p:nvCxnSpPr>
          <p:spPr>
            <a:xfrm rot="5400000">
              <a:off x="2216171" y="4277699"/>
              <a:ext cx="42862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ze strzałką 17"/>
            <p:cNvCxnSpPr/>
            <p:nvPr/>
          </p:nvCxnSpPr>
          <p:spPr>
            <a:xfrm rot="16200000" flipH="1">
              <a:off x="2303748" y="4406446"/>
              <a:ext cx="168356" cy="26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ze strzałką 20"/>
            <p:cNvCxnSpPr/>
            <p:nvPr/>
          </p:nvCxnSpPr>
          <p:spPr>
            <a:xfrm rot="5400000">
              <a:off x="2594582" y="4311751"/>
              <a:ext cx="35719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ze strzałką 22"/>
            <p:cNvCxnSpPr/>
            <p:nvPr/>
          </p:nvCxnSpPr>
          <p:spPr>
            <a:xfrm rot="5400000">
              <a:off x="2979545" y="4302117"/>
              <a:ext cx="35719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ze strzałką 23"/>
            <p:cNvCxnSpPr/>
            <p:nvPr/>
          </p:nvCxnSpPr>
          <p:spPr>
            <a:xfrm rot="5400000">
              <a:off x="2082360" y="5414321"/>
              <a:ext cx="21431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ze strzałką 25"/>
            <p:cNvCxnSpPr/>
            <p:nvPr/>
          </p:nvCxnSpPr>
          <p:spPr>
            <a:xfrm rot="5400000">
              <a:off x="2465373" y="5392751"/>
              <a:ext cx="21431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y ze strzałką 27"/>
            <p:cNvCxnSpPr/>
            <p:nvPr/>
          </p:nvCxnSpPr>
          <p:spPr>
            <a:xfrm rot="16200000" flipH="1">
              <a:off x="2465904" y="5963725"/>
              <a:ext cx="214220" cy="255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Łącznik prosty ze strzałką 29"/>
            <p:cNvCxnSpPr/>
            <p:nvPr/>
          </p:nvCxnSpPr>
          <p:spPr>
            <a:xfrm rot="16200000" flipH="1">
              <a:off x="2116055" y="6010462"/>
              <a:ext cx="142782" cy="255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685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685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 rot="16200000">
            <a:off x="4611583" y="3103666"/>
            <a:ext cx="4743606" cy="1107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  <p:txBody>
          <a:bodyPr wrap="none" rtlCol="0">
            <a:spAutoFit/>
            <a:sp3d extrusionH="57150" contourW="12700" prstMaterial="translucentPowder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r>
              <a:rPr lang="pl-PL" sz="6600" b="1" dirty="0" smtClean="0">
                <a:solidFill>
                  <a:srgbClr val="962E00"/>
                </a:solidFill>
                <a:latin typeface="Arial Black" pitchFamily="34" charset="0"/>
              </a:rPr>
              <a:t>Not </a:t>
            </a:r>
            <a:r>
              <a:rPr lang="pl-PL" sz="6600" b="1" dirty="0" err="1" smtClean="0">
                <a:solidFill>
                  <a:srgbClr val="962E00"/>
                </a:solidFill>
                <a:latin typeface="Arial Black" pitchFamily="34" charset="0"/>
              </a:rPr>
              <a:t>chiral</a:t>
            </a:r>
            <a:endParaRPr lang="en-US" sz="6600" b="1" dirty="0">
              <a:solidFill>
                <a:srgbClr val="962E00"/>
              </a:solidFill>
              <a:latin typeface="Arial Black" pitchFamily="34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 rot="16200000">
            <a:off x="2761688" y="2872833"/>
            <a:ext cx="4014240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  <p:txBody>
          <a:bodyPr wrap="none" rtlCol="0">
            <a:spAutoFit/>
            <a:sp3d extrusionH="57150" contourW="12700" prstMaterial="translucentPowder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r>
              <a:rPr lang="pl-PL" sz="9600" b="1" dirty="0" err="1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chiral</a:t>
            </a:r>
            <a:endParaRPr lang="en-US" sz="9600" b="1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 rot="16200000">
            <a:off x="492190" y="2865340"/>
            <a:ext cx="4014240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  <p:txBody>
          <a:bodyPr wrap="none" rtlCol="0">
            <a:spAutoFit/>
            <a:sp3d extrusionH="57150" contourW="12700" prstMaterial="translucentPowder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r>
              <a:rPr lang="pl-PL" sz="9600" b="1" dirty="0" err="1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chiral</a:t>
            </a:r>
            <a:endParaRPr lang="en-US" sz="9600" b="1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119382" y="-24"/>
            <a:ext cx="4107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 smtClean="0">
                <a:solidFill>
                  <a:schemeClr val="bg1"/>
                </a:solidFill>
              </a:rPr>
              <a:t>T</a:t>
            </a:r>
            <a:r>
              <a:rPr lang="pl-PL" sz="3200" b="1" dirty="0" err="1" smtClean="0">
                <a:solidFill>
                  <a:schemeClr val="bg1"/>
                </a:solidFill>
              </a:rPr>
              <a:t>ransition</a:t>
            </a:r>
            <a:r>
              <a:rPr lang="pl-PL" sz="3200" b="1" dirty="0" smtClean="0">
                <a:solidFill>
                  <a:schemeClr val="bg1"/>
                </a:solidFill>
              </a:rPr>
              <a:t> </a:t>
            </a:r>
            <a:r>
              <a:rPr lang="pl-PL" sz="3200" b="1" dirty="0" err="1" smtClean="0">
                <a:solidFill>
                  <a:schemeClr val="bg1"/>
                </a:solidFill>
              </a:rPr>
              <a:t>probabilities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687" t="31008" r="49903" b="10853"/>
          <a:stretch>
            <a:fillRect/>
          </a:stretch>
        </p:blipFill>
        <p:spPr bwMode="auto">
          <a:xfrm>
            <a:off x="1214414" y="1428736"/>
            <a:ext cx="6143668" cy="475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6500826" y="1500174"/>
            <a:ext cx="633507" cy="369332"/>
          </a:xfrm>
          <a:prstGeom prst="rect">
            <a:avLst/>
          </a:prstGeom>
          <a:solidFill>
            <a:srgbClr val="B4001E"/>
          </a:solidFill>
        </p:spPr>
        <p:txBody>
          <a:bodyPr wrap="none" rtlCol="0">
            <a:spAutoFit/>
          </a:bodyPr>
          <a:lstStyle/>
          <a:p>
            <a:r>
              <a:rPr lang="pl-PL" b="1" baseline="30000" dirty="0" smtClean="0">
                <a:solidFill>
                  <a:schemeClr val="bg1"/>
                </a:solidFill>
              </a:rPr>
              <a:t>124</a:t>
            </a:r>
            <a:r>
              <a:rPr lang="pl-PL" b="1" dirty="0" smtClean="0">
                <a:solidFill>
                  <a:schemeClr val="bg1"/>
                </a:solidFill>
              </a:rPr>
              <a:t>Cs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144016" y="5072074"/>
            <a:ext cx="3999984" cy="1785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ole tekstowe 4"/>
          <p:cNvSpPr txBox="1"/>
          <p:nvPr/>
        </p:nvSpPr>
        <p:spPr>
          <a:xfrm>
            <a:off x="5286380" y="5072074"/>
            <a:ext cx="3857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solidFill>
                  <a:srgbClr val="9E001A"/>
                </a:solidFill>
              </a:rPr>
              <a:t>„</a:t>
            </a:r>
            <a:r>
              <a:rPr lang="pl-PL" sz="2400" i="1" dirty="0" err="1" smtClean="0">
                <a:solidFill>
                  <a:srgbClr val="9E001A"/>
                </a:solidFill>
              </a:rPr>
              <a:t>DuMonts’s</a:t>
            </a:r>
            <a:r>
              <a:rPr lang="pl-PL" sz="2400" i="1" dirty="0" smtClean="0">
                <a:solidFill>
                  <a:srgbClr val="9E001A"/>
                </a:solidFill>
              </a:rPr>
              <a:t> </a:t>
            </a:r>
            <a:r>
              <a:rPr lang="pl-PL" sz="2400" i="1" dirty="0" err="1" smtClean="0">
                <a:solidFill>
                  <a:srgbClr val="9E001A"/>
                </a:solidFill>
              </a:rPr>
              <a:t>Lehrbuch</a:t>
            </a:r>
            <a:r>
              <a:rPr lang="pl-PL" sz="2400" i="1" dirty="0" smtClean="0">
                <a:solidFill>
                  <a:srgbClr val="9E001A"/>
                </a:solidFill>
              </a:rPr>
              <a:t> der </a:t>
            </a:r>
            <a:r>
              <a:rPr lang="pl-PL" sz="2400" i="1" dirty="0" err="1" smtClean="0">
                <a:solidFill>
                  <a:srgbClr val="9E001A"/>
                </a:solidFill>
              </a:rPr>
              <a:t>Filmgestaltung</a:t>
            </a:r>
            <a:r>
              <a:rPr lang="pl-PL" sz="2400" i="1" dirty="0" smtClean="0">
                <a:solidFill>
                  <a:srgbClr val="9E001A"/>
                </a:solidFill>
              </a:rPr>
              <a:t>”, Pierre </a:t>
            </a:r>
            <a:r>
              <a:rPr lang="pl-PL" sz="2400" i="1" dirty="0" err="1" smtClean="0">
                <a:solidFill>
                  <a:srgbClr val="9E001A"/>
                </a:solidFill>
              </a:rPr>
              <a:t>Kandorfer</a:t>
            </a:r>
            <a:r>
              <a:rPr lang="pl-PL" sz="2400" i="1" dirty="0" smtClean="0">
                <a:solidFill>
                  <a:srgbClr val="9E001A"/>
                </a:solidFill>
              </a:rPr>
              <a:t>, 1987, </a:t>
            </a:r>
          </a:p>
          <a:p>
            <a:r>
              <a:rPr lang="pl-PL" sz="2400" i="1" dirty="0" err="1" smtClean="0">
                <a:solidFill>
                  <a:srgbClr val="9E001A"/>
                </a:solidFill>
              </a:rPr>
              <a:t>DuMont</a:t>
            </a:r>
            <a:r>
              <a:rPr lang="pl-PL" sz="2400" i="1" dirty="0" smtClean="0">
                <a:solidFill>
                  <a:srgbClr val="9E001A"/>
                </a:solidFill>
              </a:rPr>
              <a:t> </a:t>
            </a:r>
            <a:r>
              <a:rPr lang="pl-PL" sz="2400" i="1" dirty="0" err="1" smtClean="0">
                <a:solidFill>
                  <a:srgbClr val="9E001A"/>
                </a:solidFill>
              </a:rPr>
              <a:t>Buchverlag</a:t>
            </a:r>
            <a:r>
              <a:rPr lang="pl-PL" sz="2400" i="1" dirty="0" smtClean="0">
                <a:solidFill>
                  <a:srgbClr val="9E001A"/>
                </a:solidFill>
              </a:rPr>
              <a:t>, Koln.</a:t>
            </a:r>
            <a:endParaRPr lang="pl-PL" sz="2400" i="1" dirty="0">
              <a:solidFill>
                <a:srgbClr val="9E001A"/>
              </a:solidFill>
            </a:endParaRPr>
          </a:p>
        </p:txBody>
      </p:sp>
      <p:pic>
        <p:nvPicPr>
          <p:cNvPr id="6" name="Obraz 5" descr="kandorfer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 t="10416" b="25000"/>
          <a:stretch>
            <a:fillRect/>
          </a:stretch>
        </p:blipFill>
        <p:spPr>
          <a:xfrm>
            <a:off x="571472" y="1785926"/>
            <a:ext cx="3878036" cy="442915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787679" y="1785926"/>
            <a:ext cx="43563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…</a:t>
            </a:r>
            <a:r>
              <a:rPr lang="pl-PL" dirty="0" err="1" smtClean="0"/>
              <a:t>Slow-motion</a:t>
            </a:r>
            <a:r>
              <a:rPr lang="pl-PL" dirty="0" smtClean="0"/>
              <a:t> </a:t>
            </a:r>
            <a:r>
              <a:rPr lang="pl-PL" dirty="0" err="1" smtClean="0"/>
              <a:t>paralizes</a:t>
            </a:r>
            <a:r>
              <a:rPr lang="pl-PL" dirty="0" smtClean="0"/>
              <a:t> and </a:t>
            </a:r>
            <a:r>
              <a:rPr lang="pl-PL" dirty="0" err="1" smtClean="0"/>
              <a:t>materializes</a:t>
            </a:r>
            <a:r>
              <a:rPr lang="pl-PL" dirty="0" smtClean="0"/>
              <a:t> … </a:t>
            </a:r>
          </a:p>
          <a:p>
            <a:r>
              <a:rPr lang="pl-PL" dirty="0" smtClean="0"/>
              <a:t>For </a:t>
            </a:r>
            <a:r>
              <a:rPr lang="pl-PL" dirty="0" err="1" smtClean="0"/>
              <a:t>example</a:t>
            </a:r>
            <a:r>
              <a:rPr lang="pl-PL" dirty="0" smtClean="0"/>
              <a:t> an </a:t>
            </a:r>
            <a:r>
              <a:rPr lang="pl-PL" dirty="0" err="1" smtClean="0"/>
              <a:t>appearence</a:t>
            </a:r>
            <a:r>
              <a:rPr lang="pl-PL" dirty="0" smtClean="0"/>
              <a:t> of a </a:t>
            </a:r>
            <a:r>
              <a:rPr lang="pl-PL" dirty="0" err="1" smtClean="0"/>
              <a:t>humankind</a:t>
            </a:r>
            <a:r>
              <a:rPr lang="pl-PL" dirty="0" smtClean="0"/>
              <a:t> </a:t>
            </a:r>
          </a:p>
          <a:p>
            <a:r>
              <a:rPr lang="pl-PL" dirty="0" err="1" smtClean="0"/>
              <a:t>seems</a:t>
            </a:r>
            <a:r>
              <a:rPr lang="pl-PL" dirty="0" smtClean="0"/>
              <a:t> to be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less</a:t>
            </a:r>
          </a:p>
          <a:p>
            <a:r>
              <a:rPr lang="pl-PL" dirty="0" err="1" smtClean="0"/>
              <a:t>robbed</a:t>
            </a:r>
            <a:r>
              <a:rPr lang="pl-PL" dirty="0" smtClean="0"/>
              <a:t> of </a:t>
            </a:r>
            <a:r>
              <a:rPr lang="pl-PL" dirty="0" err="1" smtClean="0"/>
              <a:t>its</a:t>
            </a:r>
            <a:r>
              <a:rPr lang="pl-PL" dirty="0" smtClean="0"/>
              <a:t> </a:t>
            </a:r>
            <a:r>
              <a:rPr lang="pl-PL" dirty="0" err="1" smtClean="0"/>
              <a:t>spitiruality</a:t>
            </a:r>
            <a:r>
              <a:rPr lang="pl-PL" dirty="0" smtClean="0"/>
              <a:t>….  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19382" y="-24"/>
            <a:ext cx="3344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Hollywood </a:t>
            </a:r>
            <a:r>
              <a:rPr lang="pl-PL" sz="3200" b="1" dirty="0" err="1" smtClean="0">
                <a:solidFill>
                  <a:schemeClr val="bg1"/>
                </a:solidFill>
              </a:rPr>
              <a:t>physics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0"/>
          <p:cNvGrpSpPr/>
          <p:nvPr/>
        </p:nvGrpSpPr>
        <p:grpSpPr>
          <a:xfrm>
            <a:off x="285720" y="2900724"/>
            <a:ext cx="2143140" cy="882066"/>
            <a:chOff x="714348" y="1846731"/>
            <a:chExt cx="2143140" cy="882066"/>
          </a:xfrm>
        </p:grpSpPr>
        <p:sp>
          <p:nvSpPr>
            <p:cNvPr id="6" name="Prostokąt 5"/>
            <p:cNvSpPr/>
            <p:nvPr/>
          </p:nvSpPr>
          <p:spPr>
            <a:xfrm>
              <a:off x="714348" y="1871541"/>
              <a:ext cx="2143140" cy="8572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Dowolny kształt 4"/>
            <p:cNvSpPr/>
            <p:nvPr/>
          </p:nvSpPr>
          <p:spPr>
            <a:xfrm>
              <a:off x="714348" y="1846731"/>
              <a:ext cx="2143140" cy="799995"/>
            </a:xfrm>
            <a:custGeom>
              <a:avLst/>
              <a:gdLst>
                <a:gd name="connsiteX0" fmla="*/ 0 w 2169042"/>
                <a:gd name="connsiteY0" fmla="*/ 42530 h 792125"/>
                <a:gd name="connsiteX1" fmla="*/ 808074 w 2169042"/>
                <a:gd name="connsiteY1" fmla="*/ 138223 h 792125"/>
                <a:gd name="connsiteX2" fmla="*/ 1116419 w 2169042"/>
                <a:gd name="connsiteY2" fmla="*/ 786809 h 792125"/>
                <a:gd name="connsiteX3" fmla="*/ 1360967 w 2169042"/>
                <a:gd name="connsiteY3" fmla="*/ 170121 h 792125"/>
                <a:gd name="connsiteX4" fmla="*/ 2169042 w 2169042"/>
                <a:gd name="connsiteY4" fmla="*/ 0 h 792125"/>
                <a:gd name="connsiteX0" fmla="*/ 0 w 2169042"/>
                <a:gd name="connsiteY0" fmla="*/ 76653 h 827800"/>
                <a:gd name="connsiteX1" fmla="*/ 808074 w 2169042"/>
                <a:gd name="connsiteY1" fmla="*/ 172346 h 827800"/>
                <a:gd name="connsiteX2" fmla="*/ 1116419 w 2169042"/>
                <a:gd name="connsiteY2" fmla="*/ 820932 h 827800"/>
                <a:gd name="connsiteX3" fmla="*/ 1372911 w 2169042"/>
                <a:gd name="connsiteY3" fmla="*/ 131135 h 827800"/>
                <a:gd name="connsiteX4" fmla="*/ 2169042 w 2169042"/>
                <a:gd name="connsiteY4" fmla="*/ 34123 h 827800"/>
                <a:gd name="connsiteX0" fmla="*/ 0 w 2143140"/>
                <a:gd name="connsiteY0" fmla="*/ 70434 h 821581"/>
                <a:gd name="connsiteX1" fmla="*/ 808074 w 2143140"/>
                <a:gd name="connsiteY1" fmla="*/ 166127 h 821581"/>
                <a:gd name="connsiteX2" fmla="*/ 1116419 w 2143140"/>
                <a:gd name="connsiteY2" fmla="*/ 814713 h 821581"/>
                <a:gd name="connsiteX3" fmla="*/ 1372911 w 2143140"/>
                <a:gd name="connsiteY3" fmla="*/ 124916 h 821581"/>
                <a:gd name="connsiteX4" fmla="*/ 2143140 w 2143140"/>
                <a:gd name="connsiteY4" fmla="*/ 65219 h 821581"/>
                <a:gd name="connsiteX0" fmla="*/ 0 w 2143140"/>
                <a:gd name="connsiteY0" fmla="*/ 58693 h 807884"/>
                <a:gd name="connsiteX1" fmla="*/ 808074 w 2143140"/>
                <a:gd name="connsiteY1" fmla="*/ 154386 h 807884"/>
                <a:gd name="connsiteX2" fmla="*/ 1116419 w 2143140"/>
                <a:gd name="connsiteY2" fmla="*/ 802972 h 807884"/>
                <a:gd name="connsiteX3" fmla="*/ 1357322 w 2143140"/>
                <a:gd name="connsiteY3" fmla="*/ 124916 h 807884"/>
                <a:gd name="connsiteX4" fmla="*/ 2143140 w 2143140"/>
                <a:gd name="connsiteY4" fmla="*/ 53478 h 807884"/>
                <a:gd name="connsiteX0" fmla="*/ 0 w 2143140"/>
                <a:gd name="connsiteY0" fmla="*/ 64747 h 850261"/>
                <a:gd name="connsiteX1" fmla="*/ 808074 w 2143140"/>
                <a:gd name="connsiteY1" fmla="*/ 160440 h 850261"/>
                <a:gd name="connsiteX2" fmla="*/ 1071570 w 2143140"/>
                <a:gd name="connsiteY2" fmla="*/ 845349 h 850261"/>
                <a:gd name="connsiteX3" fmla="*/ 1357322 w 2143140"/>
                <a:gd name="connsiteY3" fmla="*/ 130970 h 850261"/>
                <a:gd name="connsiteX4" fmla="*/ 2143140 w 2143140"/>
                <a:gd name="connsiteY4" fmla="*/ 59532 h 850261"/>
                <a:gd name="connsiteX0" fmla="*/ 0 w 2143140"/>
                <a:gd name="connsiteY0" fmla="*/ 64747 h 857255"/>
                <a:gd name="connsiteX1" fmla="*/ 857256 w 2143140"/>
                <a:gd name="connsiteY1" fmla="*/ 202407 h 857255"/>
                <a:gd name="connsiteX2" fmla="*/ 1071570 w 2143140"/>
                <a:gd name="connsiteY2" fmla="*/ 845349 h 857255"/>
                <a:gd name="connsiteX3" fmla="*/ 1357322 w 2143140"/>
                <a:gd name="connsiteY3" fmla="*/ 130970 h 857255"/>
                <a:gd name="connsiteX4" fmla="*/ 2143140 w 2143140"/>
                <a:gd name="connsiteY4" fmla="*/ 59532 h 857255"/>
                <a:gd name="connsiteX0" fmla="*/ 0 w 2143140"/>
                <a:gd name="connsiteY0" fmla="*/ 64747 h 869161"/>
                <a:gd name="connsiteX1" fmla="*/ 928694 w 2143140"/>
                <a:gd name="connsiteY1" fmla="*/ 273845 h 869161"/>
                <a:gd name="connsiteX2" fmla="*/ 1071570 w 2143140"/>
                <a:gd name="connsiteY2" fmla="*/ 845349 h 869161"/>
                <a:gd name="connsiteX3" fmla="*/ 1357322 w 2143140"/>
                <a:gd name="connsiteY3" fmla="*/ 130970 h 869161"/>
                <a:gd name="connsiteX4" fmla="*/ 2143140 w 2143140"/>
                <a:gd name="connsiteY4" fmla="*/ 59532 h 869161"/>
                <a:gd name="connsiteX0" fmla="*/ 0 w 2143140"/>
                <a:gd name="connsiteY0" fmla="*/ 64747 h 869161"/>
                <a:gd name="connsiteX1" fmla="*/ 785818 w 2143140"/>
                <a:gd name="connsiteY1" fmla="*/ 273845 h 869161"/>
                <a:gd name="connsiteX2" fmla="*/ 1071570 w 2143140"/>
                <a:gd name="connsiteY2" fmla="*/ 845349 h 869161"/>
                <a:gd name="connsiteX3" fmla="*/ 1357322 w 2143140"/>
                <a:gd name="connsiteY3" fmla="*/ 130970 h 869161"/>
                <a:gd name="connsiteX4" fmla="*/ 2143140 w 2143140"/>
                <a:gd name="connsiteY4" fmla="*/ 59532 h 869161"/>
                <a:gd name="connsiteX0" fmla="*/ 0 w 2143140"/>
                <a:gd name="connsiteY0" fmla="*/ 14177 h 794779"/>
                <a:gd name="connsiteX1" fmla="*/ 785818 w 2143140"/>
                <a:gd name="connsiteY1" fmla="*/ 223275 h 794779"/>
                <a:gd name="connsiteX2" fmla="*/ 1071570 w 2143140"/>
                <a:gd name="connsiteY2" fmla="*/ 794779 h 794779"/>
                <a:gd name="connsiteX3" fmla="*/ 1357322 w 2143140"/>
                <a:gd name="connsiteY3" fmla="*/ 223275 h 794779"/>
                <a:gd name="connsiteX4" fmla="*/ 2143140 w 2143140"/>
                <a:gd name="connsiteY4" fmla="*/ 8962 h 794779"/>
                <a:gd name="connsiteX0" fmla="*/ 0 w 2143140"/>
                <a:gd name="connsiteY0" fmla="*/ 76654 h 857256"/>
                <a:gd name="connsiteX1" fmla="*/ 785818 w 2143140"/>
                <a:gd name="connsiteY1" fmla="*/ 285752 h 857256"/>
                <a:gd name="connsiteX2" fmla="*/ 1071570 w 2143140"/>
                <a:gd name="connsiteY2" fmla="*/ 857256 h 857256"/>
                <a:gd name="connsiteX3" fmla="*/ 1357322 w 2143140"/>
                <a:gd name="connsiteY3" fmla="*/ 285752 h 857256"/>
                <a:gd name="connsiteX4" fmla="*/ 2143140 w 2143140"/>
                <a:gd name="connsiteY4" fmla="*/ 0 h 857256"/>
                <a:gd name="connsiteX0" fmla="*/ 0 w 2143140"/>
                <a:gd name="connsiteY0" fmla="*/ 14177 h 871433"/>
                <a:gd name="connsiteX1" fmla="*/ 785818 w 2143140"/>
                <a:gd name="connsiteY1" fmla="*/ 299929 h 871433"/>
                <a:gd name="connsiteX2" fmla="*/ 1071570 w 2143140"/>
                <a:gd name="connsiteY2" fmla="*/ 871433 h 871433"/>
                <a:gd name="connsiteX3" fmla="*/ 1357322 w 2143140"/>
                <a:gd name="connsiteY3" fmla="*/ 299929 h 871433"/>
                <a:gd name="connsiteX4" fmla="*/ 2143140 w 2143140"/>
                <a:gd name="connsiteY4" fmla="*/ 14177 h 87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40" h="871433">
                  <a:moveTo>
                    <a:pt x="0" y="14177"/>
                  </a:moveTo>
                  <a:cubicBezTo>
                    <a:pt x="311002" y="0"/>
                    <a:pt x="607223" y="157053"/>
                    <a:pt x="785818" y="299929"/>
                  </a:cubicBezTo>
                  <a:cubicBezTo>
                    <a:pt x="964413" y="442805"/>
                    <a:pt x="976319" y="871433"/>
                    <a:pt x="1071570" y="871433"/>
                  </a:cubicBezTo>
                  <a:cubicBezTo>
                    <a:pt x="1166821" y="871433"/>
                    <a:pt x="1178727" y="442805"/>
                    <a:pt x="1357322" y="299929"/>
                  </a:cubicBezTo>
                  <a:cubicBezTo>
                    <a:pt x="1535917" y="157053"/>
                    <a:pt x="1826821" y="33670"/>
                    <a:pt x="2143140" y="14177"/>
                  </a:cubicBezTo>
                </a:path>
              </a:pathLst>
            </a:custGeom>
            <a:solidFill>
              <a:schemeClr val="bg1"/>
            </a:solidFill>
            <a:ln w="317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" name="Grupa 11"/>
          <p:cNvGrpSpPr/>
          <p:nvPr/>
        </p:nvGrpSpPr>
        <p:grpSpPr>
          <a:xfrm>
            <a:off x="285720" y="4247412"/>
            <a:ext cx="2143140" cy="878523"/>
            <a:chOff x="714348" y="3193419"/>
            <a:chExt cx="2143140" cy="878523"/>
          </a:xfrm>
        </p:grpSpPr>
        <p:sp>
          <p:nvSpPr>
            <p:cNvPr id="7" name="Prostokąt 6"/>
            <p:cNvSpPr/>
            <p:nvPr/>
          </p:nvSpPr>
          <p:spPr>
            <a:xfrm>
              <a:off x="714348" y="3214686"/>
              <a:ext cx="2143140" cy="8572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Dowolny kształt 7"/>
            <p:cNvSpPr/>
            <p:nvPr/>
          </p:nvSpPr>
          <p:spPr>
            <a:xfrm>
              <a:off x="714348" y="3193419"/>
              <a:ext cx="2143140" cy="785819"/>
            </a:xfrm>
            <a:custGeom>
              <a:avLst/>
              <a:gdLst>
                <a:gd name="connsiteX0" fmla="*/ 0 w 2169042"/>
                <a:gd name="connsiteY0" fmla="*/ 42530 h 792125"/>
                <a:gd name="connsiteX1" fmla="*/ 808074 w 2169042"/>
                <a:gd name="connsiteY1" fmla="*/ 138223 h 792125"/>
                <a:gd name="connsiteX2" fmla="*/ 1116419 w 2169042"/>
                <a:gd name="connsiteY2" fmla="*/ 786809 h 792125"/>
                <a:gd name="connsiteX3" fmla="*/ 1360967 w 2169042"/>
                <a:gd name="connsiteY3" fmla="*/ 170121 h 792125"/>
                <a:gd name="connsiteX4" fmla="*/ 2169042 w 2169042"/>
                <a:gd name="connsiteY4" fmla="*/ 0 h 792125"/>
                <a:gd name="connsiteX0" fmla="*/ 0 w 2169042"/>
                <a:gd name="connsiteY0" fmla="*/ 76653 h 827800"/>
                <a:gd name="connsiteX1" fmla="*/ 808074 w 2169042"/>
                <a:gd name="connsiteY1" fmla="*/ 172346 h 827800"/>
                <a:gd name="connsiteX2" fmla="*/ 1116419 w 2169042"/>
                <a:gd name="connsiteY2" fmla="*/ 820932 h 827800"/>
                <a:gd name="connsiteX3" fmla="*/ 1372911 w 2169042"/>
                <a:gd name="connsiteY3" fmla="*/ 131135 h 827800"/>
                <a:gd name="connsiteX4" fmla="*/ 2169042 w 2169042"/>
                <a:gd name="connsiteY4" fmla="*/ 34123 h 827800"/>
                <a:gd name="connsiteX0" fmla="*/ 0 w 2143140"/>
                <a:gd name="connsiteY0" fmla="*/ 70434 h 821581"/>
                <a:gd name="connsiteX1" fmla="*/ 808074 w 2143140"/>
                <a:gd name="connsiteY1" fmla="*/ 166127 h 821581"/>
                <a:gd name="connsiteX2" fmla="*/ 1116419 w 2143140"/>
                <a:gd name="connsiteY2" fmla="*/ 814713 h 821581"/>
                <a:gd name="connsiteX3" fmla="*/ 1372911 w 2143140"/>
                <a:gd name="connsiteY3" fmla="*/ 124916 h 821581"/>
                <a:gd name="connsiteX4" fmla="*/ 2143140 w 2143140"/>
                <a:gd name="connsiteY4" fmla="*/ 65219 h 821581"/>
                <a:gd name="connsiteX0" fmla="*/ 0 w 2143140"/>
                <a:gd name="connsiteY0" fmla="*/ 58693 h 807884"/>
                <a:gd name="connsiteX1" fmla="*/ 808074 w 2143140"/>
                <a:gd name="connsiteY1" fmla="*/ 154386 h 807884"/>
                <a:gd name="connsiteX2" fmla="*/ 1116419 w 2143140"/>
                <a:gd name="connsiteY2" fmla="*/ 802972 h 807884"/>
                <a:gd name="connsiteX3" fmla="*/ 1357322 w 2143140"/>
                <a:gd name="connsiteY3" fmla="*/ 124916 h 807884"/>
                <a:gd name="connsiteX4" fmla="*/ 2143140 w 2143140"/>
                <a:gd name="connsiteY4" fmla="*/ 53478 h 807884"/>
                <a:gd name="connsiteX0" fmla="*/ 0 w 2143140"/>
                <a:gd name="connsiteY0" fmla="*/ 64747 h 850261"/>
                <a:gd name="connsiteX1" fmla="*/ 808074 w 2143140"/>
                <a:gd name="connsiteY1" fmla="*/ 160440 h 850261"/>
                <a:gd name="connsiteX2" fmla="*/ 1071570 w 2143140"/>
                <a:gd name="connsiteY2" fmla="*/ 845349 h 850261"/>
                <a:gd name="connsiteX3" fmla="*/ 1357322 w 2143140"/>
                <a:gd name="connsiteY3" fmla="*/ 130970 h 850261"/>
                <a:gd name="connsiteX4" fmla="*/ 2143140 w 2143140"/>
                <a:gd name="connsiteY4" fmla="*/ 59532 h 850261"/>
                <a:gd name="connsiteX0" fmla="*/ 0 w 2143140"/>
                <a:gd name="connsiteY0" fmla="*/ 64747 h 857255"/>
                <a:gd name="connsiteX1" fmla="*/ 857256 w 2143140"/>
                <a:gd name="connsiteY1" fmla="*/ 202407 h 857255"/>
                <a:gd name="connsiteX2" fmla="*/ 1071570 w 2143140"/>
                <a:gd name="connsiteY2" fmla="*/ 845349 h 857255"/>
                <a:gd name="connsiteX3" fmla="*/ 1357322 w 2143140"/>
                <a:gd name="connsiteY3" fmla="*/ 130970 h 857255"/>
                <a:gd name="connsiteX4" fmla="*/ 2143140 w 2143140"/>
                <a:gd name="connsiteY4" fmla="*/ 59532 h 857255"/>
                <a:gd name="connsiteX0" fmla="*/ 0 w 2143140"/>
                <a:gd name="connsiteY0" fmla="*/ 64747 h 869161"/>
                <a:gd name="connsiteX1" fmla="*/ 928694 w 2143140"/>
                <a:gd name="connsiteY1" fmla="*/ 273845 h 869161"/>
                <a:gd name="connsiteX2" fmla="*/ 1071570 w 2143140"/>
                <a:gd name="connsiteY2" fmla="*/ 845349 h 869161"/>
                <a:gd name="connsiteX3" fmla="*/ 1357322 w 2143140"/>
                <a:gd name="connsiteY3" fmla="*/ 130970 h 869161"/>
                <a:gd name="connsiteX4" fmla="*/ 2143140 w 2143140"/>
                <a:gd name="connsiteY4" fmla="*/ 59532 h 869161"/>
                <a:gd name="connsiteX0" fmla="*/ 0 w 2143140"/>
                <a:gd name="connsiteY0" fmla="*/ 64747 h 869161"/>
                <a:gd name="connsiteX1" fmla="*/ 785818 w 2143140"/>
                <a:gd name="connsiteY1" fmla="*/ 273845 h 869161"/>
                <a:gd name="connsiteX2" fmla="*/ 1071570 w 2143140"/>
                <a:gd name="connsiteY2" fmla="*/ 845349 h 869161"/>
                <a:gd name="connsiteX3" fmla="*/ 1357322 w 2143140"/>
                <a:gd name="connsiteY3" fmla="*/ 130970 h 869161"/>
                <a:gd name="connsiteX4" fmla="*/ 2143140 w 2143140"/>
                <a:gd name="connsiteY4" fmla="*/ 59532 h 869161"/>
                <a:gd name="connsiteX0" fmla="*/ 0 w 2143140"/>
                <a:gd name="connsiteY0" fmla="*/ 14177 h 794779"/>
                <a:gd name="connsiteX1" fmla="*/ 785818 w 2143140"/>
                <a:gd name="connsiteY1" fmla="*/ 223275 h 794779"/>
                <a:gd name="connsiteX2" fmla="*/ 1071570 w 2143140"/>
                <a:gd name="connsiteY2" fmla="*/ 794779 h 794779"/>
                <a:gd name="connsiteX3" fmla="*/ 1357322 w 2143140"/>
                <a:gd name="connsiteY3" fmla="*/ 223275 h 794779"/>
                <a:gd name="connsiteX4" fmla="*/ 2143140 w 2143140"/>
                <a:gd name="connsiteY4" fmla="*/ 8962 h 794779"/>
                <a:gd name="connsiteX0" fmla="*/ 0 w 2143140"/>
                <a:gd name="connsiteY0" fmla="*/ 76654 h 857256"/>
                <a:gd name="connsiteX1" fmla="*/ 785818 w 2143140"/>
                <a:gd name="connsiteY1" fmla="*/ 285752 h 857256"/>
                <a:gd name="connsiteX2" fmla="*/ 1071570 w 2143140"/>
                <a:gd name="connsiteY2" fmla="*/ 857256 h 857256"/>
                <a:gd name="connsiteX3" fmla="*/ 1357322 w 2143140"/>
                <a:gd name="connsiteY3" fmla="*/ 285752 h 857256"/>
                <a:gd name="connsiteX4" fmla="*/ 2143140 w 2143140"/>
                <a:gd name="connsiteY4" fmla="*/ 0 h 857256"/>
                <a:gd name="connsiteX0" fmla="*/ 0 w 2143140"/>
                <a:gd name="connsiteY0" fmla="*/ 14177 h 871433"/>
                <a:gd name="connsiteX1" fmla="*/ 785818 w 2143140"/>
                <a:gd name="connsiteY1" fmla="*/ 299929 h 871433"/>
                <a:gd name="connsiteX2" fmla="*/ 1071570 w 2143140"/>
                <a:gd name="connsiteY2" fmla="*/ 871433 h 871433"/>
                <a:gd name="connsiteX3" fmla="*/ 1357322 w 2143140"/>
                <a:gd name="connsiteY3" fmla="*/ 299929 h 871433"/>
                <a:gd name="connsiteX4" fmla="*/ 2143140 w 2143140"/>
                <a:gd name="connsiteY4" fmla="*/ 14177 h 871433"/>
                <a:gd name="connsiteX0" fmla="*/ 0 w 2143140"/>
                <a:gd name="connsiteY0" fmla="*/ 14177 h 927775"/>
                <a:gd name="connsiteX1" fmla="*/ 785818 w 2143140"/>
                <a:gd name="connsiteY1" fmla="*/ 299929 h 927775"/>
                <a:gd name="connsiteX2" fmla="*/ 1071570 w 2143140"/>
                <a:gd name="connsiteY2" fmla="*/ 871433 h 927775"/>
                <a:gd name="connsiteX3" fmla="*/ 1785950 w 2143140"/>
                <a:gd name="connsiteY3" fmla="*/ 637981 h 927775"/>
                <a:gd name="connsiteX4" fmla="*/ 2143140 w 2143140"/>
                <a:gd name="connsiteY4" fmla="*/ 14177 h 927775"/>
                <a:gd name="connsiteX0" fmla="*/ 0 w 2143140"/>
                <a:gd name="connsiteY0" fmla="*/ 14177 h 871433"/>
                <a:gd name="connsiteX1" fmla="*/ 285752 w 2143140"/>
                <a:gd name="connsiteY1" fmla="*/ 637980 h 871433"/>
                <a:gd name="connsiteX2" fmla="*/ 1071570 w 2143140"/>
                <a:gd name="connsiteY2" fmla="*/ 871433 h 871433"/>
                <a:gd name="connsiteX3" fmla="*/ 1785950 w 2143140"/>
                <a:gd name="connsiteY3" fmla="*/ 637981 h 871433"/>
                <a:gd name="connsiteX4" fmla="*/ 2143140 w 2143140"/>
                <a:gd name="connsiteY4" fmla="*/ 14177 h 87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40" h="871433">
                  <a:moveTo>
                    <a:pt x="0" y="14177"/>
                  </a:moveTo>
                  <a:cubicBezTo>
                    <a:pt x="311002" y="0"/>
                    <a:pt x="107157" y="495104"/>
                    <a:pt x="285752" y="637980"/>
                  </a:cubicBezTo>
                  <a:cubicBezTo>
                    <a:pt x="464347" y="780856"/>
                    <a:pt x="821537" y="871433"/>
                    <a:pt x="1071570" y="871433"/>
                  </a:cubicBezTo>
                  <a:cubicBezTo>
                    <a:pt x="1321603" y="871433"/>
                    <a:pt x="1607355" y="780857"/>
                    <a:pt x="1785950" y="637981"/>
                  </a:cubicBezTo>
                  <a:cubicBezTo>
                    <a:pt x="1964545" y="495105"/>
                    <a:pt x="1826821" y="33670"/>
                    <a:pt x="2143140" y="14177"/>
                  </a:cubicBezTo>
                </a:path>
              </a:pathLst>
            </a:custGeom>
            <a:solidFill>
              <a:schemeClr val="bg1"/>
            </a:solidFill>
            <a:ln w="317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0" name="Dowolny kształt 9"/>
          <p:cNvSpPr/>
          <p:nvPr/>
        </p:nvSpPr>
        <p:spPr>
          <a:xfrm>
            <a:off x="285720" y="5768875"/>
            <a:ext cx="2143140" cy="731959"/>
          </a:xfrm>
          <a:custGeom>
            <a:avLst/>
            <a:gdLst>
              <a:gd name="connsiteX0" fmla="*/ 0 w 2169042"/>
              <a:gd name="connsiteY0" fmla="*/ 42530 h 792125"/>
              <a:gd name="connsiteX1" fmla="*/ 808074 w 2169042"/>
              <a:gd name="connsiteY1" fmla="*/ 138223 h 792125"/>
              <a:gd name="connsiteX2" fmla="*/ 1116419 w 2169042"/>
              <a:gd name="connsiteY2" fmla="*/ 786809 h 792125"/>
              <a:gd name="connsiteX3" fmla="*/ 1360967 w 2169042"/>
              <a:gd name="connsiteY3" fmla="*/ 170121 h 792125"/>
              <a:gd name="connsiteX4" fmla="*/ 2169042 w 2169042"/>
              <a:gd name="connsiteY4" fmla="*/ 0 h 792125"/>
              <a:gd name="connsiteX0" fmla="*/ 0 w 2169042"/>
              <a:gd name="connsiteY0" fmla="*/ 76653 h 827800"/>
              <a:gd name="connsiteX1" fmla="*/ 808074 w 2169042"/>
              <a:gd name="connsiteY1" fmla="*/ 172346 h 827800"/>
              <a:gd name="connsiteX2" fmla="*/ 1116419 w 2169042"/>
              <a:gd name="connsiteY2" fmla="*/ 820932 h 827800"/>
              <a:gd name="connsiteX3" fmla="*/ 1372911 w 2169042"/>
              <a:gd name="connsiteY3" fmla="*/ 131135 h 827800"/>
              <a:gd name="connsiteX4" fmla="*/ 2169042 w 2169042"/>
              <a:gd name="connsiteY4" fmla="*/ 34123 h 827800"/>
              <a:gd name="connsiteX0" fmla="*/ 0 w 2143140"/>
              <a:gd name="connsiteY0" fmla="*/ 70434 h 821581"/>
              <a:gd name="connsiteX1" fmla="*/ 808074 w 2143140"/>
              <a:gd name="connsiteY1" fmla="*/ 166127 h 821581"/>
              <a:gd name="connsiteX2" fmla="*/ 1116419 w 2143140"/>
              <a:gd name="connsiteY2" fmla="*/ 814713 h 821581"/>
              <a:gd name="connsiteX3" fmla="*/ 1372911 w 2143140"/>
              <a:gd name="connsiteY3" fmla="*/ 124916 h 821581"/>
              <a:gd name="connsiteX4" fmla="*/ 2143140 w 2143140"/>
              <a:gd name="connsiteY4" fmla="*/ 65219 h 821581"/>
              <a:gd name="connsiteX0" fmla="*/ 0 w 2143140"/>
              <a:gd name="connsiteY0" fmla="*/ 58693 h 807884"/>
              <a:gd name="connsiteX1" fmla="*/ 808074 w 2143140"/>
              <a:gd name="connsiteY1" fmla="*/ 154386 h 807884"/>
              <a:gd name="connsiteX2" fmla="*/ 1116419 w 2143140"/>
              <a:gd name="connsiteY2" fmla="*/ 802972 h 807884"/>
              <a:gd name="connsiteX3" fmla="*/ 1357322 w 2143140"/>
              <a:gd name="connsiteY3" fmla="*/ 124916 h 807884"/>
              <a:gd name="connsiteX4" fmla="*/ 2143140 w 2143140"/>
              <a:gd name="connsiteY4" fmla="*/ 53478 h 807884"/>
              <a:gd name="connsiteX0" fmla="*/ 0 w 2143140"/>
              <a:gd name="connsiteY0" fmla="*/ 64747 h 850261"/>
              <a:gd name="connsiteX1" fmla="*/ 808074 w 2143140"/>
              <a:gd name="connsiteY1" fmla="*/ 160440 h 850261"/>
              <a:gd name="connsiteX2" fmla="*/ 1071570 w 2143140"/>
              <a:gd name="connsiteY2" fmla="*/ 845349 h 850261"/>
              <a:gd name="connsiteX3" fmla="*/ 1357322 w 2143140"/>
              <a:gd name="connsiteY3" fmla="*/ 130970 h 850261"/>
              <a:gd name="connsiteX4" fmla="*/ 2143140 w 2143140"/>
              <a:gd name="connsiteY4" fmla="*/ 59532 h 850261"/>
              <a:gd name="connsiteX0" fmla="*/ 0 w 2143140"/>
              <a:gd name="connsiteY0" fmla="*/ 64747 h 857255"/>
              <a:gd name="connsiteX1" fmla="*/ 857256 w 2143140"/>
              <a:gd name="connsiteY1" fmla="*/ 202407 h 857255"/>
              <a:gd name="connsiteX2" fmla="*/ 1071570 w 2143140"/>
              <a:gd name="connsiteY2" fmla="*/ 845349 h 857255"/>
              <a:gd name="connsiteX3" fmla="*/ 1357322 w 2143140"/>
              <a:gd name="connsiteY3" fmla="*/ 130970 h 857255"/>
              <a:gd name="connsiteX4" fmla="*/ 2143140 w 2143140"/>
              <a:gd name="connsiteY4" fmla="*/ 59532 h 857255"/>
              <a:gd name="connsiteX0" fmla="*/ 0 w 2143140"/>
              <a:gd name="connsiteY0" fmla="*/ 64747 h 869161"/>
              <a:gd name="connsiteX1" fmla="*/ 928694 w 2143140"/>
              <a:gd name="connsiteY1" fmla="*/ 273845 h 869161"/>
              <a:gd name="connsiteX2" fmla="*/ 1071570 w 2143140"/>
              <a:gd name="connsiteY2" fmla="*/ 845349 h 869161"/>
              <a:gd name="connsiteX3" fmla="*/ 1357322 w 2143140"/>
              <a:gd name="connsiteY3" fmla="*/ 130970 h 869161"/>
              <a:gd name="connsiteX4" fmla="*/ 2143140 w 2143140"/>
              <a:gd name="connsiteY4" fmla="*/ 59532 h 869161"/>
              <a:gd name="connsiteX0" fmla="*/ 0 w 2143140"/>
              <a:gd name="connsiteY0" fmla="*/ 64747 h 869161"/>
              <a:gd name="connsiteX1" fmla="*/ 785818 w 2143140"/>
              <a:gd name="connsiteY1" fmla="*/ 273845 h 869161"/>
              <a:gd name="connsiteX2" fmla="*/ 1071570 w 2143140"/>
              <a:gd name="connsiteY2" fmla="*/ 845349 h 869161"/>
              <a:gd name="connsiteX3" fmla="*/ 1357322 w 2143140"/>
              <a:gd name="connsiteY3" fmla="*/ 130970 h 869161"/>
              <a:gd name="connsiteX4" fmla="*/ 2143140 w 2143140"/>
              <a:gd name="connsiteY4" fmla="*/ 59532 h 869161"/>
              <a:gd name="connsiteX0" fmla="*/ 0 w 2143140"/>
              <a:gd name="connsiteY0" fmla="*/ 14177 h 794779"/>
              <a:gd name="connsiteX1" fmla="*/ 785818 w 2143140"/>
              <a:gd name="connsiteY1" fmla="*/ 223275 h 794779"/>
              <a:gd name="connsiteX2" fmla="*/ 1071570 w 2143140"/>
              <a:gd name="connsiteY2" fmla="*/ 794779 h 794779"/>
              <a:gd name="connsiteX3" fmla="*/ 1357322 w 2143140"/>
              <a:gd name="connsiteY3" fmla="*/ 223275 h 794779"/>
              <a:gd name="connsiteX4" fmla="*/ 2143140 w 2143140"/>
              <a:gd name="connsiteY4" fmla="*/ 8962 h 794779"/>
              <a:gd name="connsiteX0" fmla="*/ 0 w 2143140"/>
              <a:gd name="connsiteY0" fmla="*/ 76654 h 857256"/>
              <a:gd name="connsiteX1" fmla="*/ 785818 w 2143140"/>
              <a:gd name="connsiteY1" fmla="*/ 285752 h 857256"/>
              <a:gd name="connsiteX2" fmla="*/ 1071570 w 2143140"/>
              <a:gd name="connsiteY2" fmla="*/ 857256 h 857256"/>
              <a:gd name="connsiteX3" fmla="*/ 1357322 w 2143140"/>
              <a:gd name="connsiteY3" fmla="*/ 285752 h 857256"/>
              <a:gd name="connsiteX4" fmla="*/ 2143140 w 2143140"/>
              <a:gd name="connsiteY4" fmla="*/ 0 h 857256"/>
              <a:gd name="connsiteX0" fmla="*/ 0 w 2143140"/>
              <a:gd name="connsiteY0" fmla="*/ 14177 h 871433"/>
              <a:gd name="connsiteX1" fmla="*/ 785818 w 2143140"/>
              <a:gd name="connsiteY1" fmla="*/ 299929 h 871433"/>
              <a:gd name="connsiteX2" fmla="*/ 1071570 w 2143140"/>
              <a:gd name="connsiteY2" fmla="*/ 871433 h 871433"/>
              <a:gd name="connsiteX3" fmla="*/ 1357322 w 2143140"/>
              <a:gd name="connsiteY3" fmla="*/ 299929 h 871433"/>
              <a:gd name="connsiteX4" fmla="*/ 2143140 w 2143140"/>
              <a:gd name="connsiteY4" fmla="*/ 14177 h 871433"/>
              <a:gd name="connsiteX0" fmla="*/ 0 w 2143140"/>
              <a:gd name="connsiteY0" fmla="*/ 14177 h 927775"/>
              <a:gd name="connsiteX1" fmla="*/ 785818 w 2143140"/>
              <a:gd name="connsiteY1" fmla="*/ 299929 h 927775"/>
              <a:gd name="connsiteX2" fmla="*/ 1071570 w 2143140"/>
              <a:gd name="connsiteY2" fmla="*/ 871433 h 927775"/>
              <a:gd name="connsiteX3" fmla="*/ 1785950 w 2143140"/>
              <a:gd name="connsiteY3" fmla="*/ 637981 h 927775"/>
              <a:gd name="connsiteX4" fmla="*/ 2143140 w 2143140"/>
              <a:gd name="connsiteY4" fmla="*/ 14177 h 927775"/>
              <a:gd name="connsiteX0" fmla="*/ 0 w 2143140"/>
              <a:gd name="connsiteY0" fmla="*/ 14177 h 871433"/>
              <a:gd name="connsiteX1" fmla="*/ 285752 w 2143140"/>
              <a:gd name="connsiteY1" fmla="*/ 637980 h 871433"/>
              <a:gd name="connsiteX2" fmla="*/ 1071570 w 2143140"/>
              <a:gd name="connsiteY2" fmla="*/ 871433 h 871433"/>
              <a:gd name="connsiteX3" fmla="*/ 1785950 w 2143140"/>
              <a:gd name="connsiteY3" fmla="*/ 637981 h 871433"/>
              <a:gd name="connsiteX4" fmla="*/ 2143140 w 2143140"/>
              <a:gd name="connsiteY4" fmla="*/ 14177 h 871433"/>
              <a:gd name="connsiteX0" fmla="*/ 0 w 2143140"/>
              <a:gd name="connsiteY0" fmla="*/ 14177 h 662025"/>
              <a:gd name="connsiteX1" fmla="*/ 285752 w 2143140"/>
              <a:gd name="connsiteY1" fmla="*/ 637980 h 662025"/>
              <a:gd name="connsiteX2" fmla="*/ 1071570 w 2143140"/>
              <a:gd name="connsiteY2" fmla="*/ 158442 h 662025"/>
              <a:gd name="connsiteX3" fmla="*/ 1785950 w 2143140"/>
              <a:gd name="connsiteY3" fmla="*/ 637981 h 662025"/>
              <a:gd name="connsiteX4" fmla="*/ 2143140 w 2143140"/>
              <a:gd name="connsiteY4" fmla="*/ 14177 h 662025"/>
              <a:gd name="connsiteX0" fmla="*/ 0 w 2143140"/>
              <a:gd name="connsiteY0" fmla="*/ 936476 h 936477"/>
              <a:gd name="connsiteX1" fmla="*/ 285752 w 2143140"/>
              <a:gd name="connsiteY1" fmla="*/ 623803 h 936477"/>
              <a:gd name="connsiteX2" fmla="*/ 1071570 w 2143140"/>
              <a:gd name="connsiteY2" fmla="*/ 144265 h 936477"/>
              <a:gd name="connsiteX3" fmla="*/ 1785950 w 2143140"/>
              <a:gd name="connsiteY3" fmla="*/ 623804 h 936477"/>
              <a:gd name="connsiteX4" fmla="*/ 2143140 w 2143140"/>
              <a:gd name="connsiteY4" fmla="*/ 0 h 936477"/>
              <a:gd name="connsiteX0" fmla="*/ 0 w 2143140"/>
              <a:gd name="connsiteY0" fmla="*/ 936476 h 936476"/>
              <a:gd name="connsiteX1" fmla="*/ 571504 w 2143140"/>
              <a:gd name="connsiteY1" fmla="*/ 619592 h 936476"/>
              <a:gd name="connsiteX2" fmla="*/ 1071570 w 2143140"/>
              <a:gd name="connsiteY2" fmla="*/ 144265 h 936476"/>
              <a:gd name="connsiteX3" fmla="*/ 1785950 w 2143140"/>
              <a:gd name="connsiteY3" fmla="*/ 623804 h 936476"/>
              <a:gd name="connsiteX4" fmla="*/ 2143140 w 2143140"/>
              <a:gd name="connsiteY4" fmla="*/ 0 h 936476"/>
              <a:gd name="connsiteX0" fmla="*/ 0 w 2143140"/>
              <a:gd name="connsiteY0" fmla="*/ 792912 h 812408"/>
              <a:gd name="connsiteX1" fmla="*/ 571504 w 2143140"/>
              <a:gd name="connsiteY1" fmla="*/ 476028 h 812408"/>
              <a:gd name="connsiteX2" fmla="*/ 1071570 w 2143140"/>
              <a:gd name="connsiteY2" fmla="*/ 701 h 812408"/>
              <a:gd name="connsiteX3" fmla="*/ 1785950 w 2143140"/>
              <a:gd name="connsiteY3" fmla="*/ 480240 h 812408"/>
              <a:gd name="connsiteX4" fmla="*/ 2143140 w 2143140"/>
              <a:gd name="connsiteY4" fmla="*/ 792914 h 812408"/>
              <a:gd name="connsiteX0" fmla="*/ 0 w 2143140"/>
              <a:gd name="connsiteY0" fmla="*/ 805415 h 824910"/>
              <a:gd name="connsiteX1" fmla="*/ 571504 w 2143140"/>
              <a:gd name="connsiteY1" fmla="*/ 488531 h 824910"/>
              <a:gd name="connsiteX2" fmla="*/ 1071570 w 2143140"/>
              <a:gd name="connsiteY2" fmla="*/ 13204 h 824910"/>
              <a:gd name="connsiteX3" fmla="*/ 1571636 w 2143140"/>
              <a:gd name="connsiteY3" fmla="*/ 567753 h 824910"/>
              <a:gd name="connsiteX4" fmla="*/ 2143140 w 2143140"/>
              <a:gd name="connsiteY4" fmla="*/ 805417 h 824910"/>
              <a:gd name="connsiteX0" fmla="*/ 0 w 2143140"/>
              <a:gd name="connsiteY0" fmla="*/ 805415 h 824910"/>
              <a:gd name="connsiteX1" fmla="*/ 571504 w 2143140"/>
              <a:gd name="connsiteY1" fmla="*/ 646976 h 824910"/>
              <a:gd name="connsiteX2" fmla="*/ 1071570 w 2143140"/>
              <a:gd name="connsiteY2" fmla="*/ 13204 h 824910"/>
              <a:gd name="connsiteX3" fmla="*/ 1571636 w 2143140"/>
              <a:gd name="connsiteY3" fmla="*/ 567753 h 824910"/>
              <a:gd name="connsiteX4" fmla="*/ 2143140 w 2143140"/>
              <a:gd name="connsiteY4" fmla="*/ 805417 h 824910"/>
              <a:gd name="connsiteX0" fmla="*/ 0 w 2143140"/>
              <a:gd name="connsiteY0" fmla="*/ 792211 h 811706"/>
              <a:gd name="connsiteX1" fmla="*/ 571504 w 2143140"/>
              <a:gd name="connsiteY1" fmla="*/ 633772 h 811706"/>
              <a:gd name="connsiteX2" fmla="*/ 1071570 w 2143140"/>
              <a:gd name="connsiteY2" fmla="*/ 0 h 811706"/>
              <a:gd name="connsiteX3" fmla="*/ 1500198 w 2143140"/>
              <a:gd name="connsiteY3" fmla="*/ 633772 h 811706"/>
              <a:gd name="connsiteX4" fmla="*/ 2143140 w 2143140"/>
              <a:gd name="connsiteY4" fmla="*/ 792213 h 811706"/>
              <a:gd name="connsiteX0" fmla="*/ 0 w 2143140"/>
              <a:gd name="connsiteY0" fmla="*/ 805414 h 858231"/>
              <a:gd name="connsiteX1" fmla="*/ 571504 w 2143140"/>
              <a:gd name="connsiteY1" fmla="*/ 646975 h 858231"/>
              <a:gd name="connsiteX2" fmla="*/ 1071570 w 2143140"/>
              <a:gd name="connsiteY2" fmla="*/ 13203 h 858231"/>
              <a:gd name="connsiteX3" fmla="*/ 1500198 w 2143140"/>
              <a:gd name="connsiteY3" fmla="*/ 726196 h 858231"/>
              <a:gd name="connsiteX4" fmla="*/ 2143140 w 2143140"/>
              <a:gd name="connsiteY4" fmla="*/ 805416 h 858231"/>
              <a:gd name="connsiteX0" fmla="*/ 0 w 2143140"/>
              <a:gd name="connsiteY0" fmla="*/ 792211 h 811706"/>
              <a:gd name="connsiteX1" fmla="*/ 571504 w 2143140"/>
              <a:gd name="connsiteY1" fmla="*/ 633772 h 811706"/>
              <a:gd name="connsiteX2" fmla="*/ 1071570 w 2143140"/>
              <a:gd name="connsiteY2" fmla="*/ 0 h 811706"/>
              <a:gd name="connsiteX3" fmla="*/ 1571636 w 2143140"/>
              <a:gd name="connsiteY3" fmla="*/ 633772 h 811706"/>
              <a:gd name="connsiteX4" fmla="*/ 2143140 w 2143140"/>
              <a:gd name="connsiteY4" fmla="*/ 792213 h 81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3140" h="811706">
                <a:moveTo>
                  <a:pt x="0" y="792211"/>
                </a:moveTo>
                <a:cubicBezTo>
                  <a:pt x="311002" y="778034"/>
                  <a:pt x="392909" y="765807"/>
                  <a:pt x="571504" y="633772"/>
                </a:cubicBezTo>
                <a:cubicBezTo>
                  <a:pt x="750099" y="501737"/>
                  <a:pt x="904881" y="0"/>
                  <a:pt x="1071570" y="0"/>
                </a:cubicBezTo>
                <a:cubicBezTo>
                  <a:pt x="1238259" y="0"/>
                  <a:pt x="1393041" y="501737"/>
                  <a:pt x="1571636" y="633772"/>
                </a:cubicBezTo>
                <a:cubicBezTo>
                  <a:pt x="1750231" y="765807"/>
                  <a:pt x="1826821" y="811706"/>
                  <a:pt x="2143140" y="792213"/>
                </a:cubicBezTo>
              </a:path>
            </a:pathLst>
          </a:custGeom>
          <a:solidFill>
            <a:schemeClr val="bg1">
              <a:lumMod val="50000"/>
            </a:schemeClr>
          </a:solidFill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 l="27582" t="20454" r="6690" b="71260"/>
          <a:stretch>
            <a:fillRect/>
          </a:stretch>
        </p:blipFill>
        <p:spPr bwMode="auto">
          <a:xfrm>
            <a:off x="3214678" y="1071546"/>
            <a:ext cx="564360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27582" t="43930" r="6690" b="32792"/>
          <a:stretch>
            <a:fillRect/>
          </a:stretch>
        </p:blipFill>
        <p:spPr bwMode="auto">
          <a:xfrm>
            <a:off x="3214678" y="1428736"/>
            <a:ext cx="5643602" cy="120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 l="49413" t="39286" r="30047" b="50974"/>
          <a:stretch>
            <a:fillRect/>
          </a:stretch>
        </p:blipFill>
        <p:spPr bwMode="auto">
          <a:xfrm>
            <a:off x="5000628" y="2928934"/>
            <a:ext cx="1928826" cy="55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 l="32394" t="66559" r="11854" b="22727"/>
          <a:stretch>
            <a:fillRect/>
          </a:stretch>
        </p:blipFill>
        <p:spPr bwMode="auto">
          <a:xfrm>
            <a:off x="3428992" y="3571876"/>
            <a:ext cx="4143404" cy="4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 cstate="print"/>
          <a:srcRect l="14788" t="65585" r="4225" b="21753"/>
          <a:stretch>
            <a:fillRect/>
          </a:stretch>
        </p:blipFill>
        <p:spPr bwMode="auto">
          <a:xfrm>
            <a:off x="3357554" y="4000504"/>
            <a:ext cx="5786446" cy="5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Łącznik prosty ze strzałką 18"/>
          <p:cNvCxnSpPr/>
          <p:nvPr/>
        </p:nvCxnSpPr>
        <p:spPr>
          <a:xfrm>
            <a:off x="0" y="6500834"/>
            <a:ext cx="364330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rot="5400000" flipH="1" flipV="1">
            <a:off x="-749337" y="4393413"/>
            <a:ext cx="4214048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/>
          <p:cNvSpPr txBox="1"/>
          <p:nvPr/>
        </p:nvSpPr>
        <p:spPr>
          <a:xfrm>
            <a:off x="2786050" y="6072206"/>
            <a:ext cx="1539973" cy="369332"/>
          </a:xfrm>
          <a:prstGeom prst="rect">
            <a:avLst/>
          </a:prstGeom>
          <a:solidFill>
            <a:srgbClr val="B4001E"/>
          </a:solidFill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γ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deformation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1000100" y="6488668"/>
            <a:ext cx="68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dirty="0" smtClean="0"/>
              <a:t>γ</a:t>
            </a:r>
            <a:r>
              <a:rPr lang="pl-PL" dirty="0" smtClean="0"/>
              <a:t>=30 </a:t>
            </a:r>
            <a:endParaRPr lang="en-US" dirty="0"/>
          </a:p>
        </p:txBody>
      </p:sp>
      <p:sp>
        <p:nvSpPr>
          <p:cNvPr id="29" name="pole tekstowe 28"/>
          <p:cNvSpPr txBox="1"/>
          <p:nvPr/>
        </p:nvSpPr>
        <p:spPr>
          <a:xfrm>
            <a:off x="571472" y="1857364"/>
            <a:ext cx="1486561" cy="369332"/>
          </a:xfrm>
          <a:prstGeom prst="rect">
            <a:avLst/>
          </a:prstGeom>
          <a:solidFill>
            <a:srgbClr val="B4001E"/>
          </a:solidFill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</a:rPr>
              <a:t>Def</a:t>
            </a:r>
            <a:r>
              <a:rPr lang="pl-PL" b="1" dirty="0" smtClean="0">
                <a:solidFill>
                  <a:schemeClr val="bg1"/>
                </a:solidFill>
              </a:rPr>
              <a:t>. </a:t>
            </a:r>
            <a:r>
              <a:rPr lang="pl-PL" b="1" dirty="0" err="1" smtClean="0">
                <a:solidFill>
                  <a:schemeClr val="bg1"/>
                </a:solidFill>
              </a:rPr>
              <a:t>potential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1428728" y="2500306"/>
            <a:ext cx="818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dirty="0" err="1" smtClean="0"/>
              <a:t>triaxial</a:t>
            </a:r>
            <a:endParaRPr lang="en-US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1548441" y="3929066"/>
            <a:ext cx="69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dirty="0" smtClean="0"/>
              <a:t>γ</a:t>
            </a:r>
            <a:r>
              <a:rPr lang="pl-PL" dirty="0" smtClean="0"/>
              <a:t> soft</a:t>
            </a:r>
            <a:endParaRPr lang="en-US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182214" y="5715016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dirty="0" err="1" smtClean="0"/>
              <a:t>oblate</a:t>
            </a:r>
            <a:endParaRPr lang="en-US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1785918" y="5715016"/>
            <a:ext cx="85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dirty="0" err="1" smtClean="0"/>
              <a:t>prolate</a:t>
            </a:r>
            <a:endParaRPr lang="en-US" dirty="0"/>
          </a:p>
        </p:txBody>
      </p:sp>
      <p:pic>
        <p:nvPicPr>
          <p:cNvPr id="34" name="RYT_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072198" y="4786322"/>
            <a:ext cx="1872000" cy="1404000"/>
          </a:xfrm>
          <a:prstGeom prst="rect">
            <a:avLst/>
          </a:prstGeom>
        </p:spPr>
      </p:pic>
      <p:sp>
        <p:nvSpPr>
          <p:cNvPr id="26" name="pole tekstowe 25"/>
          <p:cNvSpPr txBox="1"/>
          <p:nvPr/>
        </p:nvSpPr>
        <p:spPr>
          <a:xfrm>
            <a:off x="119382" y="-24"/>
            <a:ext cx="3084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New </a:t>
            </a:r>
            <a:r>
              <a:rPr lang="pl-PL" sz="3200" b="1" dirty="0" err="1" smtClean="0">
                <a:solidFill>
                  <a:schemeClr val="bg1"/>
                </a:solidFill>
              </a:rPr>
              <a:t>S-symmetry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24609" t="41667" r="22656" b="41860"/>
          <a:stretch>
            <a:fillRect/>
          </a:stretch>
        </p:blipFill>
        <p:spPr bwMode="auto">
          <a:xfrm>
            <a:off x="571472" y="2643182"/>
            <a:ext cx="794222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0" y="1500174"/>
            <a:ext cx="442912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err="1" smtClean="0"/>
              <a:t>Doublet</a:t>
            </a:r>
            <a:r>
              <a:rPr lang="pl-PL" dirty="0" smtClean="0"/>
              <a:t> </a:t>
            </a:r>
            <a:r>
              <a:rPr lang="pl-PL" dirty="0" err="1" smtClean="0"/>
              <a:t>states</a:t>
            </a:r>
            <a:r>
              <a:rPr lang="pl-PL" dirty="0" smtClean="0"/>
              <a:t> as a </a:t>
            </a:r>
            <a:r>
              <a:rPr lang="pl-PL" dirty="0" err="1" smtClean="0"/>
              <a:t>magnifier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fundamental</a:t>
            </a:r>
            <a:r>
              <a:rPr lang="pl-PL" dirty="0" smtClean="0"/>
              <a:t> </a:t>
            </a:r>
            <a:r>
              <a:rPr lang="pl-PL" dirty="0" err="1" smtClean="0"/>
              <a:t>T-symmetry</a:t>
            </a:r>
            <a:r>
              <a:rPr lang="pl-PL" dirty="0" smtClean="0"/>
              <a:t> </a:t>
            </a:r>
            <a:r>
              <a:rPr lang="pl-PL" dirty="0" err="1" smtClean="0"/>
              <a:t>breaking</a:t>
            </a:r>
            <a:r>
              <a:rPr lang="pl-PL" dirty="0" smtClean="0"/>
              <a:t>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0" y="0"/>
            <a:ext cx="6255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 smtClean="0">
                <a:solidFill>
                  <a:schemeClr val="bg1"/>
                </a:solidFill>
              </a:rPr>
              <a:t>Nuclear</a:t>
            </a:r>
            <a:r>
              <a:rPr lang="pl-PL" sz="3200" b="1" dirty="0" smtClean="0">
                <a:solidFill>
                  <a:schemeClr val="bg1"/>
                </a:solidFill>
              </a:rPr>
              <a:t> </a:t>
            </a:r>
            <a:r>
              <a:rPr lang="pl-PL" sz="3200" b="1" dirty="0" err="1" smtClean="0">
                <a:solidFill>
                  <a:schemeClr val="bg1"/>
                </a:solidFill>
              </a:rPr>
              <a:t>microscope</a:t>
            </a:r>
            <a:r>
              <a:rPr lang="pl-PL" sz="3200" b="1" dirty="0" smtClean="0">
                <a:solidFill>
                  <a:schemeClr val="bg1"/>
                </a:solidFill>
              </a:rPr>
              <a:t> for </a:t>
            </a:r>
            <a:r>
              <a:rPr lang="pl-PL" sz="3200" b="1" dirty="0" err="1" smtClean="0">
                <a:solidFill>
                  <a:schemeClr val="bg1"/>
                </a:solidFill>
              </a:rPr>
              <a:t>T-symmetry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714844" y="4929198"/>
            <a:ext cx="4429156" cy="1200329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Quest for </a:t>
            </a:r>
            <a:r>
              <a:rPr lang="pl-PL" dirty="0" err="1" smtClean="0"/>
              <a:t>parity</a:t>
            </a:r>
            <a:r>
              <a:rPr lang="pl-PL" dirty="0" smtClean="0"/>
              <a:t> </a:t>
            </a:r>
            <a:r>
              <a:rPr lang="pl-PL" dirty="0" err="1" smtClean="0"/>
              <a:t>violation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Barry R. Holstein „</a:t>
            </a:r>
            <a:r>
              <a:rPr lang="pl-PL" dirty="0" err="1" smtClean="0"/>
              <a:t>Weak</a:t>
            </a:r>
            <a:r>
              <a:rPr lang="pl-PL" dirty="0" smtClean="0"/>
              <a:t> </a:t>
            </a:r>
            <a:r>
              <a:rPr lang="pl-PL" dirty="0" err="1" smtClean="0"/>
              <a:t>interactions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nuclei</a:t>
            </a:r>
            <a:r>
              <a:rPr lang="pl-PL" dirty="0" smtClean="0"/>
              <a:t>” </a:t>
            </a:r>
            <a:r>
              <a:rPr lang="pl-PL" b="1" dirty="0" smtClean="0">
                <a:solidFill>
                  <a:srgbClr val="C00000"/>
                </a:solidFill>
              </a:rPr>
              <a:t>Princeton </a:t>
            </a:r>
            <a:r>
              <a:rPr lang="pl-PL" b="1" dirty="0" err="1" smtClean="0">
                <a:solidFill>
                  <a:srgbClr val="C00000"/>
                </a:solidFill>
              </a:rPr>
              <a:t>Series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in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Physics</a:t>
            </a:r>
            <a:r>
              <a:rPr lang="pl-PL" b="1" dirty="0" smtClean="0">
                <a:solidFill>
                  <a:srgbClr val="C00000"/>
                </a:solidFill>
              </a:rPr>
              <a:t> (1989)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685800" y="1219200"/>
            <a:ext cx="7391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Verdana" pitchFamily="34" charset="0"/>
              </a:rPr>
              <a:t>E. </a:t>
            </a:r>
            <a:r>
              <a:rPr lang="en-GB" sz="1600" b="1" dirty="0" err="1" smtClean="0">
                <a:latin typeface="Verdana" pitchFamily="34" charset="0"/>
              </a:rPr>
              <a:t>Grodner</a:t>
            </a:r>
            <a:r>
              <a:rPr lang="en-GB" sz="1600" b="1" dirty="0" smtClean="0">
                <a:latin typeface="Verdana" pitchFamily="34" charset="0"/>
              </a:rPr>
              <a:t> </a:t>
            </a:r>
            <a:r>
              <a:rPr lang="en-GB" sz="1600" b="1" dirty="0">
                <a:latin typeface="Verdana" pitchFamily="34" charset="0"/>
              </a:rPr>
              <a:t>T. </a:t>
            </a:r>
            <a:r>
              <a:rPr lang="en-GB" sz="1600" b="1" dirty="0" err="1">
                <a:latin typeface="Verdana" pitchFamily="34" charset="0"/>
              </a:rPr>
              <a:t>Morek</a:t>
            </a:r>
            <a:r>
              <a:rPr lang="en-GB" sz="1600" b="1" dirty="0">
                <a:latin typeface="Verdana" pitchFamily="34" charset="0"/>
              </a:rPr>
              <a:t>, </a:t>
            </a:r>
            <a:r>
              <a:rPr lang="en-GB" sz="1600" b="1" dirty="0" smtClean="0">
                <a:latin typeface="Verdana" pitchFamily="34" charset="0"/>
              </a:rPr>
              <a:t>Ch</a:t>
            </a:r>
            <a:r>
              <a:rPr lang="en-GB" sz="1600" b="1" dirty="0">
                <a:latin typeface="Verdana" pitchFamily="34" charset="0"/>
              </a:rPr>
              <a:t>. </a:t>
            </a:r>
            <a:r>
              <a:rPr lang="en-GB" sz="1600" b="1" dirty="0" err="1">
                <a:latin typeface="Verdana" pitchFamily="34" charset="0"/>
              </a:rPr>
              <a:t>Droste</a:t>
            </a:r>
            <a:r>
              <a:rPr lang="en-GB" sz="1600" b="1" dirty="0">
                <a:latin typeface="Verdana" pitchFamily="34" charset="0"/>
              </a:rPr>
              <a:t>, </a:t>
            </a:r>
            <a:r>
              <a:rPr lang="pl-PL" sz="1600" b="1" dirty="0" smtClean="0">
                <a:latin typeface="Verdana" pitchFamily="34" charset="0"/>
              </a:rPr>
              <a:t> </a:t>
            </a:r>
            <a:r>
              <a:rPr lang="en-GB" sz="1600" b="1" dirty="0" smtClean="0">
                <a:latin typeface="Verdana" pitchFamily="34" charset="0"/>
              </a:rPr>
              <a:t>M</a:t>
            </a:r>
            <a:r>
              <a:rPr lang="en-GB" sz="1600" b="1" dirty="0">
                <a:latin typeface="Verdana" pitchFamily="34" charset="0"/>
              </a:rPr>
              <a:t>. </a:t>
            </a:r>
            <a:r>
              <a:rPr lang="en-GB" sz="1600" b="1" dirty="0" err="1">
                <a:latin typeface="Verdana" pitchFamily="34" charset="0"/>
              </a:rPr>
              <a:t>Kowalczyk</a:t>
            </a:r>
            <a:r>
              <a:rPr lang="en-GB" sz="1600" b="1" dirty="0">
                <a:latin typeface="Verdana" pitchFamily="34" charset="0"/>
              </a:rPr>
              <a:t>, </a:t>
            </a:r>
            <a:endParaRPr lang="pl-PL" sz="1600" b="1" dirty="0" smtClean="0">
              <a:latin typeface="Verdana" pitchFamily="34" charset="0"/>
            </a:endParaRPr>
          </a:p>
          <a:p>
            <a:pPr algn="ctr"/>
            <a:r>
              <a:rPr lang="en-GB" sz="1600" b="1" dirty="0" smtClean="0">
                <a:latin typeface="Verdana" pitchFamily="34" charset="0"/>
              </a:rPr>
              <a:t>J</a:t>
            </a:r>
            <a:r>
              <a:rPr lang="en-GB" sz="1600" b="1" dirty="0">
                <a:latin typeface="Verdana" pitchFamily="34" charset="0"/>
              </a:rPr>
              <a:t>. </a:t>
            </a:r>
            <a:r>
              <a:rPr lang="en-GB" sz="1600" b="1" dirty="0" err="1" smtClean="0">
                <a:latin typeface="Verdana" pitchFamily="34" charset="0"/>
              </a:rPr>
              <a:t>Mierzejewski</a:t>
            </a:r>
            <a:r>
              <a:rPr lang="pl-PL" sz="1600" b="1" dirty="0" smtClean="0">
                <a:latin typeface="Verdana" pitchFamily="34" charset="0"/>
              </a:rPr>
              <a:t>, </a:t>
            </a:r>
            <a:r>
              <a:rPr lang="pl-PL" sz="1600" b="1" dirty="0" smtClean="0">
                <a:solidFill>
                  <a:srgbClr val="C00000"/>
                </a:solidFill>
                <a:latin typeface="Verdana" pitchFamily="34" charset="0"/>
              </a:rPr>
              <a:t>T. Marchlewski, R. </a:t>
            </a:r>
            <a:r>
              <a:rPr lang="pl-PL" sz="1600" b="1" dirty="0" err="1" smtClean="0">
                <a:solidFill>
                  <a:srgbClr val="C00000"/>
                </a:solidFill>
                <a:latin typeface="Verdana" pitchFamily="34" charset="0"/>
              </a:rPr>
              <a:t>Szenborn</a:t>
            </a:r>
            <a:endParaRPr lang="en-GB" sz="16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85800" y="1752600"/>
            <a:ext cx="746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i="1" dirty="0">
                <a:latin typeface="Verdana" pitchFamily="34" charset="0"/>
              </a:rPr>
              <a:t>Institute of Experimental Physics, Warsaw University, Warsaw, Poland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914400" y="2362200"/>
            <a:ext cx="739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Verdana" pitchFamily="34" charset="0"/>
              </a:rPr>
              <a:t>A. A. Pasternak</a:t>
            </a:r>
            <a:endParaRPr lang="en-GB" sz="1600" dirty="0">
              <a:latin typeface="Verdana" pitchFamily="34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914400" y="2590800"/>
            <a:ext cx="746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i="1" dirty="0">
                <a:latin typeface="Verdana" pitchFamily="34" charset="0"/>
              </a:rPr>
              <a:t>A. F. </a:t>
            </a:r>
            <a:r>
              <a:rPr lang="en-GB" sz="1400" i="1" dirty="0" err="1">
                <a:latin typeface="Verdana" pitchFamily="34" charset="0"/>
              </a:rPr>
              <a:t>Ioffe</a:t>
            </a:r>
            <a:r>
              <a:rPr lang="en-GB" sz="1400" i="1" dirty="0">
                <a:latin typeface="Verdana" pitchFamily="34" charset="0"/>
              </a:rPr>
              <a:t> Physical Technical Institute RAS, St. Petersburg, Russia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1066800" y="4495800"/>
            <a:ext cx="7391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Verdana" pitchFamily="34" charset="0"/>
              </a:rPr>
              <a:t>J. </a:t>
            </a:r>
            <a:r>
              <a:rPr lang="en-GB" sz="1600" b="1" dirty="0" err="1">
                <a:latin typeface="Verdana" pitchFamily="34" charset="0"/>
              </a:rPr>
              <a:t>Kownacki</a:t>
            </a:r>
            <a:r>
              <a:rPr lang="en-GB" sz="1600" b="1" dirty="0">
                <a:latin typeface="Verdana" pitchFamily="34" charset="0"/>
              </a:rPr>
              <a:t>, M. </a:t>
            </a:r>
            <a:r>
              <a:rPr lang="en-GB" sz="1600" b="1" dirty="0" err="1">
                <a:latin typeface="Verdana" pitchFamily="34" charset="0"/>
              </a:rPr>
              <a:t>Kisieliński</a:t>
            </a:r>
            <a:r>
              <a:rPr lang="en-GB" sz="1600" b="1" dirty="0">
                <a:latin typeface="Verdana" pitchFamily="34" charset="0"/>
              </a:rPr>
              <a:t>, </a:t>
            </a:r>
            <a:r>
              <a:rPr lang="en-GB" sz="1600" b="1" dirty="0" smtClean="0">
                <a:latin typeface="Verdana" pitchFamily="34" charset="0"/>
              </a:rPr>
              <a:t>P</a:t>
            </a:r>
            <a:r>
              <a:rPr lang="en-GB" sz="1600" b="1" dirty="0">
                <a:latin typeface="Verdana" pitchFamily="34" charset="0"/>
              </a:rPr>
              <a:t>. </a:t>
            </a:r>
            <a:r>
              <a:rPr lang="en-GB" sz="1600" b="1" dirty="0" err="1" smtClean="0">
                <a:latin typeface="Verdana" pitchFamily="34" charset="0"/>
              </a:rPr>
              <a:t>Napiorkowski</a:t>
            </a:r>
            <a:r>
              <a:rPr lang="pl-PL" sz="1600" b="1" dirty="0" smtClean="0">
                <a:latin typeface="Verdana" pitchFamily="34" charset="0"/>
              </a:rPr>
              <a:t>, J. Srebrny</a:t>
            </a:r>
            <a:endParaRPr lang="en-GB" sz="1600" b="1" dirty="0">
              <a:latin typeface="Verdana" pitchFamily="34" charset="0"/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990600" y="4876800"/>
            <a:ext cx="746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i="1" dirty="0">
                <a:latin typeface="Verdana" pitchFamily="34" charset="0"/>
              </a:rPr>
              <a:t>Heavy Ion Laboratory of Warsaw University, Warsaw, Poland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914400" y="3276600"/>
            <a:ext cx="739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 dirty="0" smtClean="0">
                <a:latin typeface="Verdana" pitchFamily="34" charset="0"/>
              </a:rPr>
              <a:t>S. G. </a:t>
            </a:r>
            <a:r>
              <a:rPr lang="en-GB" sz="1600" b="1" dirty="0" err="1" smtClean="0">
                <a:latin typeface="Verdana" pitchFamily="34" charset="0"/>
              </a:rPr>
              <a:t>Rohoziński</a:t>
            </a:r>
            <a:r>
              <a:rPr lang="pl-PL" sz="1600" b="1" dirty="0" smtClean="0">
                <a:latin typeface="Verdana" pitchFamily="34" charset="0"/>
              </a:rPr>
              <a:t>,</a:t>
            </a:r>
            <a:r>
              <a:rPr lang="en-GB" sz="1600" b="1" dirty="0" smtClean="0">
                <a:latin typeface="Verdana" pitchFamily="34" charset="0"/>
              </a:rPr>
              <a:t> </a:t>
            </a:r>
            <a:r>
              <a:rPr lang="pl-PL" sz="1600" b="1" dirty="0" smtClean="0">
                <a:latin typeface="Verdana" pitchFamily="34" charset="0"/>
              </a:rPr>
              <a:t>L. Próchniak, </a:t>
            </a:r>
          </a:p>
          <a:p>
            <a:pPr algn="ctr"/>
            <a:r>
              <a:rPr lang="pl-PL" sz="1600" b="1" dirty="0" smtClean="0">
                <a:latin typeface="Verdana" pitchFamily="34" charset="0"/>
              </a:rPr>
              <a:t>J. </a:t>
            </a:r>
            <a:r>
              <a:rPr lang="pl-PL" sz="1600" b="1" dirty="0" err="1" smtClean="0">
                <a:latin typeface="Verdana" pitchFamily="34" charset="0"/>
              </a:rPr>
              <a:t>Dobaczewski</a:t>
            </a:r>
            <a:r>
              <a:rPr lang="pl-PL" sz="1600" b="1" dirty="0" smtClean="0">
                <a:latin typeface="Verdana" pitchFamily="34" charset="0"/>
              </a:rPr>
              <a:t>, W. </a:t>
            </a:r>
            <a:r>
              <a:rPr lang="pl-PL" sz="1600" b="1" dirty="0" err="1" smtClean="0">
                <a:latin typeface="Verdana" pitchFamily="34" charset="0"/>
              </a:rPr>
              <a:t>Satuła</a:t>
            </a:r>
            <a:endParaRPr lang="en-GB" sz="1600" dirty="0">
              <a:latin typeface="Verdana" pitchFamily="34" charset="0"/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685800" y="3810000"/>
            <a:ext cx="746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i="1" dirty="0">
                <a:latin typeface="Verdana" pitchFamily="34" charset="0"/>
              </a:rPr>
              <a:t>Institute of Theoretical Physics, Warsaw University, Warsaw, Poland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119382" y="-24"/>
            <a:ext cx="2488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 smtClean="0">
                <a:solidFill>
                  <a:schemeClr val="bg1"/>
                </a:solidFill>
              </a:rPr>
              <a:t>Collaboration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646432" y="2714620"/>
            <a:ext cx="500066" cy="14287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1574994" y="2285992"/>
            <a:ext cx="142876" cy="5000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Łącznik prosty ze strzałką 9"/>
          <p:cNvCxnSpPr/>
          <p:nvPr/>
        </p:nvCxnSpPr>
        <p:spPr>
          <a:xfrm rot="5400000" flipH="1" flipV="1">
            <a:off x="1289242" y="2357430"/>
            <a:ext cx="785818" cy="7858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/>
          <p:cNvSpPr/>
          <p:nvPr/>
        </p:nvSpPr>
        <p:spPr>
          <a:xfrm>
            <a:off x="1074929" y="2683242"/>
            <a:ext cx="673548" cy="745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pole tekstowe 30"/>
          <p:cNvSpPr txBox="1"/>
          <p:nvPr/>
        </p:nvSpPr>
        <p:spPr>
          <a:xfrm rot="16200000">
            <a:off x="583399" y="1845437"/>
            <a:ext cx="1193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chemeClr val="bg1">
                    <a:lumMod val="65000"/>
                  </a:schemeClr>
                </a:solidFill>
              </a:rPr>
              <a:t>Imaginary</a:t>
            </a:r>
            <a:r>
              <a:rPr lang="pl-PL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pl-PL" b="1" dirty="0" err="1" smtClean="0">
                <a:solidFill>
                  <a:schemeClr val="bg1">
                    <a:lumMod val="65000"/>
                  </a:schemeClr>
                </a:solidFill>
              </a:rPr>
              <a:t>interband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1646432" y="2857496"/>
            <a:ext cx="848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Real</a:t>
            </a:r>
          </a:p>
          <a:p>
            <a:r>
              <a:rPr lang="pl-PL" b="1" dirty="0" err="1" smtClean="0">
                <a:solidFill>
                  <a:srgbClr val="C00000"/>
                </a:solidFill>
              </a:rPr>
              <a:t>inband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19" name="Wykres 18"/>
          <p:cNvGraphicFramePr/>
          <p:nvPr/>
        </p:nvGraphicFramePr>
        <p:xfrm>
          <a:off x="4214810" y="37147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Wykres 19"/>
          <p:cNvGraphicFramePr/>
          <p:nvPr/>
        </p:nvGraphicFramePr>
        <p:xfrm>
          <a:off x="4214810" y="10715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Wykres 20"/>
          <p:cNvGraphicFramePr/>
          <p:nvPr/>
        </p:nvGraphicFramePr>
        <p:xfrm>
          <a:off x="214282" y="37147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Prostokąt 21"/>
          <p:cNvSpPr/>
          <p:nvPr/>
        </p:nvSpPr>
        <p:spPr>
          <a:xfrm>
            <a:off x="5429256" y="3857628"/>
            <a:ext cx="142876" cy="2214578"/>
          </a:xfrm>
          <a:prstGeom prst="rect">
            <a:avLst/>
          </a:prstGeom>
          <a:solidFill>
            <a:srgbClr val="AC66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ole tekstowe 22"/>
          <p:cNvSpPr txBox="1"/>
          <p:nvPr/>
        </p:nvSpPr>
        <p:spPr>
          <a:xfrm>
            <a:off x="2928926" y="1285860"/>
            <a:ext cx="4441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Transition</a:t>
            </a:r>
            <a:r>
              <a:rPr lang="pl-PL" b="1" dirty="0" smtClean="0"/>
              <a:t> </a:t>
            </a:r>
            <a:r>
              <a:rPr lang="pl-PL" b="1" dirty="0" err="1" smtClean="0"/>
              <a:t>probabilities</a:t>
            </a:r>
            <a:r>
              <a:rPr lang="pl-PL" b="1" dirty="0" smtClean="0"/>
              <a:t> </a:t>
            </a:r>
            <a:r>
              <a:rPr lang="pl-PL" b="1" dirty="0" err="1" smtClean="0"/>
              <a:t>similar</a:t>
            </a:r>
            <a:r>
              <a:rPr lang="pl-PL" b="1" dirty="0" smtClean="0"/>
              <a:t> </a:t>
            </a:r>
            <a:r>
              <a:rPr lang="pl-PL" b="1" dirty="0" err="1" smtClean="0"/>
              <a:t>in</a:t>
            </a:r>
            <a:r>
              <a:rPr lang="pl-PL" b="1" dirty="0" smtClean="0"/>
              <a:t> </a:t>
            </a:r>
            <a:r>
              <a:rPr lang="pl-PL" b="1" dirty="0" err="1" smtClean="0"/>
              <a:t>both</a:t>
            </a:r>
            <a:r>
              <a:rPr lang="pl-PL" b="1" dirty="0" smtClean="0"/>
              <a:t> </a:t>
            </a:r>
            <a:r>
              <a:rPr lang="pl-PL" b="1" dirty="0" err="1" smtClean="0"/>
              <a:t>bands</a:t>
            </a:r>
            <a:endParaRPr lang="en-US" b="1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2928926" y="1571612"/>
            <a:ext cx="547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Inband</a:t>
            </a:r>
            <a:r>
              <a:rPr lang="pl-PL" b="1" dirty="0" smtClean="0"/>
              <a:t> </a:t>
            </a:r>
            <a:r>
              <a:rPr lang="pl-PL" b="1" dirty="0" err="1" smtClean="0"/>
              <a:t>transition</a:t>
            </a:r>
            <a:r>
              <a:rPr lang="pl-PL" b="1" dirty="0" smtClean="0"/>
              <a:t> </a:t>
            </a:r>
            <a:r>
              <a:rPr lang="pl-PL" b="1" dirty="0" err="1" smtClean="0"/>
              <a:t>strong</a:t>
            </a:r>
            <a:r>
              <a:rPr lang="pl-PL" b="1" dirty="0" smtClean="0"/>
              <a:t> =&gt; </a:t>
            </a:r>
            <a:r>
              <a:rPr lang="pl-PL" b="1" dirty="0" err="1" smtClean="0"/>
              <a:t>interband</a:t>
            </a:r>
            <a:r>
              <a:rPr lang="pl-PL" b="1" dirty="0" smtClean="0"/>
              <a:t> </a:t>
            </a:r>
            <a:r>
              <a:rPr lang="pl-PL" b="1" dirty="0" err="1" smtClean="0"/>
              <a:t>weak</a:t>
            </a:r>
            <a:r>
              <a:rPr lang="pl-PL" b="1" dirty="0" smtClean="0"/>
              <a:t> (</a:t>
            </a:r>
            <a:r>
              <a:rPr lang="pl-PL" b="1" dirty="0" err="1" smtClean="0"/>
              <a:t>vice-versa</a:t>
            </a:r>
            <a:r>
              <a:rPr lang="pl-PL" b="1" dirty="0" smtClean="0"/>
              <a:t>)</a:t>
            </a:r>
            <a:endParaRPr lang="en-US" b="1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2928926" y="1928802"/>
            <a:ext cx="59143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B(M1) </a:t>
            </a:r>
            <a:r>
              <a:rPr lang="pl-PL" b="1" dirty="0" err="1" smtClean="0"/>
              <a:t>staggerings</a:t>
            </a:r>
            <a:r>
              <a:rPr lang="pl-PL" b="1" dirty="0" smtClean="0"/>
              <a:t> </a:t>
            </a:r>
            <a:r>
              <a:rPr lang="pl-PL" b="1" dirty="0" err="1" smtClean="0"/>
              <a:t>correspond</a:t>
            </a:r>
            <a:r>
              <a:rPr lang="pl-PL" b="1" dirty="0" smtClean="0"/>
              <a:t> to </a:t>
            </a:r>
            <a:r>
              <a:rPr lang="pl-PL" b="1" dirty="0" err="1" smtClean="0"/>
              <a:t>ideal</a:t>
            </a:r>
            <a:r>
              <a:rPr lang="pl-PL" b="1" dirty="0" smtClean="0"/>
              <a:t> </a:t>
            </a:r>
            <a:r>
              <a:rPr lang="pl-PL" b="1" dirty="0" err="1" smtClean="0"/>
              <a:t>case</a:t>
            </a:r>
            <a:r>
              <a:rPr lang="pl-PL" b="1" dirty="0" smtClean="0"/>
              <a:t> of </a:t>
            </a:r>
            <a:r>
              <a:rPr lang="pl-PL" b="1" dirty="0" err="1" smtClean="0"/>
              <a:t>chirality</a:t>
            </a:r>
            <a:r>
              <a:rPr lang="pl-PL" b="1" dirty="0" smtClean="0"/>
              <a:t>:</a:t>
            </a:r>
          </a:p>
          <a:p>
            <a:r>
              <a:rPr lang="pl-PL" b="1" dirty="0" smtClean="0">
                <a:solidFill>
                  <a:srgbClr val="C00000"/>
                </a:solidFill>
              </a:rPr>
              <a:t>1)TRIAXIALITY </a:t>
            </a:r>
            <a:r>
              <a:rPr lang="el-GR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γ</a:t>
            </a:r>
            <a:r>
              <a:rPr lang="pl-PL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=-30°</a:t>
            </a:r>
            <a:endParaRPr lang="pl-PL" b="1" dirty="0" smtClean="0">
              <a:solidFill>
                <a:srgbClr val="C00000"/>
              </a:solidFill>
            </a:endParaRPr>
          </a:p>
          <a:p>
            <a:r>
              <a:rPr lang="pl-PL" b="1" dirty="0" smtClean="0">
                <a:solidFill>
                  <a:srgbClr val="C00000"/>
                </a:solidFill>
              </a:rPr>
              <a:t>2)THREE ANGULAR MOMENTUM VECTORS PERPENDICULAR</a:t>
            </a:r>
          </a:p>
          <a:p>
            <a:r>
              <a:rPr lang="pl-PL" b="1" dirty="0" smtClean="0">
                <a:solidFill>
                  <a:srgbClr val="C00000"/>
                </a:solidFill>
              </a:rPr>
              <a:t>3)2qp  </a:t>
            </a:r>
            <a:r>
              <a:rPr lang="pl-PL" b="1" dirty="0" err="1" smtClean="0">
                <a:solidFill>
                  <a:srgbClr val="C00000"/>
                </a:solidFill>
              </a:rPr>
              <a:t>SIGLE-J</a:t>
            </a:r>
            <a:r>
              <a:rPr lang="pl-PL" b="1" dirty="0" smtClean="0">
                <a:solidFill>
                  <a:srgbClr val="C00000"/>
                </a:solidFill>
              </a:rPr>
              <a:t> SHELL CONFIGURATION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428596" y="4500570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translucentPowder">
              <a:extrusionClr>
                <a:srgbClr val="C00000"/>
              </a:extrusionClr>
              <a:contourClr>
                <a:schemeClr val="bg1"/>
              </a:contourClr>
            </a:sp3d>
          </a:bodyPr>
          <a:lstStyle/>
          <a:p>
            <a:r>
              <a:rPr lang="pl-PL" sz="3600" b="1" dirty="0" err="1" smtClean="0">
                <a:solidFill>
                  <a:srgbClr val="962E00"/>
                </a:solidFill>
                <a:latin typeface="Arial Black" pitchFamily="34" charset="0"/>
              </a:rPr>
              <a:t>Yrast</a:t>
            </a:r>
            <a:r>
              <a:rPr lang="pl-PL" sz="3600" b="1" dirty="0" smtClean="0">
                <a:solidFill>
                  <a:srgbClr val="962E00"/>
                </a:solidFill>
                <a:latin typeface="Arial Black" pitchFamily="34" charset="0"/>
              </a:rPr>
              <a:t> -&gt; </a:t>
            </a:r>
            <a:r>
              <a:rPr lang="pl-PL" sz="3600" b="1" dirty="0" err="1" smtClean="0">
                <a:solidFill>
                  <a:srgbClr val="962E00"/>
                </a:solidFill>
                <a:latin typeface="Arial Black" pitchFamily="34" charset="0"/>
              </a:rPr>
              <a:t>side</a:t>
            </a:r>
            <a:r>
              <a:rPr lang="pl-PL" sz="3600" b="1" dirty="0" smtClean="0">
                <a:solidFill>
                  <a:srgbClr val="962E00"/>
                </a:solidFill>
                <a:latin typeface="Arial Black" pitchFamily="34" charset="0"/>
              </a:rPr>
              <a:t> </a:t>
            </a:r>
          </a:p>
          <a:p>
            <a:r>
              <a:rPr lang="pl-PL" sz="3600" b="1" dirty="0" err="1" smtClean="0">
                <a:solidFill>
                  <a:srgbClr val="962E00"/>
                </a:solidFill>
                <a:latin typeface="Arial Black" pitchFamily="34" charset="0"/>
              </a:rPr>
              <a:t>transitions</a:t>
            </a:r>
            <a:r>
              <a:rPr lang="pl-PL" sz="3600" b="1" dirty="0" smtClean="0">
                <a:solidFill>
                  <a:srgbClr val="962E00"/>
                </a:solidFill>
                <a:latin typeface="Arial Black" pitchFamily="34" charset="0"/>
              </a:rPr>
              <a:t> not </a:t>
            </a:r>
            <a:r>
              <a:rPr lang="pl-PL" sz="3600" b="1" dirty="0" err="1" smtClean="0">
                <a:solidFill>
                  <a:srgbClr val="962E00"/>
                </a:solidFill>
                <a:latin typeface="Arial Black" pitchFamily="34" charset="0"/>
              </a:rPr>
              <a:t>observed</a:t>
            </a:r>
            <a:r>
              <a:rPr lang="pl-PL" sz="3600" b="1" dirty="0" smtClean="0">
                <a:solidFill>
                  <a:srgbClr val="962E00"/>
                </a:solidFill>
                <a:latin typeface="Arial Black" pitchFamily="34" charset="0"/>
              </a:rPr>
              <a:t> </a:t>
            </a:r>
            <a:endParaRPr lang="en-US" sz="3600" b="1" dirty="0">
              <a:solidFill>
                <a:srgbClr val="962E00"/>
              </a:solidFill>
              <a:latin typeface="Arial Black" pitchFamily="34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3000364" y="3071810"/>
            <a:ext cx="6143636" cy="646331"/>
          </a:xfrm>
          <a:prstGeom prst="rect">
            <a:avLst/>
          </a:prstGeom>
          <a:solidFill>
            <a:srgbClr val="FAE7B8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T. </a:t>
            </a:r>
            <a:r>
              <a:rPr lang="pl-PL" dirty="0" err="1" smtClean="0"/>
              <a:t>Koike</a:t>
            </a:r>
            <a:r>
              <a:rPr lang="pl-PL" dirty="0" smtClean="0"/>
              <a:t> et al., </a:t>
            </a:r>
          </a:p>
          <a:p>
            <a:r>
              <a:rPr lang="pl-PL" b="1" dirty="0" err="1" smtClean="0">
                <a:solidFill>
                  <a:srgbClr val="C00000"/>
                </a:solidFill>
              </a:rPr>
              <a:t>Phys</a:t>
            </a:r>
            <a:r>
              <a:rPr lang="pl-PL" b="1" dirty="0" smtClean="0">
                <a:solidFill>
                  <a:srgbClr val="C00000"/>
                </a:solidFill>
              </a:rPr>
              <a:t>. </a:t>
            </a:r>
            <a:r>
              <a:rPr lang="pl-PL" b="1" dirty="0" err="1" smtClean="0">
                <a:solidFill>
                  <a:srgbClr val="C00000"/>
                </a:solidFill>
              </a:rPr>
              <a:t>Rev</a:t>
            </a:r>
            <a:r>
              <a:rPr lang="pl-PL" b="1" dirty="0" smtClean="0">
                <a:solidFill>
                  <a:srgbClr val="C00000"/>
                </a:solidFill>
              </a:rPr>
              <a:t>. </a:t>
            </a:r>
            <a:r>
              <a:rPr lang="pl-PL" b="1" dirty="0" err="1" smtClean="0">
                <a:solidFill>
                  <a:srgbClr val="C00000"/>
                </a:solidFill>
              </a:rPr>
              <a:t>Lett</a:t>
            </a:r>
            <a:r>
              <a:rPr lang="pl-PL" b="1" dirty="0" smtClean="0">
                <a:solidFill>
                  <a:srgbClr val="C00000"/>
                </a:solidFill>
              </a:rPr>
              <a:t>. 93, 172502-1 (2004)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119382" y="-24"/>
            <a:ext cx="5000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 smtClean="0">
                <a:solidFill>
                  <a:schemeClr val="bg1"/>
                </a:solidFill>
              </a:rPr>
              <a:t>Transition</a:t>
            </a:r>
            <a:r>
              <a:rPr lang="pl-PL" sz="3200" b="1" dirty="0" smtClean="0">
                <a:solidFill>
                  <a:schemeClr val="bg1"/>
                </a:solidFill>
              </a:rPr>
              <a:t> </a:t>
            </a:r>
            <a:r>
              <a:rPr lang="pl-PL" sz="3200" b="1" dirty="0" err="1" smtClean="0">
                <a:solidFill>
                  <a:schemeClr val="bg1"/>
                </a:solidFill>
              </a:rPr>
              <a:t>probabilities</a:t>
            </a:r>
            <a:r>
              <a:rPr lang="pl-PL" sz="3200" b="1" dirty="0" smtClean="0">
                <a:solidFill>
                  <a:schemeClr val="bg1"/>
                </a:solidFill>
              </a:rPr>
              <a:t> </a:t>
            </a:r>
            <a:r>
              <a:rPr lang="pl-PL" sz="3200" b="1" baseline="30000" dirty="0" smtClean="0">
                <a:solidFill>
                  <a:schemeClr val="bg1"/>
                </a:solidFill>
              </a:rPr>
              <a:t>128</a:t>
            </a:r>
            <a:r>
              <a:rPr lang="pl-PL" sz="3200" b="1" dirty="0" smtClean="0">
                <a:solidFill>
                  <a:schemeClr val="bg1"/>
                </a:solidFill>
              </a:rPr>
              <a:t>Cs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185 L 2.5E-6 0.38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3.33333E-6 L 0.43819 -0.0002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7.77778E-6 L -5.83333E-6 0.05254 " pathEditMode="relative" ptsTypes="AA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00781 4.81481E-6 " pathEditMode="relative" ptsTypes="AA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100000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5255 L -3.33333E-6 -0.0104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4.81481E-6 L -0.03143 4.81481E-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24 0 " pathEditMode="relative" ptsTypes="AA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7" grpId="0" animBg="1"/>
      <p:bldP spid="7" grpId="1" animBg="1"/>
      <p:bldP spid="7" grpId="2" animBg="1"/>
      <p:bldP spid="6" grpId="0" animBg="1"/>
      <p:bldP spid="31" grpId="0"/>
      <p:bldP spid="32" grpId="0"/>
      <p:bldGraphic spid="20" grpId="0">
        <p:bldAsOne/>
      </p:bldGraphic>
      <p:bldGraphic spid="20" grpId="1">
        <p:bldAsOne/>
      </p:bldGraphic>
      <p:bldGraphic spid="21" grpId="0">
        <p:bldAsOne/>
      </p:bldGraphic>
      <p:bldP spid="22" grpId="0" animBg="1"/>
      <p:bldP spid="22" grpId="1" animBg="1"/>
      <p:bldP spid="23" grpId="0"/>
      <p:bldP spid="24" grpId="0"/>
      <p:bldP spid="25" grpId="0"/>
      <p:bldP spid="26" grpId="0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ostokąt 21"/>
          <p:cNvSpPr/>
          <p:nvPr/>
        </p:nvSpPr>
        <p:spPr>
          <a:xfrm>
            <a:off x="3571868" y="1214422"/>
            <a:ext cx="2071702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Wykres 6"/>
          <p:cNvGraphicFramePr/>
          <p:nvPr/>
        </p:nvGraphicFramePr>
        <p:xfrm>
          <a:off x="214282" y="10001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3571868" y="1142984"/>
            <a:ext cx="1848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3qp </a:t>
            </a:r>
            <a:r>
              <a:rPr lang="pl-PL" dirty="0" err="1" smtClean="0"/>
              <a:t>configuration</a:t>
            </a:r>
            <a:endParaRPr lang="pl-PL" dirty="0" smtClean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571612"/>
            <a:ext cx="1990725" cy="41910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87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5" name="Grupa 24"/>
          <p:cNvGrpSpPr/>
          <p:nvPr/>
        </p:nvGrpSpPr>
        <p:grpSpPr>
          <a:xfrm>
            <a:off x="285720" y="3500438"/>
            <a:ext cx="4071966" cy="3143272"/>
            <a:chOff x="285720" y="3500438"/>
            <a:chExt cx="4071966" cy="3143272"/>
          </a:xfrm>
        </p:grpSpPr>
        <p:sp>
          <p:nvSpPr>
            <p:cNvPr id="23" name="Prostokąt 22"/>
            <p:cNvSpPr/>
            <p:nvPr/>
          </p:nvSpPr>
          <p:spPr>
            <a:xfrm>
              <a:off x="500034" y="5786454"/>
              <a:ext cx="3143272" cy="8572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" name="Wykres 8"/>
            <p:cNvGraphicFramePr/>
            <p:nvPr/>
          </p:nvGraphicFramePr>
          <p:xfrm>
            <a:off x="285720" y="3500438"/>
            <a:ext cx="4071966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pole tekstowe 13"/>
            <p:cNvSpPr txBox="1"/>
            <p:nvPr/>
          </p:nvSpPr>
          <p:spPr>
            <a:xfrm>
              <a:off x="571472" y="5857892"/>
              <a:ext cx="2931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Different-j</a:t>
              </a:r>
              <a:r>
                <a:rPr lang="pl-PL" dirty="0" smtClean="0"/>
                <a:t> </a:t>
              </a:r>
              <a:r>
                <a:rPr lang="pl-PL" dirty="0" err="1" smtClean="0"/>
                <a:t>shell</a:t>
              </a:r>
              <a:r>
                <a:rPr lang="pl-PL" dirty="0" smtClean="0"/>
                <a:t> </a:t>
              </a:r>
              <a:r>
                <a:rPr lang="pl-PL" dirty="0" err="1" smtClean="0"/>
                <a:t>configuration</a:t>
              </a:r>
              <a:endParaRPr lang="pl-PL" dirty="0" smtClean="0"/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348" y="6286520"/>
              <a:ext cx="1590675" cy="342900"/>
            </a:xfrm>
            <a:prstGeom prst="rect">
              <a:avLst/>
            </a:prstGeom>
            <a:noFill/>
          </p:spPr>
        </p:pic>
      </p:grp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upa 25"/>
          <p:cNvGrpSpPr/>
          <p:nvPr/>
        </p:nvGrpSpPr>
        <p:grpSpPr>
          <a:xfrm>
            <a:off x="4714876" y="2214554"/>
            <a:ext cx="4286280" cy="4468981"/>
            <a:chOff x="4714876" y="2214554"/>
            <a:chExt cx="4286280" cy="4468981"/>
          </a:xfrm>
        </p:grpSpPr>
        <p:sp>
          <p:nvSpPr>
            <p:cNvPr id="24" name="Prostokąt 23"/>
            <p:cNvSpPr/>
            <p:nvPr/>
          </p:nvSpPr>
          <p:spPr>
            <a:xfrm>
              <a:off x="6286512" y="2214554"/>
              <a:ext cx="2643206" cy="8572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12890" t="36562" r="16211" b="12812"/>
            <a:stretch>
              <a:fillRect/>
            </a:stretch>
          </p:blipFill>
          <p:spPr bwMode="auto">
            <a:xfrm>
              <a:off x="4839231" y="3071810"/>
              <a:ext cx="4161925" cy="185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l="12500" t="27597" r="16015" b="19805"/>
            <a:stretch>
              <a:fillRect/>
            </a:stretch>
          </p:blipFill>
          <p:spPr bwMode="auto">
            <a:xfrm>
              <a:off x="4714876" y="4786322"/>
              <a:ext cx="4286280" cy="1897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3768" y="2643182"/>
              <a:ext cx="1676400" cy="342900"/>
            </a:xfrm>
            <a:prstGeom prst="rect">
              <a:avLst/>
            </a:prstGeom>
            <a:noFill/>
          </p:spPr>
        </p:pic>
        <p:sp>
          <p:nvSpPr>
            <p:cNvPr id="21" name="pole tekstowe 20"/>
            <p:cNvSpPr txBox="1"/>
            <p:nvPr/>
          </p:nvSpPr>
          <p:spPr>
            <a:xfrm>
              <a:off x="6634530" y="2285992"/>
              <a:ext cx="2223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Nonaxial</a:t>
              </a:r>
              <a:r>
                <a:rPr lang="pl-PL" dirty="0" smtClean="0"/>
                <a:t> </a:t>
              </a:r>
              <a:r>
                <a:rPr lang="pl-PL" dirty="0" err="1" smtClean="0"/>
                <a:t>deformation</a:t>
              </a:r>
              <a:endParaRPr lang="pl-PL" dirty="0" smtClean="0"/>
            </a:p>
          </p:txBody>
        </p:sp>
      </p:grpSp>
      <p:sp>
        <p:nvSpPr>
          <p:cNvPr id="27" name="pole tekstowe 26"/>
          <p:cNvSpPr txBox="1"/>
          <p:nvPr/>
        </p:nvSpPr>
        <p:spPr>
          <a:xfrm>
            <a:off x="6572264" y="1142984"/>
            <a:ext cx="2210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B4001E"/>
                </a:solidFill>
              </a:rPr>
              <a:t>Single-j</a:t>
            </a:r>
            <a:r>
              <a:rPr lang="pl-PL" b="1" dirty="0" smtClean="0">
                <a:solidFill>
                  <a:srgbClr val="B4001E"/>
                </a:solidFill>
              </a:rPr>
              <a:t> </a:t>
            </a:r>
            <a:r>
              <a:rPr lang="pl-PL" b="1" dirty="0" err="1" smtClean="0">
                <a:solidFill>
                  <a:srgbClr val="B4001E"/>
                </a:solidFill>
              </a:rPr>
              <a:t>configuration</a:t>
            </a:r>
            <a:endParaRPr lang="pl-PL" b="1" dirty="0" smtClean="0">
              <a:solidFill>
                <a:srgbClr val="B4001E"/>
              </a:solidFill>
            </a:endParaRPr>
          </a:p>
          <a:p>
            <a:r>
              <a:rPr lang="pl-PL" b="1" dirty="0" smtClean="0">
                <a:solidFill>
                  <a:srgbClr val="B4001E"/>
                </a:solidFill>
              </a:rPr>
              <a:t>2qp </a:t>
            </a:r>
            <a:r>
              <a:rPr lang="pl-PL" b="1" dirty="0" err="1" smtClean="0">
                <a:solidFill>
                  <a:srgbClr val="B4001E"/>
                </a:solidFill>
              </a:rPr>
              <a:t>configuration</a:t>
            </a:r>
            <a:endParaRPr lang="pl-PL" b="1" dirty="0" smtClean="0">
              <a:solidFill>
                <a:srgbClr val="B4001E"/>
              </a:solidFill>
            </a:endParaRPr>
          </a:p>
          <a:p>
            <a:r>
              <a:rPr lang="pl-PL" b="1" dirty="0" err="1" smtClean="0">
                <a:solidFill>
                  <a:srgbClr val="B4001E"/>
                </a:solidFill>
              </a:rPr>
              <a:t>Triaxiality</a:t>
            </a:r>
            <a:r>
              <a:rPr lang="pl-PL" b="1" dirty="0" smtClean="0">
                <a:solidFill>
                  <a:srgbClr val="B4001E"/>
                </a:solidFill>
              </a:rPr>
              <a:t> </a:t>
            </a:r>
            <a:r>
              <a:rPr lang="el-GR" b="1" dirty="0" smtClean="0">
                <a:solidFill>
                  <a:srgbClr val="B4001E"/>
                </a:solidFill>
                <a:latin typeface="Times New Roman"/>
                <a:cs typeface="Times New Roman"/>
              </a:rPr>
              <a:t>γ</a:t>
            </a:r>
            <a:r>
              <a:rPr lang="pl-PL" b="1" dirty="0" smtClean="0">
                <a:solidFill>
                  <a:srgbClr val="B4001E"/>
                </a:solidFill>
                <a:latin typeface="Times New Roman"/>
                <a:cs typeface="Times New Roman"/>
              </a:rPr>
              <a:t>=30°</a:t>
            </a:r>
            <a:endParaRPr lang="en-US" b="1" dirty="0">
              <a:solidFill>
                <a:srgbClr val="B4001E"/>
              </a:solidFill>
            </a:endParaRPr>
          </a:p>
        </p:txBody>
      </p:sp>
      <p:grpSp>
        <p:nvGrpSpPr>
          <p:cNvPr id="34" name="Grupa 33"/>
          <p:cNvGrpSpPr/>
          <p:nvPr/>
        </p:nvGrpSpPr>
        <p:grpSpPr>
          <a:xfrm>
            <a:off x="6786578" y="1571612"/>
            <a:ext cx="1643074" cy="142876"/>
            <a:chOff x="4857752" y="2285992"/>
            <a:chExt cx="1643074" cy="142876"/>
          </a:xfrm>
        </p:grpSpPr>
        <p:cxnSp>
          <p:nvCxnSpPr>
            <p:cNvPr id="29" name="Łącznik prosty 28"/>
            <p:cNvCxnSpPr/>
            <p:nvPr/>
          </p:nvCxnSpPr>
          <p:spPr>
            <a:xfrm>
              <a:off x="4857752" y="2285992"/>
              <a:ext cx="1643074" cy="1428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Łącznik prosty 30"/>
            <p:cNvCxnSpPr/>
            <p:nvPr/>
          </p:nvCxnSpPr>
          <p:spPr>
            <a:xfrm flipV="1">
              <a:off x="4857752" y="2285992"/>
              <a:ext cx="1643074" cy="1428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ole tekstowe 27"/>
          <p:cNvSpPr txBox="1"/>
          <p:nvPr/>
        </p:nvSpPr>
        <p:spPr>
          <a:xfrm>
            <a:off x="0" y="2357430"/>
            <a:ext cx="3500430" cy="646331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dirty="0" err="1" smtClean="0"/>
              <a:t>S.Mukhopadhyay</a:t>
            </a:r>
            <a:r>
              <a:rPr lang="pl-PL" dirty="0" smtClean="0"/>
              <a:t> et al.,</a:t>
            </a:r>
          </a:p>
          <a:p>
            <a:pPr algn="r"/>
            <a:r>
              <a:rPr lang="en-GB" b="1" dirty="0" smtClean="0">
                <a:solidFill>
                  <a:srgbClr val="C00000"/>
                </a:solidFill>
              </a:rPr>
              <a:t>Phys. Rev. </a:t>
            </a:r>
            <a:r>
              <a:rPr lang="en-GB" b="1" dirty="0" err="1" smtClean="0">
                <a:solidFill>
                  <a:srgbClr val="C00000"/>
                </a:solidFill>
              </a:rPr>
              <a:t>Lett</a:t>
            </a:r>
            <a:r>
              <a:rPr lang="en-GB" b="1" dirty="0" smtClean="0">
                <a:solidFill>
                  <a:srgbClr val="C00000"/>
                </a:solidFill>
              </a:rPr>
              <a:t>. 97 (200</a:t>
            </a:r>
            <a:r>
              <a:rPr lang="pl-PL" b="1" dirty="0" smtClean="0">
                <a:solidFill>
                  <a:srgbClr val="C00000"/>
                </a:solidFill>
              </a:rPr>
              <a:t>7</a:t>
            </a:r>
            <a:r>
              <a:rPr lang="en-GB" b="1" dirty="0" smtClean="0">
                <a:solidFill>
                  <a:srgbClr val="C00000"/>
                </a:solidFill>
              </a:rPr>
              <a:t>) 172501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0" y="4711495"/>
            <a:ext cx="3429024" cy="646331"/>
          </a:xfrm>
          <a:prstGeom prst="rect">
            <a:avLst/>
          </a:prstGeom>
          <a:solidFill>
            <a:schemeClr val="accent6">
              <a:lumMod val="40000"/>
              <a:lumOff val="60000"/>
              <a:alpha val="81176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dirty="0" smtClean="0"/>
              <a:t>T. Suzuki et al.,</a:t>
            </a:r>
          </a:p>
          <a:p>
            <a:pPr algn="r"/>
            <a:r>
              <a:rPr lang="en-GB" b="1" dirty="0" smtClean="0">
                <a:solidFill>
                  <a:srgbClr val="C00000"/>
                </a:solidFill>
              </a:rPr>
              <a:t>Phys. Rev. </a:t>
            </a:r>
            <a:r>
              <a:rPr lang="pl-PL" b="1" dirty="0" smtClean="0">
                <a:solidFill>
                  <a:srgbClr val="C00000"/>
                </a:solidFill>
              </a:rPr>
              <a:t>C78</a:t>
            </a:r>
            <a:r>
              <a:rPr lang="en-GB" b="1" dirty="0" smtClean="0">
                <a:solidFill>
                  <a:srgbClr val="C00000"/>
                </a:solidFill>
              </a:rPr>
              <a:t> (200</a:t>
            </a:r>
            <a:r>
              <a:rPr lang="pl-PL" b="1" dirty="0" smtClean="0">
                <a:solidFill>
                  <a:srgbClr val="C00000"/>
                </a:solidFill>
              </a:rPr>
              <a:t>8</a:t>
            </a:r>
            <a:r>
              <a:rPr lang="en-GB" b="1" dirty="0" smtClean="0">
                <a:solidFill>
                  <a:srgbClr val="C00000"/>
                </a:solidFill>
              </a:rPr>
              <a:t>) </a:t>
            </a:r>
            <a:r>
              <a:rPr lang="pl-PL" b="1" dirty="0" smtClean="0">
                <a:solidFill>
                  <a:srgbClr val="C00000"/>
                </a:solidFill>
              </a:rPr>
              <a:t>031302(R)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upa 34"/>
          <p:cNvGrpSpPr/>
          <p:nvPr/>
        </p:nvGrpSpPr>
        <p:grpSpPr>
          <a:xfrm>
            <a:off x="5370490" y="3323772"/>
            <a:ext cx="3497739" cy="2883845"/>
            <a:chOff x="5370490" y="3323772"/>
            <a:chExt cx="3497739" cy="2883845"/>
          </a:xfrm>
        </p:grpSpPr>
        <p:sp>
          <p:nvSpPr>
            <p:cNvPr id="40" name="Dowolny kształt 39"/>
            <p:cNvSpPr/>
            <p:nvPr/>
          </p:nvSpPr>
          <p:spPr>
            <a:xfrm>
              <a:off x="5457371" y="3323772"/>
              <a:ext cx="3410858" cy="774394"/>
            </a:xfrm>
            <a:custGeom>
              <a:avLst/>
              <a:gdLst>
                <a:gd name="connsiteX0" fmla="*/ 0 w 3410858"/>
                <a:gd name="connsiteY0" fmla="*/ 0 h 740229"/>
                <a:gd name="connsiteX1" fmla="*/ 957943 w 3410858"/>
                <a:gd name="connsiteY1" fmla="*/ 145143 h 740229"/>
                <a:gd name="connsiteX2" fmla="*/ 1567543 w 3410858"/>
                <a:gd name="connsiteY2" fmla="*/ 275772 h 740229"/>
                <a:gd name="connsiteX3" fmla="*/ 1988458 w 3410858"/>
                <a:gd name="connsiteY3" fmla="*/ 522515 h 740229"/>
                <a:gd name="connsiteX4" fmla="*/ 2235200 w 3410858"/>
                <a:gd name="connsiteY4" fmla="*/ 725715 h 740229"/>
                <a:gd name="connsiteX5" fmla="*/ 2612572 w 3410858"/>
                <a:gd name="connsiteY5" fmla="*/ 609600 h 740229"/>
                <a:gd name="connsiteX6" fmla="*/ 2888343 w 3410858"/>
                <a:gd name="connsiteY6" fmla="*/ 449943 h 740229"/>
                <a:gd name="connsiteX7" fmla="*/ 3410858 w 3410858"/>
                <a:gd name="connsiteY7" fmla="*/ 449943 h 740229"/>
                <a:gd name="connsiteX0" fmla="*/ 0 w 3410858"/>
                <a:gd name="connsiteY0" fmla="*/ 0 h 740229"/>
                <a:gd name="connsiteX1" fmla="*/ 957943 w 3410858"/>
                <a:gd name="connsiteY1" fmla="*/ 145143 h 740229"/>
                <a:gd name="connsiteX2" fmla="*/ 1567543 w 3410858"/>
                <a:gd name="connsiteY2" fmla="*/ 275772 h 740229"/>
                <a:gd name="connsiteX3" fmla="*/ 1988458 w 3410858"/>
                <a:gd name="connsiteY3" fmla="*/ 522515 h 740229"/>
                <a:gd name="connsiteX4" fmla="*/ 2235200 w 3410858"/>
                <a:gd name="connsiteY4" fmla="*/ 725715 h 740229"/>
                <a:gd name="connsiteX5" fmla="*/ 2612572 w 3410858"/>
                <a:gd name="connsiteY5" fmla="*/ 609600 h 740229"/>
                <a:gd name="connsiteX6" fmla="*/ 2888343 w 3410858"/>
                <a:gd name="connsiteY6" fmla="*/ 449943 h 740229"/>
                <a:gd name="connsiteX7" fmla="*/ 3410858 w 3410858"/>
                <a:gd name="connsiteY7" fmla="*/ 449943 h 740229"/>
                <a:gd name="connsiteX0" fmla="*/ 0 w 3410858"/>
                <a:gd name="connsiteY0" fmla="*/ 0 h 700203"/>
                <a:gd name="connsiteX1" fmla="*/ 957943 w 3410858"/>
                <a:gd name="connsiteY1" fmla="*/ 145143 h 700203"/>
                <a:gd name="connsiteX2" fmla="*/ 1567543 w 3410858"/>
                <a:gd name="connsiteY2" fmla="*/ 275772 h 700203"/>
                <a:gd name="connsiteX3" fmla="*/ 1988458 w 3410858"/>
                <a:gd name="connsiteY3" fmla="*/ 522515 h 700203"/>
                <a:gd name="connsiteX4" fmla="*/ 2241528 w 3410858"/>
                <a:gd name="connsiteY4" fmla="*/ 685689 h 700203"/>
                <a:gd name="connsiteX5" fmla="*/ 2612572 w 3410858"/>
                <a:gd name="connsiteY5" fmla="*/ 609600 h 700203"/>
                <a:gd name="connsiteX6" fmla="*/ 2888343 w 3410858"/>
                <a:gd name="connsiteY6" fmla="*/ 449943 h 700203"/>
                <a:gd name="connsiteX7" fmla="*/ 3410858 w 3410858"/>
                <a:gd name="connsiteY7" fmla="*/ 449943 h 700203"/>
                <a:gd name="connsiteX0" fmla="*/ 0 w 3410858"/>
                <a:gd name="connsiteY0" fmla="*/ 0 h 774394"/>
                <a:gd name="connsiteX1" fmla="*/ 957943 w 3410858"/>
                <a:gd name="connsiteY1" fmla="*/ 145143 h 774394"/>
                <a:gd name="connsiteX2" fmla="*/ 1567543 w 3410858"/>
                <a:gd name="connsiteY2" fmla="*/ 275772 h 774394"/>
                <a:gd name="connsiteX3" fmla="*/ 1988458 w 3410858"/>
                <a:gd name="connsiteY3" fmla="*/ 522515 h 774394"/>
                <a:gd name="connsiteX4" fmla="*/ 2241528 w 3410858"/>
                <a:gd name="connsiteY4" fmla="*/ 685689 h 774394"/>
                <a:gd name="connsiteX5" fmla="*/ 2612572 w 3410858"/>
                <a:gd name="connsiteY5" fmla="*/ 609600 h 774394"/>
                <a:gd name="connsiteX6" fmla="*/ 2888343 w 3410858"/>
                <a:gd name="connsiteY6" fmla="*/ 449943 h 774394"/>
                <a:gd name="connsiteX7" fmla="*/ 3410858 w 3410858"/>
                <a:gd name="connsiteY7" fmla="*/ 449943 h 774394"/>
                <a:gd name="connsiteX0" fmla="*/ 0 w 3410858"/>
                <a:gd name="connsiteY0" fmla="*/ 0 h 774394"/>
                <a:gd name="connsiteX1" fmla="*/ 957943 w 3410858"/>
                <a:gd name="connsiteY1" fmla="*/ 145143 h 774394"/>
                <a:gd name="connsiteX2" fmla="*/ 1567543 w 3410858"/>
                <a:gd name="connsiteY2" fmla="*/ 275772 h 774394"/>
                <a:gd name="connsiteX3" fmla="*/ 1988458 w 3410858"/>
                <a:gd name="connsiteY3" fmla="*/ 522515 h 774394"/>
                <a:gd name="connsiteX4" fmla="*/ 2241528 w 3410858"/>
                <a:gd name="connsiteY4" fmla="*/ 685689 h 774394"/>
                <a:gd name="connsiteX5" fmla="*/ 2612572 w 3410858"/>
                <a:gd name="connsiteY5" fmla="*/ 609600 h 774394"/>
                <a:gd name="connsiteX6" fmla="*/ 2888343 w 3410858"/>
                <a:gd name="connsiteY6" fmla="*/ 449943 h 774394"/>
                <a:gd name="connsiteX7" fmla="*/ 3410858 w 3410858"/>
                <a:gd name="connsiteY7" fmla="*/ 449943 h 774394"/>
                <a:gd name="connsiteX0" fmla="*/ 0 w 3410858"/>
                <a:gd name="connsiteY0" fmla="*/ 0 h 774394"/>
                <a:gd name="connsiteX1" fmla="*/ 957943 w 3410858"/>
                <a:gd name="connsiteY1" fmla="*/ 145143 h 774394"/>
                <a:gd name="connsiteX2" fmla="*/ 1567543 w 3410858"/>
                <a:gd name="connsiteY2" fmla="*/ 275772 h 774394"/>
                <a:gd name="connsiteX3" fmla="*/ 1988458 w 3410858"/>
                <a:gd name="connsiteY3" fmla="*/ 522515 h 774394"/>
                <a:gd name="connsiteX4" fmla="*/ 2241528 w 3410858"/>
                <a:gd name="connsiteY4" fmla="*/ 685689 h 774394"/>
                <a:gd name="connsiteX5" fmla="*/ 2612572 w 3410858"/>
                <a:gd name="connsiteY5" fmla="*/ 609600 h 774394"/>
                <a:gd name="connsiteX6" fmla="*/ 2759999 w 3410858"/>
                <a:gd name="connsiteY6" fmla="*/ 458296 h 774394"/>
                <a:gd name="connsiteX7" fmla="*/ 2888343 w 3410858"/>
                <a:gd name="connsiteY7" fmla="*/ 449943 h 774394"/>
                <a:gd name="connsiteX8" fmla="*/ 3410858 w 3410858"/>
                <a:gd name="connsiteY8" fmla="*/ 449943 h 774394"/>
                <a:gd name="connsiteX0" fmla="*/ 0 w 3410858"/>
                <a:gd name="connsiteY0" fmla="*/ 0 h 774394"/>
                <a:gd name="connsiteX1" fmla="*/ 957943 w 3410858"/>
                <a:gd name="connsiteY1" fmla="*/ 145143 h 774394"/>
                <a:gd name="connsiteX2" fmla="*/ 1567543 w 3410858"/>
                <a:gd name="connsiteY2" fmla="*/ 275772 h 774394"/>
                <a:gd name="connsiteX3" fmla="*/ 1988458 w 3410858"/>
                <a:gd name="connsiteY3" fmla="*/ 522515 h 774394"/>
                <a:gd name="connsiteX4" fmla="*/ 2241528 w 3410858"/>
                <a:gd name="connsiteY4" fmla="*/ 685689 h 774394"/>
                <a:gd name="connsiteX5" fmla="*/ 2612572 w 3410858"/>
                <a:gd name="connsiteY5" fmla="*/ 609600 h 774394"/>
                <a:gd name="connsiteX6" fmla="*/ 2888343 w 3410858"/>
                <a:gd name="connsiteY6" fmla="*/ 449943 h 774394"/>
                <a:gd name="connsiteX7" fmla="*/ 3410858 w 3410858"/>
                <a:gd name="connsiteY7" fmla="*/ 449943 h 774394"/>
                <a:gd name="connsiteX0" fmla="*/ 0 w 3410858"/>
                <a:gd name="connsiteY0" fmla="*/ 0 h 774394"/>
                <a:gd name="connsiteX1" fmla="*/ 957943 w 3410858"/>
                <a:gd name="connsiteY1" fmla="*/ 145143 h 774394"/>
                <a:gd name="connsiteX2" fmla="*/ 1567543 w 3410858"/>
                <a:gd name="connsiteY2" fmla="*/ 275772 h 774394"/>
                <a:gd name="connsiteX3" fmla="*/ 1988458 w 3410858"/>
                <a:gd name="connsiteY3" fmla="*/ 522515 h 774394"/>
                <a:gd name="connsiteX4" fmla="*/ 2241528 w 3410858"/>
                <a:gd name="connsiteY4" fmla="*/ 685689 h 774394"/>
                <a:gd name="connsiteX5" fmla="*/ 2625331 w 3410858"/>
                <a:gd name="connsiteY5" fmla="*/ 568071 h 774394"/>
                <a:gd name="connsiteX6" fmla="*/ 2888343 w 3410858"/>
                <a:gd name="connsiteY6" fmla="*/ 449943 h 774394"/>
                <a:gd name="connsiteX7" fmla="*/ 3410858 w 3410858"/>
                <a:gd name="connsiteY7" fmla="*/ 449943 h 774394"/>
                <a:gd name="connsiteX0" fmla="*/ 0 w 3410858"/>
                <a:gd name="connsiteY0" fmla="*/ 0 h 774394"/>
                <a:gd name="connsiteX1" fmla="*/ 957943 w 3410858"/>
                <a:gd name="connsiteY1" fmla="*/ 145143 h 774394"/>
                <a:gd name="connsiteX2" fmla="*/ 1567543 w 3410858"/>
                <a:gd name="connsiteY2" fmla="*/ 275772 h 774394"/>
                <a:gd name="connsiteX3" fmla="*/ 1988458 w 3410858"/>
                <a:gd name="connsiteY3" fmla="*/ 522515 h 774394"/>
                <a:gd name="connsiteX4" fmla="*/ 2241528 w 3410858"/>
                <a:gd name="connsiteY4" fmla="*/ 685689 h 774394"/>
                <a:gd name="connsiteX5" fmla="*/ 2625331 w 3410858"/>
                <a:gd name="connsiteY5" fmla="*/ 568071 h 774394"/>
                <a:gd name="connsiteX6" fmla="*/ 2888343 w 3410858"/>
                <a:gd name="connsiteY6" fmla="*/ 449943 h 774394"/>
                <a:gd name="connsiteX7" fmla="*/ 3410858 w 3410858"/>
                <a:gd name="connsiteY7" fmla="*/ 449943 h 774394"/>
                <a:gd name="connsiteX0" fmla="*/ 0 w 3410858"/>
                <a:gd name="connsiteY0" fmla="*/ 0 h 774394"/>
                <a:gd name="connsiteX1" fmla="*/ 957943 w 3410858"/>
                <a:gd name="connsiteY1" fmla="*/ 145143 h 774394"/>
                <a:gd name="connsiteX2" fmla="*/ 1567543 w 3410858"/>
                <a:gd name="connsiteY2" fmla="*/ 275772 h 774394"/>
                <a:gd name="connsiteX3" fmla="*/ 1988458 w 3410858"/>
                <a:gd name="connsiteY3" fmla="*/ 522515 h 774394"/>
                <a:gd name="connsiteX4" fmla="*/ 2241528 w 3410858"/>
                <a:gd name="connsiteY4" fmla="*/ 685689 h 774394"/>
                <a:gd name="connsiteX5" fmla="*/ 2625331 w 3410858"/>
                <a:gd name="connsiteY5" fmla="*/ 568071 h 774394"/>
                <a:gd name="connsiteX6" fmla="*/ 2888343 w 3410858"/>
                <a:gd name="connsiteY6" fmla="*/ 449943 h 774394"/>
                <a:gd name="connsiteX7" fmla="*/ 3410858 w 3410858"/>
                <a:gd name="connsiteY7" fmla="*/ 449943 h 774394"/>
                <a:gd name="connsiteX0" fmla="*/ 0 w 3410858"/>
                <a:gd name="connsiteY0" fmla="*/ 0 h 774394"/>
                <a:gd name="connsiteX1" fmla="*/ 957943 w 3410858"/>
                <a:gd name="connsiteY1" fmla="*/ 145143 h 774394"/>
                <a:gd name="connsiteX2" fmla="*/ 1567543 w 3410858"/>
                <a:gd name="connsiteY2" fmla="*/ 275772 h 774394"/>
                <a:gd name="connsiteX3" fmla="*/ 1988458 w 3410858"/>
                <a:gd name="connsiteY3" fmla="*/ 522515 h 774394"/>
                <a:gd name="connsiteX4" fmla="*/ 2241528 w 3410858"/>
                <a:gd name="connsiteY4" fmla="*/ 685689 h 774394"/>
                <a:gd name="connsiteX5" fmla="*/ 2625331 w 3410858"/>
                <a:gd name="connsiteY5" fmla="*/ 568071 h 774394"/>
                <a:gd name="connsiteX6" fmla="*/ 2888343 w 3410858"/>
                <a:gd name="connsiteY6" fmla="*/ 449943 h 774394"/>
                <a:gd name="connsiteX7" fmla="*/ 3410858 w 3410858"/>
                <a:gd name="connsiteY7" fmla="*/ 449943 h 774394"/>
                <a:gd name="connsiteX0" fmla="*/ 0 w 3410858"/>
                <a:gd name="connsiteY0" fmla="*/ 0 h 774394"/>
                <a:gd name="connsiteX1" fmla="*/ 957943 w 3410858"/>
                <a:gd name="connsiteY1" fmla="*/ 145143 h 774394"/>
                <a:gd name="connsiteX2" fmla="*/ 1567543 w 3410858"/>
                <a:gd name="connsiteY2" fmla="*/ 275772 h 774394"/>
                <a:gd name="connsiteX3" fmla="*/ 1988458 w 3410858"/>
                <a:gd name="connsiteY3" fmla="*/ 522515 h 774394"/>
                <a:gd name="connsiteX4" fmla="*/ 2241528 w 3410858"/>
                <a:gd name="connsiteY4" fmla="*/ 685689 h 774394"/>
                <a:gd name="connsiteX5" fmla="*/ 2625331 w 3410858"/>
                <a:gd name="connsiteY5" fmla="*/ 568071 h 774394"/>
                <a:gd name="connsiteX6" fmla="*/ 2888343 w 3410858"/>
                <a:gd name="connsiteY6" fmla="*/ 449943 h 774394"/>
                <a:gd name="connsiteX7" fmla="*/ 3410858 w 3410858"/>
                <a:gd name="connsiteY7" fmla="*/ 449943 h 774394"/>
                <a:gd name="connsiteX0" fmla="*/ 0 w 3410858"/>
                <a:gd name="connsiteY0" fmla="*/ 0 h 774394"/>
                <a:gd name="connsiteX1" fmla="*/ 957943 w 3410858"/>
                <a:gd name="connsiteY1" fmla="*/ 145143 h 774394"/>
                <a:gd name="connsiteX2" fmla="*/ 1567543 w 3410858"/>
                <a:gd name="connsiteY2" fmla="*/ 275772 h 774394"/>
                <a:gd name="connsiteX3" fmla="*/ 1988458 w 3410858"/>
                <a:gd name="connsiteY3" fmla="*/ 522515 h 774394"/>
                <a:gd name="connsiteX4" fmla="*/ 2241528 w 3410858"/>
                <a:gd name="connsiteY4" fmla="*/ 685689 h 774394"/>
                <a:gd name="connsiteX5" fmla="*/ 2625331 w 3410858"/>
                <a:gd name="connsiteY5" fmla="*/ 568071 h 774394"/>
                <a:gd name="connsiteX6" fmla="*/ 2888343 w 3410858"/>
                <a:gd name="connsiteY6" fmla="*/ 449943 h 774394"/>
                <a:gd name="connsiteX7" fmla="*/ 3410858 w 3410858"/>
                <a:gd name="connsiteY7" fmla="*/ 449943 h 77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10858" h="774394">
                  <a:moveTo>
                    <a:pt x="0" y="0"/>
                  </a:moveTo>
                  <a:lnTo>
                    <a:pt x="957943" y="145143"/>
                  </a:lnTo>
                  <a:cubicBezTo>
                    <a:pt x="1219200" y="191105"/>
                    <a:pt x="1395791" y="212877"/>
                    <a:pt x="1567543" y="275772"/>
                  </a:cubicBezTo>
                  <a:cubicBezTo>
                    <a:pt x="1678868" y="294132"/>
                    <a:pt x="1769077" y="277480"/>
                    <a:pt x="1988458" y="522515"/>
                  </a:cubicBezTo>
                  <a:cubicBezTo>
                    <a:pt x="2089572" y="613473"/>
                    <a:pt x="2137509" y="671175"/>
                    <a:pt x="2241528" y="685689"/>
                  </a:cubicBezTo>
                  <a:cubicBezTo>
                    <a:pt x="2451553" y="774394"/>
                    <a:pt x="2484084" y="678128"/>
                    <a:pt x="2625331" y="568071"/>
                  </a:cubicBezTo>
                  <a:cubicBezTo>
                    <a:pt x="2699269" y="478478"/>
                    <a:pt x="2755295" y="476552"/>
                    <a:pt x="2888343" y="449943"/>
                  </a:cubicBezTo>
                  <a:cubicBezTo>
                    <a:pt x="2996819" y="448551"/>
                    <a:pt x="3216124" y="436638"/>
                    <a:pt x="3410858" y="449943"/>
                  </a:cubicBezTo>
                </a:path>
              </a:pathLst>
            </a:custGeom>
            <a:ln w="57150">
              <a:solidFill>
                <a:srgbClr val="FF5001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wolny kształt 32"/>
            <p:cNvSpPr/>
            <p:nvPr/>
          </p:nvSpPr>
          <p:spPr>
            <a:xfrm>
              <a:off x="5370490" y="5742904"/>
              <a:ext cx="3393583" cy="464713"/>
            </a:xfrm>
            <a:custGeom>
              <a:avLst/>
              <a:gdLst>
                <a:gd name="connsiteX0" fmla="*/ 0 w 3393583"/>
                <a:gd name="connsiteY0" fmla="*/ 458273 h 464713"/>
                <a:gd name="connsiteX1" fmla="*/ 1558344 w 3393583"/>
                <a:gd name="connsiteY1" fmla="*/ 419637 h 464713"/>
                <a:gd name="connsiteX2" fmla="*/ 2034862 w 3393583"/>
                <a:gd name="connsiteY2" fmla="*/ 187817 h 464713"/>
                <a:gd name="connsiteX3" fmla="*/ 2298879 w 3393583"/>
                <a:gd name="connsiteY3" fmla="*/ 26831 h 464713"/>
                <a:gd name="connsiteX4" fmla="*/ 2517820 w 3393583"/>
                <a:gd name="connsiteY4" fmla="*/ 26831 h 464713"/>
                <a:gd name="connsiteX5" fmla="*/ 2691685 w 3393583"/>
                <a:gd name="connsiteY5" fmla="*/ 187817 h 464713"/>
                <a:gd name="connsiteX6" fmla="*/ 2871989 w 3393583"/>
                <a:gd name="connsiteY6" fmla="*/ 297288 h 464713"/>
                <a:gd name="connsiteX7" fmla="*/ 3393583 w 3393583"/>
                <a:gd name="connsiteY7" fmla="*/ 361682 h 464713"/>
                <a:gd name="connsiteX0" fmla="*/ 0 w 3393583"/>
                <a:gd name="connsiteY0" fmla="*/ 458273 h 464713"/>
                <a:gd name="connsiteX1" fmla="*/ 1558344 w 3393583"/>
                <a:gd name="connsiteY1" fmla="*/ 419637 h 464713"/>
                <a:gd name="connsiteX2" fmla="*/ 2034862 w 3393583"/>
                <a:gd name="connsiteY2" fmla="*/ 187817 h 464713"/>
                <a:gd name="connsiteX3" fmla="*/ 2298879 w 3393583"/>
                <a:gd name="connsiteY3" fmla="*/ 26831 h 464713"/>
                <a:gd name="connsiteX4" fmla="*/ 2517820 w 3393583"/>
                <a:gd name="connsiteY4" fmla="*/ 26831 h 464713"/>
                <a:gd name="connsiteX5" fmla="*/ 2691685 w 3393583"/>
                <a:gd name="connsiteY5" fmla="*/ 187817 h 464713"/>
                <a:gd name="connsiteX6" fmla="*/ 2871989 w 3393583"/>
                <a:gd name="connsiteY6" fmla="*/ 297288 h 464713"/>
                <a:gd name="connsiteX7" fmla="*/ 3393583 w 3393583"/>
                <a:gd name="connsiteY7" fmla="*/ 361682 h 464713"/>
                <a:gd name="connsiteX0" fmla="*/ 0 w 3393583"/>
                <a:gd name="connsiteY0" fmla="*/ 458273 h 464713"/>
                <a:gd name="connsiteX1" fmla="*/ 1558344 w 3393583"/>
                <a:gd name="connsiteY1" fmla="*/ 419637 h 464713"/>
                <a:gd name="connsiteX2" fmla="*/ 2034862 w 3393583"/>
                <a:gd name="connsiteY2" fmla="*/ 187817 h 464713"/>
                <a:gd name="connsiteX3" fmla="*/ 2298879 w 3393583"/>
                <a:gd name="connsiteY3" fmla="*/ 26831 h 464713"/>
                <a:gd name="connsiteX4" fmla="*/ 2517820 w 3393583"/>
                <a:gd name="connsiteY4" fmla="*/ 26831 h 464713"/>
                <a:gd name="connsiteX5" fmla="*/ 2691685 w 3393583"/>
                <a:gd name="connsiteY5" fmla="*/ 187817 h 464713"/>
                <a:gd name="connsiteX6" fmla="*/ 2871989 w 3393583"/>
                <a:gd name="connsiteY6" fmla="*/ 297288 h 464713"/>
                <a:gd name="connsiteX7" fmla="*/ 3393583 w 3393583"/>
                <a:gd name="connsiteY7" fmla="*/ 361682 h 464713"/>
                <a:gd name="connsiteX0" fmla="*/ 0 w 3393583"/>
                <a:gd name="connsiteY0" fmla="*/ 458273 h 464713"/>
                <a:gd name="connsiteX1" fmla="*/ 1558344 w 3393583"/>
                <a:gd name="connsiteY1" fmla="*/ 419637 h 464713"/>
                <a:gd name="connsiteX2" fmla="*/ 2034862 w 3393583"/>
                <a:gd name="connsiteY2" fmla="*/ 187817 h 464713"/>
                <a:gd name="connsiteX3" fmla="*/ 2298879 w 3393583"/>
                <a:gd name="connsiteY3" fmla="*/ 26831 h 464713"/>
                <a:gd name="connsiteX4" fmla="*/ 2517820 w 3393583"/>
                <a:gd name="connsiteY4" fmla="*/ 26831 h 464713"/>
                <a:gd name="connsiteX5" fmla="*/ 2691685 w 3393583"/>
                <a:gd name="connsiteY5" fmla="*/ 187817 h 464713"/>
                <a:gd name="connsiteX6" fmla="*/ 2871989 w 3393583"/>
                <a:gd name="connsiteY6" fmla="*/ 297288 h 464713"/>
                <a:gd name="connsiteX7" fmla="*/ 3393583 w 3393583"/>
                <a:gd name="connsiteY7" fmla="*/ 361682 h 46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3583" h="464713">
                  <a:moveTo>
                    <a:pt x="0" y="458273"/>
                  </a:moveTo>
                  <a:cubicBezTo>
                    <a:pt x="609600" y="461493"/>
                    <a:pt x="1219200" y="464713"/>
                    <a:pt x="1558344" y="419637"/>
                  </a:cubicBezTo>
                  <a:cubicBezTo>
                    <a:pt x="1897488" y="374561"/>
                    <a:pt x="1908309" y="277598"/>
                    <a:pt x="2034862" y="187817"/>
                  </a:cubicBezTo>
                  <a:cubicBezTo>
                    <a:pt x="2194174" y="44795"/>
                    <a:pt x="2218386" y="53662"/>
                    <a:pt x="2298879" y="26831"/>
                  </a:cubicBezTo>
                  <a:cubicBezTo>
                    <a:pt x="2379372" y="0"/>
                    <a:pt x="2452352" y="0"/>
                    <a:pt x="2517820" y="26831"/>
                  </a:cubicBezTo>
                  <a:cubicBezTo>
                    <a:pt x="2583288" y="53662"/>
                    <a:pt x="2632657" y="142741"/>
                    <a:pt x="2691685" y="187817"/>
                  </a:cubicBezTo>
                  <a:cubicBezTo>
                    <a:pt x="2750713" y="232893"/>
                    <a:pt x="2755006" y="268310"/>
                    <a:pt x="2871989" y="297288"/>
                  </a:cubicBezTo>
                  <a:cubicBezTo>
                    <a:pt x="2988972" y="326266"/>
                    <a:pt x="3191277" y="343974"/>
                    <a:pt x="3393583" y="361682"/>
                  </a:cubicBezTo>
                </a:path>
              </a:pathLst>
            </a:custGeom>
            <a:noFill/>
            <a:ln w="57150">
              <a:solidFill>
                <a:srgbClr val="FF5001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Dowolny kształt 35"/>
          <p:cNvSpPr/>
          <p:nvPr/>
        </p:nvSpPr>
        <p:spPr>
          <a:xfrm>
            <a:off x="5491747" y="3320715"/>
            <a:ext cx="3310021" cy="917703"/>
          </a:xfrm>
          <a:custGeom>
            <a:avLst/>
            <a:gdLst>
              <a:gd name="connsiteX0" fmla="*/ 0 w 3310021"/>
              <a:gd name="connsiteY0" fmla="*/ 0 h 837754"/>
              <a:gd name="connsiteX1" fmla="*/ 1187116 w 3310021"/>
              <a:gd name="connsiteY1" fmla="*/ 294105 h 837754"/>
              <a:gd name="connsiteX2" fmla="*/ 1892969 w 3310021"/>
              <a:gd name="connsiteY2" fmla="*/ 588210 h 837754"/>
              <a:gd name="connsiteX3" fmla="*/ 2181727 w 3310021"/>
              <a:gd name="connsiteY3" fmla="*/ 812800 h 837754"/>
              <a:gd name="connsiteX4" fmla="*/ 2566737 w 3310021"/>
              <a:gd name="connsiteY4" fmla="*/ 737937 h 837754"/>
              <a:gd name="connsiteX5" fmla="*/ 2978485 w 3310021"/>
              <a:gd name="connsiteY5" fmla="*/ 593558 h 837754"/>
              <a:gd name="connsiteX6" fmla="*/ 3310021 w 3310021"/>
              <a:gd name="connsiteY6" fmla="*/ 593558 h 837754"/>
              <a:gd name="connsiteX0" fmla="*/ 0 w 3310021"/>
              <a:gd name="connsiteY0" fmla="*/ 0 h 837754"/>
              <a:gd name="connsiteX1" fmla="*/ 1187116 w 3310021"/>
              <a:gd name="connsiteY1" fmla="*/ 294105 h 837754"/>
              <a:gd name="connsiteX2" fmla="*/ 1892969 w 3310021"/>
              <a:gd name="connsiteY2" fmla="*/ 588210 h 837754"/>
              <a:gd name="connsiteX3" fmla="*/ 2181727 w 3310021"/>
              <a:gd name="connsiteY3" fmla="*/ 812800 h 837754"/>
              <a:gd name="connsiteX4" fmla="*/ 2566737 w 3310021"/>
              <a:gd name="connsiteY4" fmla="*/ 737937 h 837754"/>
              <a:gd name="connsiteX5" fmla="*/ 2978485 w 3310021"/>
              <a:gd name="connsiteY5" fmla="*/ 593558 h 837754"/>
              <a:gd name="connsiteX6" fmla="*/ 3310021 w 3310021"/>
              <a:gd name="connsiteY6" fmla="*/ 593558 h 837754"/>
              <a:gd name="connsiteX0" fmla="*/ 0 w 3310021"/>
              <a:gd name="connsiteY0" fmla="*/ 0 h 837754"/>
              <a:gd name="connsiteX1" fmla="*/ 1187116 w 3310021"/>
              <a:gd name="connsiteY1" fmla="*/ 294105 h 837754"/>
              <a:gd name="connsiteX2" fmla="*/ 1892969 w 3310021"/>
              <a:gd name="connsiteY2" fmla="*/ 588210 h 837754"/>
              <a:gd name="connsiteX3" fmla="*/ 2181727 w 3310021"/>
              <a:gd name="connsiteY3" fmla="*/ 812800 h 837754"/>
              <a:gd name="connsiteX4" fmla="*/ 2566737 w 3310021"/>
              <a:gd name="connsiteY4" fmla="*/ 737937 h 837754"/>
              <a:gd name="connsiteX5" fmla="*/ 2978485 w 3310021"/>
              <a:gd name="connsiteY5" fmla="*/ 593558 h 837754"/>
              <a:gd name="connsiteX6" fmla="*/ 3310021 w 3310021"/>
              <a:gd name="connsiteY6" fmla="*/ 593558 h 837754"/>
              <a:gd name="connsiteX0" fmla="*/ 0 w 3310021"/>
              <a:gd name="connsiteY0" fmla="*/ 0 h 924142"/>
              <a:gd name="connsiteX1" fmla="*/ 1187116 w 3310021"/>
              <a:gd name="connsiteY1" fmla="*/ 294105 h 924142"/>
              <a:gd name="connsiteX2" fmla="*/ 1892969 w 3310021"/>
              <a:gd name="connsiteY2" fmla="*/ 588210 h 924142"/>
              <a:gd name="connsiteX3" fmla="*/ 2181727 w 3310021"/>
              <a:gd name="connsiteY3" fmla="*/ 812800 h 924142"/>
              <a:gd name="connsiteX4" fmla="*/ 2566737 w 3310021"/>
              <a:gd name="connsiteY4" fmla="*/ 737937 h 924142"/>
              <a:gd name="connsiteX5" fmla="*/ 2978485 w 3310021"/>
              <a:gd name="connsiteY5" fmla="*/ 593558 h 924142"/>
              <a:gd name="connsiteX6" fmla="*/ 3310021 w 3310021"/>
              <a:gd name="connsiteY6" fmla="*/ 593558 h 924142"/>
              <a:gd name="connsiteX0" fmla="*/ 0 w 3310021"/>
              <a:gd name="connsiteY0" fmla="*/ 0 h 924142"/>
              <a:gd name="connsiteX1" fmla="*/ 1187116 w 3310021"/>
              <a:gd name="connsiteY1" fmla="*/ 294105 h 924142"/>
              <a:gd name="connsiteX2" fmla="*/ 1892969 w 3310021"/>
              <a:gd name="connsiteY2" fmla="*/ 588210 h 924142"/>
              <a:gd name="connsiteX3" fmla="*/ 2181727 w 3310021"/>
              <a:gd name="connsiteY3" fmla="*/ 812800 h 924142"/>
              <a:gd name="connsiteX4" fmla="*/ 2566737 w 3310021"/>
              <a:gd name="connsiteY4" fmla="*/ 737937 h 924142"/>
              <a:gd name="connsiteX5" fmla="*/ 2978485 w 3310021"/>
              <a:gd name="connsiteY5" fmla="*/ 593558 h 924142"/>
              <a:gd name="connsiteX6" fmla="*/ 3310021 w 3310021"/>
              <a:gd name="connsiteY6" fmla="*/ 593558 h 924142"/>
              <a:gd name="connsiteX0" fmla="*/ 0 w 3310021"/>
              <a:gd name="connsiteY0" fmla="*/ 0 h 924142"/>
              <a:gd name="connsiteX1" fmla="*/ 1187116 w 3310021"/>
              <a:gd name="connsiteY1" fmla="*/ 294105 h 924142"/>
              <a:gd name="connsiteX2" fmla="*/ 1892969 w 3310021"/>
              <a:gd name="connsiteY2" fmla="*/ 588210 h 924142"/>
              <a:gd name="connsiteX3" fmla="*/ 2181727 w 3310021"/>
              <a:gd name="connsiteY3" fmla="*/ 812800 h 924142"/>
              <a:gd name="connsiteX4" fmla="*/ 2566737 w 3310021"/>
              <a:gd name="connsiteY4" fmla="*/ 737937 h 924142"/>
              <a:gd name="connsiteX5" fmla="*/ 2978485 w 3310021"/>
              <a:gd name="connsiteY5" fmla="*/ 593558 h 924142"/>
              <a:gd name="connsiteX6" fmla="*/ 3310021 w 3310021"/>
              <a:gd name="connsiteY6" fmla="*/ 593558 h 924142"/>
              <a:gd name="connsiteX0" fmla="*/ 0 w 3310021"/>
              <a:gd name="connsiteY0" fmla="*/ 0 h 917703"/>
              <a:gd name="connsiteX1" fmla="*/ 1187116 w 3310021"/>
              <a:gd name="connsiteY1" fmla="*/ 294105 h 917703"/>
              <a:gd name="connsiteX2" fmla="*/ 1892969 w 3310021"/>
              <a:gd name="connsiteY2" fmla="*/ 588210 h 917703"/>
              <a:gd name="connsiteX3" fmla="*/ 2181727 w 3310021"/>
              <a:gd name="connsiteY3" fmla="*/ 812800 h 917703"/>
              <a:gd name="connsiteX4" fmla="*/ 2566737 w 3310021"/>
              <a:gd name="connsiteY4" fmla="*/ 737937 h 917703"/>
              <a:gd name="connsiteX5" fmla="*/ 2978485 w 3310021"/>
              <a:gd name="connsiteY5" fmla="*/ 593558 h 917703"/>
              <a:gd name="connsiteX6" fmla="*/ 3310021 w 3310021"/>
              <a:gd name="connsiteY6" fmla="*/ 593558 h 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0021" h="917703">
                <a:moveTo>
                  <a:pt x="0" y="0"/>
                </a:moveTo>
                <a:cubicBezTo>
                  <a:pt x="435810" y="98035"/>
                  <a:pt x="871621" y="196070"/>
                  <a:pt x="1187116" y="294105"/>
                </a:cubicBezTo>
                <a:cubicBezTo>
                  <a:pt x="1502611" y="392140"/>
                  <a:pt x="1709553" y="405255"/>
                  <a:pt x="1892969" y="588210"/>
                </a:cubicBezTo>
                <a:cubicBezTo>
                  <a:pt x="2068909" y="748850"/>
                  <a:pt x="2069432" y="787846"/>
                  <a:pt x="2181727" y="812800"/>
                </a:cubicBezTo>
                <a:cubicBezTo>
                  <a:pt x="2373852" y="917703"/>
                  <a:pt x="2461242" y="820009"/>
                  <a:pt x="2566737" y="737937"/>
                </a:cubicBezTo>
                <a:cubicBezTo>
                  <a:pt x="2708445" y="583082"/>
                  <a:pt x="2854604" y="617621"/>
                  <a:pt x="2978485" y="593558"/>
                </a:cubicBezTo>
                <a:cubicBezTo>
                  <a:pt x="3102366" y="569495"/>
                  <a:pt x="3206193" y="581526"/>
                  <a:pt x="3310021" y="593558"/>
                </a:cubicBezTo>
              </a:path>
            </a:pathLst>
          </a:custGeom>
          <a:ln w="57150">
            <a:solidFill>
              <a:srgbClr val="000000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olny kształt 36"/>
          <p:cNvSpPr/>
          <p:nvPr/>
        </p:nvSpPr>
        <p:spPr>
          <a:xfrm>
            <a:off x="5374105" y="5694947"/>
            <a:ext cx="3395579" cy="513348"/>
          </a:xfrm>
          <a:custGeom>
            <a:avLst/>
            <a:gdLst>
              <a:gd name="connsiteX0" fmla="*/ 0 w 3395579"/>
              <a:gd name="connsiteY0" fmla="*/ 543650 h 543650"/>
              <a:gd name="connsiteX1" fmla="*/ 1229895 w 3395579"/>
              <a:gd name="connsiteY1" fmla="*/ 495523 h 543650"/>
              <a:gd name="connsiteX2" fmla="*/ 1855537 w 3395579"/>
              <a:gd name="connsiteY2" fmla="*/ 388576 h 543650"/>
              <a:gd name="connsiteX3" fmla="*/ 2160337 w 3395579"/>
              <a:gd name="connsiteY3" fmla="*/ 99818 h 543650"/>
              <a:gd name="connsiteX4" fmla="*/ 2465137 w 3395579"/>
              <a:gd name="connsiteY4" fmla="*/ 30302 h 543650"/>
              <a:gd name="connsiteX5" fmla="*/ 2769937 w 3395579"/>
              <a:gd name="connsiteY5" fmla="*/ 281629 h 543650"/>
              <a:gd name="connsiteX6" fmla="*/ 3085432 w 3395579"/>
              <a:gd name="connsiteY6" fmla="*/ 356492 h 543650"/>
              <a:gd name="connsiteX7" fmla="*/ 3395579 w 3395579"/>
              <a:gd name="connsiteY7" fmla="*/ 404618 h 543650"/>
              <a:gd name="connsiteX0" fmla="*/ 0 w 3395579"/>
              <a:gd name="connsiteY0" fmla="*/ 513348 h 513348"/>
              <a:gd name="connsiteX1" fmla="*/ 1229895 w 3395579"/>
              <a:gd name="connsiteY1" fmla="*/ 465221 h 513348"/>
              <a:gd name="connsiteX2" fmla="*/ 1855537 w 3395579"/>
              <a:gd name="connsiteY2" fmla="*/ 358274 h 513348"/>
              <a:gd name="connsiteX3" fmla="*/ 2160337 w 3395579"/>
              <a:gd name="connsiteY3" fmla="*/ 69516 h 513348"/>
              <a:gd name="connsiteX4" fmla="*/ 2465137 w 3395579"/>
              <a:gd name="connsiteY4" fmla="*/ 0 h 513348"/>
              <a:gd name="connsiteX5" fmla="*/ 2769937 w 3395579"/>
              <a:gd name="connsiteY5" fmla="*/ 251327 h 513348"/>
              <a:gd name="connsiteX6" fmla="*/ 3085432 w 3395579"/>
              <a:gd name="connsiteY6" fmla="*/ 326190 h 513348"/>
              <a:gd name="connsiteX7" fmla="*/ 3395579 w 3395579"/>
              <a:gd name="connsiteY7" fmla="*/ 374316 h 513348"/>
              <a:gd name="connsiteX0" fmla="*/ 0 w 3395579"/>
              <a:gd name="connsiteY0" fmla="*/ 513348 h 513348"/>
              <a:gd name="connsiteX1" fmla="*/ 1229895 w 3395579"/>
              <a:gd name="connsiteY1" fmla="*/ 465221 h 513348"/>
              <a:gd name="connsiteX2" fmla="*/ 1855537 w 3395579"/>
              <a:gd name="connsiteY2" fmla="*/ 358274 h 513348"/>
              <a:gd name="connsiteX3" fmla="*/ 2160337 w 3395579"/>
              <a:gd name="connsiteY3" fmla="*/ 69516 h 513348"/>
              <a:gd name="connsiteX4" fmla="*/ 2465137 w 3395579"/>
              <a:gd name="connsiteY4" fmla="*/ 0 h 513348"/>
              <a:gd name="connsiteX5" fmla="*/ 2769937 w 3395579"/>
              <a:gd name="connsiteY5" fmla="*/ 251327 h 513348"/>
              <a:gd name="connsiteX6" fmla="*/ 3085432 w 3395579"/>
              <a:gd name="connsiteY6" fmla="*/ 326190 h 513348"/>
              <a:gd name="connsiteX7" fmla="*/ 3395579 w 3395579"/>
              <a:gd name="connsiteY7" fmla="*/ 374316 h 513348"/>
              <a:gd name="connsiteX0" fmla="*/ 0 w 3395579"/>
              <a:gd name="connsiteY0" fmla="*/ 513348 h 513348"/>
              <a:gd name="connsiteX1" fmla="*/ 1229895 w 3395579"/>
              <a:gd name="connsiteY1" fmla="*/ 465221 h 513348"/>
              <a:gd name="connsiteX2" fmla="*/ 1855537 w 3395579"/>
              <a:gd name="connsiteY2" fmla="*/ 358274 h 513348"/>
              <a:gd name="connsiteX3" fmla="*/ 2160337 w 3395579"/>
              <a:gd name="connsiteY3" fmla="*/ 69516 h 513348"/>
              <a:gd name="connsiteX4" fmla="*/ 2465137 w 3395579"/>
              <a:gd name="connsiteY4" fmla="*/ 0 h 513348"/>
              <a:gd name="connsiteX5" fmla="*/ 2769937 w 3395579"/>
              <a:gd name="connsiteY5" fmla="*/ 251327 h 513348"/>
              <a:gd name="connsiteX6" fmla="*/ 3085432 w 3395579"/>
              <a:gd name="connsiteY6" fmla="*/ 326190 h 513348"/>
              <a:gd name="connsiteX7" fmla="*/ 3395579 w 3395579"/>
              <a:gd name="connsiteY7" fmla="*/ 374316 h 513348"/>
              <a:gd name="connsiteX0" fmla="*/ 0 w 3395579"/>
              <a:gd name="connsiteY0" fmla="*/ 513348 h 513348"/>
              <a:gd name="connsiteX1" fmla="*/ 1229895 w 3395579"/>
              <a:gd name="connsiteY1" fmla="*/ 465221 h 513348"/>
              <a:gd name="connsiteX2" fmla="*/ 1855537 w 3395579"/>
              <a:gd name="connsiteY2" fmla="*/ 358274 h 513348"/>
              <a:gd name="connsiteX3" fmla="*/ 2160337 w 3395579"/>
              <a:gd name="connsiteY3" fmla="*/ 69516 h 513348"/>
              <a:gd name="connsiteX4" fmla="*/ 2465137 w 3395579"/>
              <a:gd name="connsiteY4" fmla="*/ 0 h 513348"/>
              <a:gd name="connsiteX5" fmla="*/ 2769937 w 3395579"/>
              <a:gd name="connsiteY5" fmla="*/ 251327 h 513348"/>
              <a:gd name="connsiteX6" fmla="*/ 3085432 w 3395579"/>
              <a:gd name="connsiteY6" fmla="*/ 326190 h 513348"/>
              <a:gd name="connsiteX7" fmla="*/ 3395579 w 3395579"/>
              <a:gd name="connsiteY7" fmla="*/ 374316 h 51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5579" h="513348">
                <a:moveTo>
                  <a:pt x="0" y="513348"/>
                </a:moveTo>
                <a:cubicBezTo>
                  <a:pt x="460319" y="502207"/>
                  <a:pt x="920639" y="491067"/>
                  <a:pt x="1229895" y="465221"/>
                </a:cubicBezTo>
                <a:cubicBezTo>
                  <a:pt x="1539151" y="439375"/>
                  <a:pt x="1700463" y="424225"/>
                  <a:pt x="1855537" y="358274"/>
                </a:cubicBezTo>
                <a:cubicBezTo>
                  <a:pt x="2026550" y="211092"/>
                  <a:pt x="2024628" y="174831"/>
                  <a:pt x="2160337" y="69516"/>
                </a:cubicBezTo>
                <a:cubicBezTo>
                  <a:pt x="2264840" y="32514"/>
                  <a:pt x="2343128" y="5025"/>
                  <a:pt x="2465137" y="0"/>
                </a:cubicBezTo>
                <a:cubicBezTo>
                  <a:pt x="2566737" y="30302"/>
                  <a:pt x="2666555" y="196962"/>
                  <a:pt x="2769937" y="251327"/>
                </a:cubicBezTo>
                <a:cubicBezTo>
                  <a:pt x="2873320" y="305692"/>
                  <a:pt x="2981158" y="305692"/>
                  <a:pt x="3085432" y="326190"/>
                </a:cubicBezTo>
                <a:cubicBezTo>
                  <a:pt x="3189706" y="346688"/>
                  <a:pt x="3395579" y="374316"/>
                  <a:pt x="3395579" y="374316"/>
                </a:cubicBezTo>
              </a:path>
            </a:pathLst>
          </a:custGeom>
          <a:ln w="57150">
            <a:solidFill>
              <a:srgbClr val="000000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ole tekstowe 37"/>
          <p:cNvSpPr txBox="1"/>
          <p:nvPr/>
        </p:nvSpPr>
        <p:spPr>
          <a:xfrm>
            <a:off x="5643570" y="4286256"/>
            <a:ext cx="3000396" cy="923330"/>
          </a:xfrm>
          <a:prstGeom prst="rect">
            <a:avLst/>
          </a:prstGeom>
          <a:solidFill>
            <a:schemeClr val="accent6">
              <a:lumMod val="40000"/>
              <a:lumOff val="60000"/>
              <a:alpha val="81176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dirty="0" err="1" smtClean="0"/>
              <a:t>Ch</a:t>
            </a:r>
            <a:r>
              <a:rPr lang="pl-PL" dirty="0" smtClean="0"/>
              <a:t>. </a:t>
            </a:r>
            <a:r>
              <a:rPr lang="pl-PL" dirty="0" err="1" smtClean="0"/>
              <a:t>Droste</a:t>
            </a:r>
            <a:r>
              <a:rPr lang="pl-PL" dirty="0" smtClean="0"/>
              <a:t>, S.G. Rohoziński, </a:t>
            </a:r>
          </a:p>
          <a:p>
            <a:pPr algn="r"/>
            <a:r>
              <a:rPr lang="pl-PL" dirty="0" smtClean="0"/>
              <a:t>K. Starosta, L. Próchniak</a:t>
            </a:r>
          </a:p>
          <a:p>
            <a:pPr algn="r"/>
            <a:r>
              <a:rPr lang="pl-PL" b="1" dirty="0" err="1" smtClean="0">
                <a:solidFill>
                  <a:srgbClr val="C00000"/>
                </a:solidFill>
              </a:rPr>
              <a:t>Sequential</a:t>
            </a:r>
            <a:r>
              <a:rPr lang="pl-PL" b="1" dirty="0" smtClean="0">
                <a:solidFill>
                  <a:srgbClr val="C00000"/>
                </a:solidFill>
              </a:rPr>
              <a:t> CQPC </a:t>
            </a:r>
            <a:r>
              <a:rPr lang="pl-PL" b="1" dirty="0" err="1" smtClean="0">
                <a:solidFill>
                  <a:srgbClr val="C00000"/>
                </a:solidFill>
              </a:rPr>
              <a:t>calculation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9" name="pole tekstowe 38"/>
          <p:cNvSpPr txBox="1"/>
          <p:nvPr/>
        </p:nvSpPr>
        <p:spPr>
          <a:xfrm rot="16200000">
            <a:off x="4147205" y="3644474"/>
            <a:ext cx="175964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B(M1) </a:t>
            </a:r>
            <a:r>
              <a:rPr lang="pl-PL" sz="1600" b="1" dirty="0" err="1" smtClean="0"/>
              <a:t>yrast-&gt;yrast</a:t>
            </a:r>
            <a:endParaRPr lang="en-US" sz="1600" b="1" dirty="0"/>
          </a:p>
        </p:txBody>
      </p:sp>
      <p:sp>
        <p:nvSpPr>
          <p:cNvPr id="41" name="pole tekstowe 40"/>
          <p:cNvSpPr txBox="1"/>
          <p:nvPr/>
        </p:nvSpPr>
        <p:spPr>
          <a:xfrm rot="16200000">
            <a:off x="4041007" y="5496869"/>
            <a:ext cx="168629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B(M1) </a:t>
            </a:r>
            <a:r>
              <a:rPr lang="pl-PL" sz="1600" b="1" dirty="0" err="1" smtClean="0"/>
              <a:t>side-&gt;yrast</a:t>
            </a:r>
            <a:endParaRPr lang="en-US" sz="1600" b="1" dirty="0"/>
          </a:p>
        </p:txBody>
      </p:sp>
      <p:sp>
        <p:nvSpPr>
          <p:cNvPr id="42" name="pole tekstowe 41"/>
          <p:cNvSpPr txBox="1"/>
          <p:nvPr/>
        </p:nvSpPr>
        <p:spPr>
          <a:xfrm>
            <a:off x="8143900" y="3214686"/>
            <a:ext cx="805029" cy="369332"/>
          </a:xfrm>
          <a:prstGeom prst="rect">
            <a:avLst/>
          </a:prstGeom>
          <a:solidFill>
            <a:srgbClr val="FF5001">
              <a:alpha val="30196"/>
            </a:srgbClr>
          </a:solidFill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pl-PL" b="1" dirty="0" smtClean="0">
                <a:cs typeface="Times New Roman"/>
              </a:rPr>
              <a:t>=-40°</a:t>
            </a:r>
            <a:endParaRPr lang="en-US" b="1" dirty="0"/>
          </a:p>
        </p:txBody>
      </p:sp>
      <p:sp>
        <p:nvSpPr>
          <p:cNvPr id="43" name="pole tekstowe 42"/>
          <p:cNvSpPr txBox="1"/>
          <p:nvPr/>
        </p:nvSpPr>
        <p:spPr>
          <a:xfrm>
            <a:off x="8143900" y="4143380"/>
            <a:ext cx="805029" cy="369332"/>
          </a:xfrm>
          <a:prstGeom prst="rect">
            <a:avLst/>
          </a:prstGeom>
          <a:solidFill>
            <a:srgbClr val="000000">
              <a:alpha val="12941"/>
            </a:srgbClr>
          </a:solidFill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Times New Roman"/>
                <a:cs typeface="Times New Roman"/>
              </a:rPr>
              <a:t>γ</a:t>
            </a:r>
            <a:r>
              <a:rPr lang="pl-PL" b="1" smtClean="0">
                <a:latin typeface="+mj-lt"/>
                <a:cs typeface="Times New Roman"/>
              </a:rPr>
              <a:t>=-20</a:t>
            </a:r>
            <a:r>
              <a:rPr lang="pl-PL" b="1" dirty="0" smtClean="0">
                <a:latin typeface="+mj-lt"/>
                <a:cs typeface="Times New Roman"/>
              </a:rPr>
              <a:t>°</a:t>
            </a:r>
            <a:endParaRPr lang="en-US" b="1" dirty="0">
              <a:latin typeface="+mj-lt"/>
            </a:endParaRPr>
          </a:p>
        </p:txBody>
      </p:sp>
      <p:sp>
        <p:nvSpPr>
          <p:cNvPr id="44" name="pole tekstowe 43"/>
          <p:cNvSpPr txBox="1"/>
          <p:nvPr/>
        </p:nvSpPr>
        <p:spPr>
          <a:xfrm>
            <a:off x="119382" y="-24"/>
            <a:ext cx="6134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 smtClean="0">
                <a:solidFill>
                  <a:schemeClr val="bg1"/>
                </a:solidFill>
              </a:rPr>
              <a:t>Chirality</a:t>
            </a:r>
            <a:r>
              <a:rPr lang="pl-PL" sz="3200" b="1" dirty="0" smtClean="0">
                <a:solidFill>
                  <a:schemeClr val="bg1"/>
                </a:solidFill>
              </a:rPr>
              <a:t> </a:t>
            </a:r>
            <a:r>
              <a:rPr lang="pl-PL" sz="3200" b="1" dirty="0" err="1" smtClean="0">
                <a:solidFill>
                  <a:schemeClr val="bg1"/>
                </a:solidFill>
              </a:rPr>
              <a:t>vs</a:t>
            </a:r>
            <a:r>
              <a:rPr lang="pl-PL" sz="3200" b="1" dirty="0" smtClean="0">
                <a:solidFill>
                  <a:schemeClr val="bg1"/>
                </a:solidFill>
              </a:rPr>
              <a:t>. </a:t>
            </a:r>
            <a:r>
              <a:rPr lang="pl-PL" sz="3200" b="1" dirty="0" err="1" smtClean="0">
                <a:solidFill>
                  <a:schemeClr val="bg1"/>
                </a:solidFill>
              </a:rPr>
              <a:t>Structural</a:t>
            </a:r>
            <a:r>
              <a:rPr lang="pl-PL" sz="3200" b="1" dirty="0" smtClean="0">
                <a:solidFill>
                  <a:schemeClr val="bg1"/>
                </a:solidFill>
              </a:rPr>
              <a:t> </a:t>
            </a:r>
            <a:r>
              <a:rPr lang="pl-PL" sz="3200" b="1" dirty="0" err="1" smtClean="0">
                <a:solidFill>
                  <a:schemeClr val="bg1"/>
                </a:solidFill>
              </a:rPr>
              <a:t>composition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9.24855E-7 L 5.27778E-6 -0.04185 " pathEditMode="relative" ptsTypes="AA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0.04185 L 0.00782 0.04185 " pathEditMode="relative" ptsTypes="AA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  <p:bldP spid="30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3" cstate="print"/>
          <a:srcRect l="8270" t="31350" r="78196" b="42007"/>
          <a:stretch>
            <a:fillRect/>
          </a:stretch>
        </p:blipFill>
        <p:spPr bwMode="auto">
          <a:xfrm>
            <a:off x="285720" y="4143380"/>
            <a:ext cx="128588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3" cstate="print"/>
          <a:srcRect l="57895" t="35346" r="4887" b="31350"/>
          <a:stretch>
            <a:fillRect/>
          </a:stretch>
        </p:blipFill>
        <p:spPr bwMode="auto">
          <a:xfrm>
            <a:off x="2786050" y="4214818"/>
            <a:ext cx="3071834" cy="232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3" cstate="print"/>
          <a:srcRect l="21804" t="32682" r="44361" b="32682"/>
          <a:stretch>
            <a:fillRect/>
          </a:stretch>
        </p:blipFill>
        <p:spPr bwMode="auto">
          <a:xfrm>
            <a:off x="6429356" y="4071942"/>
            <a:ext cx="2714644" cy="235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pole tekstowe 15"/>
          <p:cNvSpPr txBox="1"/>
          <p:nvPr/>
        </p:nvSpPr>
        <p:spPr>
          <a:xfrm>
            <a:off x="-32" y="1068157"/>
            <a:ext cx="59143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B(M1) </a:t>
            </a:r>
            <a:r>
              <a:rPr lang="pl-PL" b="1" dirty="0" err="1" smtClean="0"/>
              <a:t>staggerings</a:t>
            </a:r>
            <a:r>
              <a:rPr lang="pl-PL" b="1" dirty="0" smtClean="0"/>
              <a:t> </a:t>
            </a:r>
            <a:r>
              <a:rPr lang="pl-PL" b="1" dirty="0" err="1" smtClean="0"/>
              <a:t>correspond</a:t>
            </a:r>
            <a:r>
              <a:rPr lang="pl-PL" b="1" dirty="0" smtClean="0"/>
              <a:t> to </a:t>
            </a:r>
            <a:r>
              <a:rPr lang="pl-PL" b="1" dirty="0" err="1" smtClean="0"/>
              <a:t>ideal</a:t>
            </a:r>
            <a:r>
              <a:rPr lang="pl-PL" b="1" dirty="0" smtClean="0"/>
              <a:t> </a:t>
            </a:r>
            <a:r>
              <a:rPr lang="pl-PL" b="1" dirty="0" err="1" smtClean="0"/>
              <a:t>case</a:t>
            </a:r>
            <a:r>
              <a:rPr lang="pl-PL" b="1" dirty="0" smtClean="0"/>
              <a:t> of </a:t>
            </a:r>
            <a:r>
              <a:rPr lang="pl-PL" b="1" dirty="0" err="1" smtClean="0"/>
              <a:t>chirality</a:t>
            </a:r>
            <a:r>
              <a:rPr lang="pl-PL" b="1" dirty="0" smtClean="0"/>
              <a:t>:</a:t>
            </a:r>
          </a:p>
          <a:p>
            <a:r>
              <a:rPr lang="pl-PL" b="1" dirty="0" smtClean="0">
                <a:solidFill>
                  <a:srgbClr val="C00000"/>
                </a:solidFill>
              </a:rPr>
              <a:t>1)TRIAXIALITY </a:t>
            </a:r>
            <a:r>
              <a:rPr lang="el-GR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γ</a:t>
            </a:r>
            <a:r>
              <a:rPr lang="pl-PL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=-30°</a:t>
            </a:r>
            <a:endParaRPr lang="pl-PL" b="1" dirty="0" smtClean="0">
              <a:solidFill>
                <a:srgbClr val="C00000"/>
              </a:solidFill>
            </a:endParaRPr>
          </a:p>
          <a:p>
            <a:r>
              <a:rPr lang="pl-PL" b="1" dirty="0" smtClean="0">
                <a:solidFill>
                  <a:srgbClr val="C00000"/>
                </a:solidFill>
              </a:rPr>
              <a:t>2)THREE ANGULAR MOMENTUM VECTORS PERPENDICULAR</a:t>
            </a:r>
          </a:p>
          <a:p>
            <a:r>
              <a:rPr lang="pl-PL" b="1" dirty="0" smtClean="0">
                <a:solidFill>
                  <a:srgbClr val="C00000"/>
                </a:solidFill>
              </a:rPr>
              <a:t>3)2qp  </a:t>
            </a:r>
            <a:r>
              <a:rPr lang="pl-PL" b="1" dirty="0" err="1" smtClean="0">
                <a:solidFill>
                  <a:srgbClr val="C00000"/>
                </a:solidFill>
              </a:rPr>
              <a:t>SIGLE-J</a:t>
            </a:r>
            <a:r>
              <a:rPr lang="pl-PL" b="1" dirty="0" smtClean="0">
                <a:solidFill>
                  <a:srgbClr val="C00000"/>
                </a:solidFill>
              </a:rPr>
              <a:t> SHELL CONFIGURATION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71406" y="2211165"/>
            <a:ext cx="6143636" cy="646331"/>
          </a:xfrm>
          <a:prstGeom prst="rect">
            <a:avLst/>
          </a:prstGeom>
          <a:solidFill>
            <a:srgbClr val="FAE7B8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T. </a:t>
            </a:r>
            <a:r>
              <a:rPr lang="pl-PL" dirty="0" err="1" smtClean="0"/>
              <a:t>Koike</a:t>
            </a:r>
            <a:r>
              <a:rPr lang="pl-PL" dirty="0" smtClean="0"/>
              <a:t> et al., </a:t>
            </a:r>
          </a:p>
          <a:p>
            <a:r>
              <a:rPr lang="pl-PL" b="1" dirty="0" err="1" smtClean="0">
                <a:solidFill>
                  <a:srgbClr val="C00000"/>
                </a:solidFill>
              </a:rPr>
              <a:t>Phys</a:t>
            </a:r>
            <a:r>
              <a:rPr lang="pl-PL" b="1" dirty="0" smtClean="0">
                <a:solidFill>
                  <a:srgbClr val="C00000"/>
                </a:solidFill>
              </a:rPr>
              <a:t>. </a:t>
            </a:r>
            <a:r>
              <a:rPr lang="pl-PL" b="1" dirty="0" err="1" smtClean="0">
                <a:solidFill>
                  <a:srgbClr val="C00000"/>
                </a:solidFill>
              </a:rPr>
              <a:t>Rev</a:t>
            </a:r>
            <a:r>
              <a:rPr lang="pl-PL" b="1" dirty="0" smtClean="0">
                <a:solidFill>
                  <a:srgbClr val="C00000"/>
                </a:solidFill>
              </a:rPr>
              <a:t>. </a:t>
            </a:r>
            <a:r>
              <a:rPr lang="pl-PL" b="1" dirty="0" err="1" smtClean="0">
                <a:solidFill>
                  <a:srgbClr val="C00000"/>
                </a:solidFill>
              </a:rPr>
              <a:t>Lett</a:t>
            </a:r>
            <a:r>
              <a:rPr lang="pl-PL" b="1" dirty="0" smtClean="0">
                <a:solidFill>
                  <a:srgbClr val="C00000"/>
                </a:solidFill>
              </a:rPr>
              <a:t>. 93, 172502-1 (2004)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4857753" y="3286124"/>
            <a:ext cx="4286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/>
              <a:t>1)</a:t>
            </a:r>
            <a:r>
              <a:rPr lang="pl-PL" b="1" dirty="0" err="1" smtClean="0"/>
              <a:t>What</a:t>
            </a:r>
            <a:r>
              <a:rPr lang="pl-PL" b="1" dirty="0" smtClean="0"/>
              <a:t> </a:t>
            </a:r>
            <a:r>
              <a:rPr lang="pl-PL" b="1" dirty="0" err="1" smtClean="0"/>
              <a:t>about</a:t>
            </a:r>
            <a:r>
              <a:rPr lang="pl-PL" b="1" dirty="0" smtClean="0"/>
              <a:t> gamma </a:t>
            </a:r>
            <a:r>
              <a:rPr lang="pl-PL" b="1" dirty="0" err="1" smtClean="0"/>
              <a:t>softness</a:t>
            </a:r>
            <a:r>
              <a:rPr lang="pl-PL" b="1" dirty="0" smtClean="0"/>
              <a:t>?</a:t>
            </a:r>
          </a:p>
          <a:p>
            <a:pPr algn="r"/>
            <a:r>
              <a:rPr lang="pl-PL" b="1" dirty="0" smtClean="0"/>
              <a:t>2) </a:t>
            </a:r>
            <a:r>
              <a:rPr lang="pl-PL" b="1" dirty="0" err="1" smtClean="0"/>
              <a:t>What</a:t>
            </a:r>
            <a:r>
              <a:rPr lang="pl-PL" b="1" dirty="0" smtClean="0"/>
              <a:t> </a:t>
            </a:r>
            <a:r>
              <a:rPr lang="pl-PL" b="1" dirty="0" err="1" smtClean="0"/>
              <a:t>about</a:t>
            </a:r>
            <a:r>
              <a:rPr lang="pl-PL" b="1" dirty="0" smtClean="0"/>
              <a:t> spin </a:t>
            </a:r>
            <a:r>
              <a:rPr lang="pl-PL" b="1" dirty="0" err="1" smtClean="0"/>
              <a:t>precession</a:t>
            </a:r>
            <a:r>
              <a:rPr lang="pl-PL" b="1" dirty="0" smtClean="0"/>
              <a:t>?</a:t>
            </a:r>
          </a:p>
        </p:txBody>
      </p:sp>
      <p:pic>
        <p:nvPicPr>
          <p:cNvPr id="21" name="RYT_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929454" y="1357298"/>
            <a:ext cx="1872000" cy="14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1071546"/>
            <a:ext cx="742950" cy="333375"/>
          </a:xfrm>
          <a:prstGeom prst="rect">
            <a:avLst/>
          </a:prstGeom>
          <a:noFill/>
        </p:spPr>
      </p:pic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1643050"/>
            <a:ext cx="476250" cy="333375"/>
          </a:xfrm>
          <a:prstGeom prst="rect">
            <a:avLst/>
          </a:prstGeom>
          <a:noFill/>
        </p:spPr>
      </p:pic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1643050"/>
            <a:ext cx="381000" cy="342900"/>
          </a:xfrm>
          <a:prstGeom prst="rect">
            <a:avLst/>
          </a:prstGeom>
          <a:noFill/>
        </p:spPr>
      </p:pic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1643050"/>
            <a:ext cx="161925" cy="304800"/>
          </a:xfrm>
          <a:prstGeom prst="rect">
            <a:avLst/>
          </a:prstGeom>
          <a:noFill/>
        </p:spPr>
      </p:pic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1071546"/>
            <a:ext cx="428625" cy="333375"/>
          </a:xfrm>
          <a:prstGeom prst="rect">
            <a:avLst/>
          </a:prstGeom>
          <a:noFill/>
        </p:spPr>
      </p:pic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6880" name="Picture 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1643050"/>
            <a:ext cx="809625" cy="304800"/>
          </a:xfrm>
          <a:prstGeom prst="rect">
            <a:avLst/>
          </a:prstGeom>
          <a:noFill/>
        </p:spPr>
      </p:pic>
      <p:pic>
        <p:nvPicPr>
          <p:cNvPr id="36883" name="Picture 1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214554"/>
            <a:ext cx="1485900" cy="304800"/>
          </a:xfrm>
          <a:prstGeom prst="rect">
            <a:avLst/>
          </a:prstGeom>
          <a:noFill/>
        </p:spPr>
      </p:pic>
      <p:pic>
        <p:nvPicPr>
          <p:cNvPr id="36882" name="Picture 1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643182"/>
            <a:ext cx="1524000" cy="304800"/>
          </a:xfrm>
          <a:prstGeom prst="rect">
            <a:avLst/>
          </a:prstGeom>
          <a:noFill/>
        </p:spPr>
      </p:pic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6887" name="Picture 2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3143248"/>
            <a:ext cx="1695450" cy="552450"/>
          </a:xfrm>
          <a:prstGeom prst="rect">
            <a:avLst/>
          </a:prstGeom>
          <a:noFill/>
        </p:spPr>
      </p:pic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6889" name="Picture 2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1643050"/>
            <a:ext cx="1409700" cy="342900"/>
          </a:xfrm>
          <a:prstGeom prst="rect">
            <a:avLst/>
          </a:prstGeom>
          <a:noFill/>
        </p:spPr>
      </p:pic>
      <p:sp>
        <p:nvSpPr>
          <p:cNvPr id="30" name="Prostokąt 29"/>
          <p:cNvSpPr/>
          <p:nvPr/>
        </p:nvSpPr>
        <p:spPr>
          <a:xfrm>
            <a:off x="2928926" y="3924264"/>
            <a:ext cx="6215074" cy="29289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ole tekstowe 30"/>
          <p:cNvSpPr txBox="1"/>
          <p:nvPr/>
        </p:nvSpPr>
        <p:spPr>
          <a:xfrm>
            <a:off x="2928926" y="4071942"/>
            <a:ext cx="6215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l-PL" dirty="0" smtClean="0"/>
          </a:p>
          <a:p>
            <a:pPr algn="r"/>
            <a:endParaRPr lang="pl-PL" dirty="0" smtClean="0"/>
          </a:p>
          <a:p>
            <a:pPr algn="r"/>
            <a:endParaRPr lang="pl-PL" dirty="0" smtClean="0"/>
          </a:p>
          <a:p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no </a:t>
            </a:r>
            <a:r>
              <a:rPr lang="pl-PL" dirty="0" err="1" smtClean="0"/>
              <a:t>righthanded</a:t>
            </a:r>
            <a:r>
              <a:rPr lang="pl-PL" dirty="0" smtClean="0"/>
              <a:t> </a:t>
            </a:r>
            <a:r>
              <a:rPr lang="pl-PL" dirty="0" err="1" smtClean="0"/>
              <a:t>massles</a:t>
            </a:r>
            <a:r>
              <a:rPr lang="pl-PL" dirty="0" smtClean="0"/>
              <a:t> </a:t>
            </a:r>
            <a:r>
              <a:rPr lang="pl-PL" dirty="0" err="1" smtClean="0"/>
              <a:t>particles</a:t>
            </a:r>
            <a:endParaRPr lang="pl-PL" dirty="0" smtClean="0"/>
          </a:p>
          <a:p>
            <a:endParaRPr lang="pl-PL" dirty="0" smtClean="0"/>
          </a:p>
          <a:p>
            <a:r>
              <a:rPr lang="pl-PL" b="1" dirty="0" err="1" smtClean="0">
                <a:solidFill>
                  <a:srgbClr val="C00000"/>
                </a:solidFill>
              </a:rPr>
              <a:t>Left-handed</a:t>
            </a:r>
            <a:r>
              <a:rPr lang="pl-PL" dirty="0" smtClean="0"/>
              <a:t> lepton and neutrino form  SU(2) </a:t>
            </a:r>
            <a:r>
              <a:rPr lang="pl-PL" b="1" dirty="0" err="1" smtClean="0">
                <a:solidFill>
                  <a:srgbClr val="C00000"/>
                </a:solidFill>
              </a:rPr>
              <a:t>doublet</a:t>
            </a:r>
            <a:endParaRPr lang="pl-PL" b="1" dirty="0" smtClean="0">
              <a:solidFill>
                <a:srgbClr val="C00000"/>
              </a:solidFill>
            </a:endParaRPr>
          </a:p>
          <a:p>
            <a:endParaRPr lang="pl-PL" dirty="0" smtClean="0"/>
          </a:p>
          <a:p>
            <a:r>
              <a:rPr lang="pl-PL" b="1" dirty="0" err="1" smtClean="0">
                <a:solidFill>
                  <a:srgbClr val="C00000"/>
                </a:solidFill>
              </a:rPr>
              <a:t>Right-handed</a:t>
            </a:r>
            <a:r>
              <a:rPr lang="pl-PL" dirty="0" smtClean="0"/>
              <a:t> lepton                        form  SU(2) </a:t>
            </a:r>
            <a:r>
              <a:rPr lang="pl-PL" b="1" dirty="0" err="1" smtClean="0">
                <a:solidFill>
                  <a:srgbClr val="C00000"/>
                </a:solidFill>
              </a:rPr>
              <a:t>singlet</a:t>
            </a:r>
            <a:r>
              <a:rPr lang="pl-PL" dirty="0" smtClean="0"/>
              <a:t> 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2928926" y="3924264"/>
            <a:ext cx="2314544" cy="646331"/>
          </a:xfrm>
          <a:prstGeom prst="rect">
            <a:avLst/>
          </a:prstGeom>
          <a:solidFill>
            <a:srgbClr val="B4001E"/>
          </a:solidFill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</a:rPr>
              <a:t>chiral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symmetry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err="1" smtClean="0">
                <a:solidFill>
                  <a:schemeClr val="bg1"/>
                </a:solidFill>
              </a:rPr>
              <a:t>breaking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consequence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9" name="chirality_high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500034" y="1285860"/>
            <a:ext cx="3048000" cy="2286000"/>
          </a:xfrm>
          <a:prstGeom prst="rect">
            <a:avLst/>
          </a:prstGeom>
        </p:spPr>
      </p:pic>
      <p:sp>
        <p:nvSpPr>
          <p:cNvPr id="32" name="pole tekstowe 31"/>
          <p:cNvSpPr txBox="1"/>
          <p:nvPr/>
        </p:nvSpPr>
        <p:spPr>
          <a:xfrm>
            <a:off x="119382" y="-24"/>
            <a:ext cx="4713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 smtClean="0">
                <a:solidFill>
                  <a:schemeClr val="bg1"/>
                </a:solidFill>
              </a:rPr>
              <a:t>Chirality</a:t>
            </a:r>
            <a:r>
              <a:rPr lang="pl-PL" sz="3200" b="1" dirty="0" smtClean="0">
                <a:solidFill>
                  <a:schemeClr val="bg1"/>
                </a:solidFill>
              </a:rPr>
              <a:t> </a:t>
            </a:r>
            <a:r>
              <a:rPr lang="pl-PL" sz="3200" b="1" dirty="0" err="1" smtClean="0">
                <a:solidFill>
                  <a:schemeClr val="bg1"/>
                </a:solidFill>
              </a:rPr>
              <a:t>in</a:t>
            </a:r>
            <a:r>
              <a:rPr lang="pl-PL" sz="3200" b="1" dirty="0" smtClean="0">
                <a:solidFill>
                  <a:schemeClr val="bg1"/>
                </a:solidFill>
              </a:rPr>
              <a:t> </a:t>
            </a:r>
            <a:r>
              <a:rPr lang="pl-PL" sz="3200" b="1" dirty="0" err="1" smtClean="0">
                <a:solidFill>
                  <a:schemeClr val="bg1"/>
                </a:solidFill>
              </a:rPr>
              <a:t>particle</a:t>
            </a:r>
            <a:r>
              <a:rPr lang="pl-PL" sz="3200" b="1" dirty="0" smtClean="0">
                <a:solidFill>
                  <a:schemeClr val="bg1"/>
                </a:solidFill>
              </a:rPr>
              <a:t> </a:t>
            </a:r>
            <a:r>
              <a:rPr lang="pl-PL" sz="3200" b="1" dirty="0" err="1" smtClean="0">
                <a:solidFill>
                  <a:schemeClr val="bg1"/>
                </a:solidFill>
              </a:rPr>
              <a:t>physics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09132 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0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video>
          </p:childTnLst>
        </p:cTn>
      </p:par>
    </p:tnLst>
    <p:bldLst>
      <p:bldP spid="30" grpId="0" animBg="1"/>
      <p:bldP spid="31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rich_ernest.jpg"/>
          <p:cNvPicPr>
            <a:picLocks noChangeAspect="1"/>
          </p:cNvPicPr>
          <p:nvPr/>
        </p:nvPicPr>
        <p:blipFill>
          <a:blip r:embed="rId2" cstate="print"/>
          <a:srcRect l="39394" t="21212" b="3030"/>
          <a:stretch>
            <a:fillRect/>
          </a:stretch>
        </p:blipFill>
        <p:spPr>
          <a:xfrm>
            <a:off x="3357554" y="4643446"/>
            <a:ext cx="1428760" cy="1785950"/>
          </a:xfrm>
          <a:prstGeom prst="rect">
            <a:avLst/>
          </a:prstGeom>
        </p:spPr>
      </p:pic>
      <p:pic>
        <p:nvPicPr>
          <p:cNvPr id="4" name="Obraz 3" descr="rich_ernest.jpg"/>
          <p:cNvPicPr>
            <a:picLocks noChangeAspect="1"/>
          </p:cNvPicPr>
          <p:nvPr/>
        </p:nvPicPr>
        <p:blipFill>
          <a:blip r:embed="rId2" cstate="print"/>
          <a:srcRect r="54949" b="76162"/>
          <a:stretch>
            <a:fillRect/>
          </a:stretch>
        </p:blipFill>
        <p:spPr>
          <a:xfrm>
            <a:off x="1857356" y="5786454"/>
            <a:ext cx="1062046" cy="561980"/>
          </a:xfrm>
          <a:prstGeom prst="rect">
            <a:avLst/>
          </a:prstGeom>
        </p:spPr>
      </p:pic>
      <p:pic>
        <p:nvPicPr>
          <p:cNvPr id="5" name="Obraz 4" descr="rich_ernest.jpg"/>
          <p:cNvPicPr>
            <a:picLocks noChangeAspect="1"/>
          </p:cNvPicPr>
          <p:nvPr/>
        </p:nvPicPr>
        <p:blipFill>
          <a:blip r:embed="rId2" cstate="print"/>
          <a:srcRect t="26869" r="57980" b="30707"/>
          <a:stretch>
            <a:fillRect/>
          </a:stretch>
        </p:blipFill>
        <p:spPr>
          <a:xfrm>
            <a:off x="3714744" y="3286124"/>
            <a:ext cx="990608" cy="1000132"/>
          </a:xfrm>
          <a:prstGeom prst="rect">
            <a:avLst/>
          </a:prstGeom>
        </p:spPr>
      </p:pic>
      <p:pic>
        <p:nvPicPr>
          <p:cNvPr id="6" name="Obraz 5" descr="rich_ernest.jpg"/>
          <p:cNvPicPr>
            <a:picLocks noChangeAspect="1"/>
          </p:cNvPicPr>
          <p:nvPr/>
        </p:nvPicPr>
        <p:blipFill>
          <a:blip r:embed="rId2" cstate="print"/>
          <a:srcRect t="72323" r="57980"/>
          <a:stretch>
            <a:fillRect/>
          </a:stretch>
        </p:blipFill>
        <p:spPr>
          <a:xfrm>
            <a:off x="1857356" y="3429000"/>
            <a:ext cx="990608" cy="652466"/>
          </a:xfrm>
          <a:prstGeom prst="rect">
            <a:avLst/>
          </a:prstGeom>
        </p:spPr>
      </p:pic>
      <p:pic>
        <p:nvPicPr>
          <p:cNvPr id="7" name="Obraz 6" descr="Usdollar100fro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4714884"/>
            <a:ext cx="1571604" cy="662270"/>
          </a:xfrm>
          <a:prstGeom prst="rect">
            <a:avLst/>
          </a:prstGeom>
        </p:spPr>
      </p:pic>
      <p:pic>
        <p:nvPicPr>
          <p:cNvPr id="8" name="Obraz 7" descr="rich_ernest.jpg"/>
          <p:cNvPicPr>
            <a:picLocks noChangeAspect="1"/>
          </p:cNvPicPr>
          <p:nvPr/>
        </p:nvPicPr>
        <p:blipFill>
          <a:blip r:embed="rId4" cstate="print"/>
          <a:srcRect l="39394" t="21212" b="3030"/>
          <a:stretch>
            <a:fillRect/>
          </a:stretch>
        </p:blipFill>
        <p:spPr>
          <a:xfrm>
            <a:off x="357158" y="1071546"/>
            <a:ext cx="971557" cy="1214446"/>
          </a:xfrm>
          <a:prstGeom prst="rect">
            <a:avLst/>
          </a:prstGeom>
        </p:spPr>
      </p:pic>
      <p:pic>
        <p:nvPicPr>
          <p:cNvPr id="9" name="Obraz 8" descr="rich_ernest.jpg"/>
          <p:cNvPicPr>
            <a:picLocks noChangeAspect="1"/>
          </p:cNvPicPr>
          <p:nvPr/>
        </p:nvPicPr>
        <p:blipFill>
          <a:blip r:embed="rId4" cstate="print"/>
          <a:srcRect l="39394" t="21212" b="3030"/>
          <a:stretch>
            <a:fillRect/>
          </a:stretch>
        </p:blipFill>
        <p:spPr>
          <a:xfrm>
            <a:off x="142844" y="2714620"/>
            <a:ext cx="971557" cy="1214446"/>
          </a:xfrm>
          <a:prstGeom prst="rect">
            <a:avLst/>
          </a:prstGeom>
        </p:spPr>
      </p:pic>
      <p:pic>
        <p:nvPicPr>
          <p:cNvPr id="10" name="Obraz 9" descr="rich_ernest.jpg"/>
          <p:cNvPicPr>
            <a:picLocks noChangeAspect="1"/>
          </p:cNvPicPr>
          <p:nvPr/>
        </p:nvPicPr>
        <p:blipFill>
          <a:blip r:embed="rId4" cstate="print"/>
          <a:srcRect l="39394" t="21212" b="3030"/>
          <a:stretch>
            <a:fillRect/>
          </a:stretch>
        </p:blipFill>
        <p:spPr>
          <a:xfrm>
            <a:off x="71406" y="4786322"/>
            <a:ext cx="971557" cy="1214446"/>
          </a:xfrm>
          <a:prstGeom prst="rect">
            <a:avLst/>
          </a:prstGeom>
        </p:spPr>
      </p:pic>
      <p:pic>
        <p:nvPicPr>
          <p:cNvPr id="11" name="Obraz 10" descr="poor_ernest.jpg"/>
          <p:cNvPicPr>
            <a:picLocks noChangeAspect="1"/>
          </p:cNvPicPr>
          <p:nvPr/>
        </p:nvPicPr>
        <p:blipFill>
          <a:blip r:embed="rId5" cstate="print"/>
          <a:srcRect l="39531" t="22656" b="4218"/>
          <a:stretch>
            <a:fillRect/>
          </a:stretch>
        </p:blipFill>
        <p:spPr>
          <a:xfrm>
            <a:off x="3357554" y="4643446"/>
            <a:ext cx="1428760" cy="1727821"/>
          </a:xfrm>
          <a:prstGeom prst="rect">
            <a:avLst/>
          </a:prstGeom>
        </p:spPr>
      </p:pic>
      <p:pic>
        <p:nvPicPr>
          <p:cNvPr id="12" name="Obraz 11" descr="Usdollar100fro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4714884"/>
            <a:ext cx="1571604" cy="662270"/>
          </a:xfrm>
          <a:prstGeom prst="rect">
            <a:avLst/>
          </a:prstGeom>
        </p:spPr>
      </p:pic>
      <p:grpSp>
        <p:nvGrpSpPr>
          <p:cNvPr id="2" name="Grupa 16"/>
          <p:cNvGrpSpPr/>
          <p:nvPr/>
        </p:nvGrpSpPr>
        <p:grpSpPr>
          <a:xfrm>
            <a:off x="5072066" y="4929198"/>
            <a:ext cx="4071934" cy="1714512"/>
            <a:chOff x="5072066" y="4929198"/>
            <a:chExt cx="4071934" cy="1714512"/>
          </a:xfrm>
        </p:grpSpPr>
        <p:sp>
          <p:nvSpPr>
            <p:cNvPr id="13" name="Prostokąt 12"/>
            <p:cNvSpPr/>
            <p:nvPr/>
          </p:nvSpPr>
          <p:spPr>
            <a:xfrm>
              <a:off x="5072066" y="4929198"/>
              <a:ext cx="4071934" cy="17145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5581743" y="5429264"/>
              <a:ext cx="356225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dirty="0" err="1" smtClean="0"/>
                <a:t>Appears</a:t>
              </a:r>
              <a:r>
                <a:rPr lang="pl-PL" dirty="0" smtClean="0"/>
                <a:t> by </a:t>
              </a:r>
              <a:r>
                <a:rPr lang="pl-PL" dirty="0" err="1" smtClean="0"/>
                <a:t>separating</a:t>
              </a:r>
              <a:r>
                <a:rPr lang="pl-PL" dirty="0" smtClean="0"/>
                <a:t> a </a:t>
              </a:r>
              <a:r>
                <a:rPr lang="pl-PL" dirty="0" err="1" smtClean="0"/>
                <a:t>component</a:t>
              </a:r>
              <a:endParaRPr lang="pl-PL" dirty="0" smtClean="0"/>
            </a:p>
            <a:p>
              <a:pPr algn="r"/>
              <a:r>
                <a:rPr lang="pl-PL" dirty="0" err="1" smtClean="0"/>
                <a:t>from</a:t>
              </a:r>
              <a:r>
                <a:rPr lang="pl-PL" dirty="0" smtClean="0"/>
                <a:t> </a:t>
              </a:r>
              <a:r>
                <a:rPr lang="pl-PL" dirty="0" err="1" smtClean="0"/>
                <a:t>the</a:t>
              </a:r>
              <a:r>
                <a:rPr lang="pl-PL" dirty="0" smtClean="0"/>
                <a:t> system</a:t>
              </a:r>
            </a:p>
            <a:p>
              <a:pPr algn="r"/>
              <a:endParaRPr lang="pl-PL" dirty="0" smtClean="0"/>
            </a:p>
            <a:p>
              <a:pPr algn="r"/>
              <a:r>
                <a:rPr lang="pl-PL" dirty="0" smtClean="0"/>
                <a:t>DECOHERENCE</a:t>
              </a:r>
              <a:endParaRPr lang="en-US" dirty="0"/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5072066" y="4929198"/>
              <a:ext cx="1617751" cy="369332"/>
            </a:xfrm>
            <a:prstGeom prst="rect">
              <a:avLst/>
            </a:prstGeom>
            <a:solidFill>
              <a:srgbClr val="B4001E"/>
            </a:solidFill>
          </p:spPr>
          <p:txBody>
            <a:bodyPr wrap="none" rtlCol="0">
              <a:spAutoFit/>
            </a:bodyPr>
            <a:lstStyle/>
            <a:p>
              <a:r>
                <a:rPr lang="pl-PL" b="1" dirty="0" err="1" smtClean="0">
                  <a:solidFill>
                    <a:schemeClr val="bg1"/>
                  </a:solidFill>
                </a:rPr>
                <a:t>Illusion</a:t>
              </a:r>
              <a:r>
                <a:rPr lang="pl-PL" b="1" dirty="0" smtClean="0">
                  <a:solidFill>
                    <a:schemeClr val="bg1"/>
                  </a:solidFill>
                </a:rPr>
                <a:t> of time</a:t>
              </a:r>
            </a:p>
          </p:txBody>
        </p:sp>
      </p:grpSp>
      <p:sp>
        <p:nvSpPr>
          <p:cNvPr id="18" name="pole tekstowe 17"/>
          <p:cNvSpPr txBox="1"/>
          <p:nvPr/>
        </p:nvSpPr>
        <p:spPr>
          <a:xfrm>
            <a:off x="119382" y="-24"/>
            <a:ext cx="4404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Time - quantum </a:t>
            </a:r>
            <a:r>
              <a:rPr lang="pl-PL" sz="3200" b="1" dirty="0" err="1" smtClean="0">
                <a:solidFill>
                  <a:schemeClr val="bg1"/>
                </a:solidFill>
              </a:rPr>
              <a:t>illusion</a:t>
            </a:r>
            <a:r>
              <a:rPr lang="pl-PL" sz="3200" b="1" dirty="0" smtClean="0">
                <a:solidFill>
                  <a:schemeClr val="bg1"/>
                </a:solidFill>
              </a:rPr>
              <a:t>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1357298"/>
            <a:ext cx="3061629" cy="71438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357430"/>
            <a:ext cx="4218244" cy="714380"/>
          </a:xfrm>
          <a:prstGeom prst="rect">
            <a:avLst/>
          </a:prstGeom>
          <a:noFill/>
        </p:spPr>
      </p:pic>
      <p:sp>
        <p:nvSpPr>
          <p:cNvPr id="24" name="pole tekstowe 23"/>
          <p:cNvSpPr txBox="1"/>
          <p:nvPr/>
        </p:nvSpPr>
        <p:spPr>
          <a:xfrm>
            <a:off x="3929058" y="1071546"/>
            <a:ext cx="1117742" cy="369332"/>
          </a:xfrm>
          <a:prstGeom prst="rect">
            <a:avLst/>
          </a:prstGeom>
          <a:solidFill>
            <a:srgbClr val="B4001E"/>
          </a:solidFill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</a:rPr>
              <a:t>Coherent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3929058" y="2000240"/>
            <a:ext cx="1463349" cy="369332"/>
          </a:xfrm>
          <a:prstGeom prst="rect">
            <a:avLst/>
          </a:prstGeom>
          <a:solidFill>
            <a:srgbClr val="B4001E"/>
          </a:solidFill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</a:rPr>
              <a:t>decoherence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6 L -0.09462 -0.30462 " pathEditMode="relative" ptsTypes="AA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03704E-6 L -0.2757 -0.08402 " pathEditMode="relative" ptsTypes="AA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2.96296E-6 L -0.08663 -0.09445 " pathEditMode="relative" ptsTypes="AA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685800" y="1219200"/>
            <a:ext cx="7391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Verdana" pitchFamily="34" charset="0"/>
              </a:rPr>
              <a:t>E. </a:t>
            </a:r>
            <a:r>
              <a:rPr lang="en-GB" sz="1600" b="1" dirty="0" err="1">
                <a:latin typeface="Verdana" pitchFamily="34" charset="0"/>
              </a:rPr>
              <a:t>Grodner</a:t>
            </a:r>
            <a:r>
              <a:rPr lang="en-GB" sz="1600" b="1" dirty="0">
                <a:latin typeface="Verdana" pitchFamily="34" charset="0"/>
              </a:rPr>
              <a:t>, I. </a:t>
            </a:r>
            <a:r>
              <a:rPr lang="en-GB" sz="1600" b="1" dirty="0" err="1">
                <a:latin typeface="Verdana" pitchFamily="34" charset="0"/>
              </a:rPr>
              <a:t>Zalewska</a:t>
            </a:r>
            <a:r>
              <a:rPr lang="en-GB" sz="1600" b="1" dirty="0">
                <a:latin typeface="Verdana" pitchFamily="34" charset="0"/>
              </a:rPr>
              <a:t>, T. </a:t>
            </a:r>
            <a:r>
              <a:rPr lang="en-GB" sz="1600" b="1" dirty="0" err="1">
                <a:latin typeface="Verdana" pitchFamily="34" charset="0"/>
              </a:rPr>
              <a:t>Morek</a:t>
            </a:r>
            <a:r>
              <a:rPr lang="en-GB" sz="1600" b="1" dirty="0">
                <a:latin typeface="Verdana" pitchFamily="34" charset="0"/>
              </a:rPr>
              <a:t>, J. </a:t>
            </a:r>
            <a:r>
              <a:rPr lang="en-GB" sz="1600" b="1" dirty="0" err="1">
                <a:latin typeface="Verdana" pitchFamily="34" charset="0"/>
              </a:rPr>
              <a:t>Srebrny</a:t>
            </a:r>
            <a:r>
              <a:rPr lang="en-GB" sz="1600" b="1" dirty="0">
                <a:latin typeface="Verdana" pitchFamily="34" charset="0"/>
              </a:rPr>
              <a:t>, Ch. </a:t>
            </a:r>
            <a:r>
              <a:rPr lang="en-GB" sz="1600" b="1" dirty="0" err="1">
                <a:latin typeface="Verdana" pitchFamily="34" charset="0"/>
              </a:rPr>
              <a:t>Droste</a:t>
            </a:r>
            <a:r>
              <a:rPr lang="en-GB" sz="1600" b="1" dirty="0">
                <a:latin typeface="Verdana" pitchFamily="34" charset="0"/>
              </a:rPr>
              <a:t>, </a:t>
            </a:r>
          </a:p>
          <a:p>
            <a:pPr algn="ctr"/>
            <a:r>
              <a:rPr lang="en-GB" sz="1600" b="1" dirty="0">
                <a:latin typeface="Verdana" pitchFamily="34" charset="0"/>
              </a:rPr>
              <a:t>M. </a:t>
            </a:r>
            <a:r>
              <a:rPr lang="en-GB" sz="1600" b="1" dirty="0" err="1">
                <a:latin typeface="Verdana" pitchFamily="34" charset="0"/>
              </a:rPr>
              <a:t>Kowalczyk</a:t>
            </a:r>
            <a:r>
              <a:rPr lang="en-GB" sz="1600" b="1" dirty="0">
                <a:latin typeface="Verdana" pitchFamily="34" charset="0"/>
              </a:rPr>
              <a:t>, J. </a:t>
            </a:r>
            <a:r>
              <a:rPr lang="en-GB" sz="1600" b="1" dirty="0" err="1" smtClean="0">
                <a:latin typeface="Verdana" pitchFamily="34" charset="0"/>
              </a:rPr>
              <a:t>Mierzejewski</a:t>
            </a:r>
            <a:endParaRPr lang="en-GB" sz="1600" b="1" dirty="0">
              <a:latin typeface="Verdana" pitchFamily="34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85800" y="1752600"/>
            <a:ext cx="746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i="1" dirty="0">
                <a:latin typeface="Verdana" pitchFamily="34" charset="0"/>
              </a:rPr>
              <a:t>Institute of Experimental Physics, Warsaw University, Warsaw, Poland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914400" y="2362200"/>
            <a:ext cx="739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Verdana" pitchFamily="34" charset="0"/>
              </a:rPr>
              <a:t>A. A. Pasternak</a:t>
            </a:r>
            <a:endParaRPr lang="en-GB" sz="1600" dirty="0">
              <a:latin typeface="Verdana" pitchFamily="34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914400" y="2590800"/>
            <a:ext cx="746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i="1" dirty="0">
                <a:latin typeface="Verdana" pitchFamily="34" charset="0"/>
              </a:rPr>
              <a:t>A. F. </a:t>
            </a:r>
            <a:r>
              <a:rPr lang="en-GB" sz="1400" i="1" dirty="0" err="1">
                <a:latin typeface="Verdana" pitchFamily="34" charset="0"/>
              </a:rPr>
              <a:t>Ioffe</a:t>
            </a:r>
            <a:r>
              <a:rPr lang="en-GB" sz="1400" i="1" dirty="0">
                <a:latin typeface="Verdana" pitchFamily="34" charset="0"/>
              </a:rPr>
              <a:t> Physical Technical Institute RAS, St. Petersburg, Russia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1066800" y="4495800"/>
            <a:ext cx="7391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Verdana" pitchFamily="34" charset="0"/>
              </a:rPr>
              <a:t>J. </a:t>
            </a:r>
            <a:r>
              <a:rPr lang="en-GB" sz="1600" b="1" dirty="0" err="1">
                <a:latin typeface="Verdana" pitchFamily="34" charset="0"/>
              </a:rPr>
              <a:t>Kownacki</a:t>
            </a:r>
            <a:r>
              <a:rPr lang="en-GB" sz="1600" b="1" dirty="0">
                <a:latin typeface="Verdana" pitchFamily="34" charset="0"/>
              </a:rPr>
              <a:t>, M. </a:t>
            </a:r>
            <a:r>
              <a:rPr lang="en-GB" sz="1600" b="1" dirty="0" err="1">
                <a:latin typeface="Verdana" pitchFamily="34" charset="0"/>
              </a:rPr>
              <a:t>Kisieliński</a:t>
            </a:r>
            <a:r>
              <a:rPr lang="en-GB" sz="1600" b="1" dirty="0">
                <a:latin typeface="Verdana" pitchFamily="34" charset="0"/>
              </a:rPr>
              <a:t>, </a:t>
            </a:r>
            <a:r>
              <a:rPr lang="en-GB" sz="1600" b="1" dirty="0" smtClean="0">
                <a:latin typeface="Verdana" pitchFamily="34" charset="0"/>
              </a:rPr>
              <a:t>P</a:t>
            </a:r>
            <a:r>
              <a:rPr lang="en-GB" sz="1600" b="1" dirty="0">
                <a:latin typeface="Verdana" pitchFamily="34" charset="0"/>
              </a:rPr>
              <a:t>. </a:t>
            </a:r>
            <a:r>
              <a:rPr lang="en-GB" sz="1600" b="1" dirty="0" err="1" smtClean="0">
                <a:latin typeface="Verdana" pitchFamily="34" charset="0"/>
              </a:rPr>
              <a:t>Napiorkowski</a:t>
            </a:r>
            <a:endParaRPr lang="en-GB" sz="1600" b="1" dirty="0">
              <a:latin typeface="Verdana" pitchFamily="34" charset="0"/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990600" y="4876800"/>
            <a:ext cx="746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i="1" dirty="0">
                <a:latin typeface="Verdana" pitchFamily="34" charset="0"/>
              </a:rPr>
              <a:t>Heavy Ion Laboratory of Warsaw University, Warsaw, Poland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914400" y="3276600"/>
            <a:ext cx="739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 dirty="0" smtClean="0">
                <a:latin typeface="Verdana" pitchFamily="34" charset="0"/>
              </a:rPr>
              <a:t>S. G. </a:t>
            </a:r>
            <a:r>
              <a:rPr lang="en-GB" sz="1600" b="1" dirty="0" err="1" smtClean="0">
                <a:latin typeface="Verdana" pitchFamily="34" charset="0"/>
              </a:rPr>
              <a:t>Rohoziński</a:t>
            </a:r>
            <a:r>
              <a:rPr lang="pl-PL" sz="1600" b="1" dirty="0" smtClean="0">
                <a:latin typeface="Verdana" pitchFamily="34" charset="0"/>
              </a:rPr>
              <a:t>,</a:t>
            </a:r>
            <a:r>
              <a:rPr lang="en-GB" sz="1600" b="1" dirty="0" smtClean="0">
                <a:latin typeface="Verdana" pitchFamily="34" charset="0"/>
              </a:rPr>
              <a:t> </a:t>
            </a:r>
            <a:r>
              <a:rPr lang="pl-PL" sz="1600" b="1" dirty="0" smtClean="0">
                <a:latin typeface="Verdana" pitchFamily="34" charset="0"/>
              </a:rPr>
              <a:t>J. </a:t>
            </a:r>
            <a:r>
              <a:rPr lang="pl-PL" sz="1600" b="1" dirty="0" err="1" smtClean="0">
                <a:latin typeface="Verdana" pitchFamily="34" charset="0"/>
              </a:rPr>
              <a:t>Dobaczewski</a:t>
            </a:r>
            <a:r>
              <a:rPr lang="pl-PL" sz="1600" b="1" dirty="0" smtClean="0">
                <a:latin typeface="Verdana" pitchFamily="34" charset="0"/>
              </a:rPr>
              <a:t>, </a:t>
            </a:r>
            <a:r>
              <a:rPr lang="en-GB" sz="1600" b="1" dirty="0" err="1" smtClean="0">
                <a:latin typeface="Verdana" pitchFamily="34" charset="0"/>
              </a:rPr>
              <a:t>P.Olbratowski</a:t>
            </a:r>
            <a:r>
              <a:rPr lang="pl-PL" sz="1600" b="1" dirty="0" smtClean="0">
                <a:latin typeface="Verdana" pitchFamily="34" charset="0"/>
              </a:rPr>
              <a:t>,</a:t>
            </a:r>
          </a:p>
          <a:p>
            <a:pPr algn="ctr"/>
            <a:r>
              <a:rPr lang="pl-PL" sz="1600" b="1" dirty="0" smtClean="0">
                <a:latin typeface="Verdana" pitchFamily="34" charset="0"/>
              </a:rPr>
              <a:t>W. </a:t>
            </a:r>
            <a:r>
              <a:rPr lang="pl-PL" sz="1600" b="1" dirty="0" err="1" smtClean="0">
                <a:latin typeface="Verdana" pitchFamily="34" charset="0"/>
              </a:rPr>
              <a:t>Satuła</a:t>
            </a:r>
            <a:endParaRPr lang="en-GB" sz="1600" dirty="0">
              <a:latin typeface="Verdana" pitchFamily="34" charset="0"/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685800" y="3810000"/>
            <a:ext cx="746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i="1" dirty="0">
                <a:latin typeface="Verdana" pitchFamily="34" charset="0"/>
              </a:rPr>
              <a:t>Institute of Theoretical Physics, Warsaw University, Warsaw, Poland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119382" y="-24"/>
            <a:ext cx="2488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 smtClean="0">
                <a:solidFill>
                  <a:schemeClr val="bg1"/>
                </a:solidFill>
              </a:rPr>
              <a:t>Collaboration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1357298"/>
            <a:ext cx="9144000" cy="1500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rostokąt 4"/>
          <p:cNvSpPr/>
          <p:nvPr/>
        </p:nvSpPr>
        <p:spPr>
          <a:xfrm>
            <a:off x="-21" y="3286124"/>
            <a:ext cx="9144000" cy="16430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ole tekstowe 5"/>
          <p:cNvSpPr txBox="1"/>
          <p:nvPr/>
        </p:nvSpPr>
        <p:spPr>
          <a:xfrm>
            <a:off x="-21" y="3286124"/>
            <a:ext cx="651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TWO GENERAL FEATURES OF GAMMA TRANSITION PROBABILITIES</a:t>
            </a:r>
            <a:endParaRPr lang="en-US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0" y="1357298"/>
            <a:ext cx="865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FIRST EXPERIMENTAL CONFIRMATION OF COMPLETE SET OF CHIRAL GAMMA SEL. RULES</a:t>
            </a:r>
            <a:endParaRPr lang="en-US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-21" y="3714752"/>
            <a:ext cx="1175322" cy="369332"/>
          </a:xfrm>
          <a:prstGeom prst="rect">
            <a:avLst/>
          </a:prstGeom>
          <a:solidFill>
            <a:srgbClr val="9E001A"/>
          </a:solidFill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CHIRALITY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1795" y="4584150"/>
            <a:ext cx="2902205" cy="369332"/>
          </a:xfrm>
          <a:prstGeom prst="rect">
            <a:avLst/>
          </a:prstGeom>
          <a:solidFill>
            <a:srgbClr val="9E001A"/>
          </a:solidFill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STRUCTURAL COMPOSITION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503482" y="1857364"/>
            <a:ext cx="5640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dirty="0" err="1" smtClean="0"/>
              <a:t>Transition</a:t>
            </a:r>
            <a:r>
              <a:rPr lang="pl-PL" dirty="0" smtClean="0"/>
              <a:t> </a:t>
            </a:r>
            <a:r>
              <a:rPr lang="pl-PL" dirty="0" err="1" smtClean="0"/>
              <a:t>probabilities</a:t>
            </a:r>
            <a:r>
              <a:rPr lang="pl-PL" dirty="0" smtClean="0"/>
              <a:t> </a:t>
            </a:r>
            <a:r>
              <a:rPr lang="pl-PL" dirty="0" err="1" smtClean="0"/>
              <a:t>similar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both</a:t>
            </a:r>
            <a:r>
              <a:rPr lang="pl-PL" dirty="0" smtClean="0"/>
              <a:t> </a:t>
            </a:r>
            <a:r>
              <a:rPr lang="pl-PL" dirty="0" err="1" smtClean="0"/>
              <a:t>bands</a:t>
            </a:r>
            <a:endParaRPr lang="pl-PL" dirty="0" smtClean="0"/>
          </a:p>
          <a:p>
            <a:pPr algn="r"/>
            <a:r>
              <a:rPr lang="pl-PL" dirty="0" err="1" smtClean="0"/>
              <a:t>Inband</a:t>
            </a:r>
            <a:r>
              <a:rPr lang="pl-PL" dirty="0" smtClean="0"/>
              <a:t> B(M1) </a:t>
            </a:r>
            <a:r>
              <a:rPr lang="pl-PL" dirty="0" err="1" smtClean="0"/>
              <a:t>staggering</a:t>
            </a:r>
            <a:r>
              <a:rPr lang="pl-PL" dirty="0" smtClean="0"/>
              <a:t> </a:t>
            </a:r>
            <a:r>
              <a:rPr lang="pl-PL" dirty="0" err="1" smtClean="0"/>
              <a:t>observed</a:t>
            </a:r>
            <a:endParaRPr lang="pl-PL" dirty="0" smtClean="0"/>
          </a:p>
          <a:p>
            <a:pPr algn="r"/>
            <a:r>
              <a:rPr lang="pl-PL" dirty="0" err="1" smtClean="0"/>
              <a:t>Interband</a:t>
            </a:r>
            <a:r>
              <a:rPr lang="pl-PL" dirty="0" smtClean="0"/>
              <a:t> B(M1) </a:t>
            </a:r>
            <a:r>
              <a:rPr lang="pl-PL" dirty="0" err="1" smtClean="0"/>
              <a:t>staggering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opposite</a:t>
            </a:r>
            <a:r>
              <a:rPr lang="pl-PL" dirty="0" smtClean="0"/>
              <a:t> </a:t>
            </a:r>
            <a:r>
              <a:rPr lang="pl-PL" dirty="0" err="1" smtClean="0"/>
              <a:t>phase</a:t>
            </a:r>
            <a:r>
              <a:rPr lang="pl-PL" dirty="0" smtClean="0"/>
              <a:t> </a:t>
            </a:r>
            <a:r>
              <a:rPr lang="pl-PL" dirty="0" err="1" smtClean="0"/>
              <a:t>observed</a:t>
            </a:r>
            <a:endParaRPr lang="en-US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745343" y="3643314"/>
            <a:ext cx="5398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dirty="0" err="1" smtClean="0"/>
              <a:t>Similar</a:t>
            </a:r>
            <a:r>
              <a:rPr lang="pl-PL" dirty="0" smtClean="0"/>
              <a:t> </a:t>
            </a:r>
            <a:r>
              <a:rPr lang="pl-PL" dirty="0" err="1" smtClean="0"/>
              <a:t>electromagnetic</a:t>
            </a:r>
            <a:r>
              <a:rPr lang="pl-PL" dirty="0" smtClean="0"/>
              <a:t> </a:t>
            </a:r>
            <a:r>
              <a:rPr lang="pl-PL" dirty="0" err="1" smtClean="0"/>
              <a:t>properties</a:t>
            </a:r>
            <a:r>
              <a:rPr lang="pl-PL" dirty="0" smtClean="0"/>
              <a:t> of </a:t>
            </a:r>
            <a:r>
              <a:rPr lang="pl-PL" dirty="0" err="1" smtClean="0"/>
              <a:t>both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bands</a:t>
            </a:r>
            <a:endParaRPr lang="pl-PL" dirty="0" smtClean="0"/>
          </a:p>
          <a:p>
            <a:pPr algn="r"/>
            <a:r>
              <a:rPr lang="pl-PL" dirty="0" err="1" smtClean="0"/>
              <a:t>Inband</a:t>
            </a:r>
            <a:r>
              <a:rPr lang="pl-PL" dirty="0" smtClean="0"/>
              <a:t> </a:t>
            </a:r>
            <a:r>
              <a:rPr lang="pl-PL" dirty="0" err="1" smtClean="0"/>
              <a:t>transition</a:t>
            </a:r>
            <a:r>
              <a:rPr lang="pl-PL" dirty="0" smtClean="0"/>
              <a:t> </a:t>
            </a:r>
            <a:r>
              <a:rPr lang="pl-PL" dirty="0" err="1" smtClean="0"/>
              <a:t>strong=&gt;interband</a:t>
            </a:r>
            <a:r>
              <a:rPr lang="pl-PL" dirty="0" smtClean="0"/>
              <a:t> </a:t>
            </a:r>
            <a:r>
              <a:rPr lang="pl-PL" dirty="0" err="1" smtClean="0"/>
              <a:t>weak</a:t>
            </a:r>
            <a:r>
              <a:rPr lang="pl-PL" dirty="0" smtClean="0"/>
              <a:t> (</a:t>
            </a:r>
            <a:r>
              <a:rPr lang="pl-PL" dirty="0" err="1" smtClean="0"/>
              <a:t>vice-versa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0" y="4512712"/>
            <a:ext cx="3237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Characteristic</a:t>
            </a:r>
            <a:r>
              <a:rPr lang="pl-PL" dirty="0" smtClean="0"/>
              <a:t> B(M1) </a:t>
            </a:r>
            <a:r>
              <a:rPr lang="pl-PL" dirty="0" err="1" smtClean="0"/>
              <a:t>staggerings</a:t>
            </a:r>
            <a:endParaRPr lang="en-US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0" y="2500306"/>
            <a:ext cx="651140" cy="369332"/>
          </a:xfrm>
          <a:prstGeom prst="rect">
            <a:avLst/>
          </a:prstGeom>
          <a:solidFill>
            <a:srgbClr val="9E001A"/>
          </a:solidFill>
        </p:spPr>
        <p:txBody>
          <a:bodyPr wrap="none" rtlCol="0">
            <a:spAutoFit/>
          </a:bodyPr>
          <a:lstStyle/>
          <a:p>
            <a:r>
              <a:rPr lang="pl-PL" b="1" baseline="30000" dirty="0" smtClean="0">
                <a:solidFill>
                  <a:schemeClr val="bg1"/>
                </a:solidFill>
              </a:rPr>
              <a:t>126</a:t>
            </a:r>
            <a:r>
              <a:rPr lang="pl-PL" b="1" dirty="0" smtClean="0">
                <a:solidFill>
                  <a:schemeClr val="bg1"/>
                </a:solidFill>
              </a:rPr>
              <a:t>CS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0" y="5429264"/>
            <a:ext cx="9144000" cy="1071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0" y="5429264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NEW TERM </a:t>
            </a:r>
            <a:endParaRPr lang="en-US" b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7452511" y="6131502"/>
            <a:ext cx="1691489" cy="369332"/>
          </a:xfrm>
          <a:prstGeom prst="rect">
            <a:avLst/>
          </a:prstGeom>
          <a:solidFill>
            <a:srgbClr val="9E001A"/>
          </a:solidFill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</a:rPr>
              <a:t>SPIN-CHIRALITY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0" y="5857892"/>
            <a:ext cx="5036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To </a:t>
            </a:r>
            <a:r>
              <a:rPr lang="pl-PL" dirty="0" err="1" smtClean="0"/>
              <a:t>distinguish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nuclear</a:t>
            </a:r>
            <a:r>
              <a:rPr lang="pl-PL" dirty="0" smtClean="0"/>
              <a:t> </a:t>
            </a:r>
            <a:r>
              <a:rPr lang="pl-PL" dirty="0" err="1" smtClean="0"/>
              <a:t>phenomenon</a:t>
            </a:r>
            <a:r>
              <a:rPr lang="pl-PL" dirty="0" smtClean="0"/>
              <a:t> </a:t>
            </a:r>
          </a:p>
          <a:p>
            <a:r>
              <a:rPr lang="pl-PL" dirty="0" err="1" smtClean="0"/>
              <a:t>from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one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theory</a:t>
            </a:r>
            <a:r>
              <a:rPr lang="pl-PL" dirty="0" smtClean="0"/>
              <a:t> of </a:t>
            </a:r>
            <a:r>
              <a:rPr lang="pl-PL" dirty="0" err="1" smtClean="0"/>
              <a:t>fundamental</a:t>
            </a:r>
            <a:r>
              <a:rPr lang="pl-PL" dirty="0" smtClean="0"/>
              <a:t> </a:t>
            </a:r>
            <a:r>
              <a:rPr lang="pl-PL" dirty="0" err="1" smtClean="0"/>
              <a:t>interactions</a:t>
            </a:r>
            <a:r>
              <a:rPr lang="pl-PL" dirty="0" smtClean="0"/>
              <a:t> </a:t>
            </a:r>
            <a:endParaRPr lang="en-US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119382" y="-24"/>
            <a:ext cx="2040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 smtClean="0">
                <a:solidFill>
                  <a:schemeClr val="bg1"/>
                </a:solidFill>
              </a:rPr>
              <a:t>Conclusion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upa 57"/>
          <p:cNvGrpSpPr/>
          <p:nvPr/>
        </p:nvGrpSpPr>
        <p:grpSpPr>
          <a:xfrm>
            <a:off x="214282" y="4286256"/>
            <a:ext cx="1000132" cy="2214578"/>
            <a:chOff x="1000100" y="3786190"/>
            <a:chExt cx="1000132" cy="2214578"/>
          </a:xfrm>
        </p:grpSpPr>
        <p:sp>
          <p:nvSpPr>
            <p:cNvPr id="4" name="Prostokąt zaokrąglony 3"/>
            <p:cNvSpPr/>
            <p:nvPr/>
          </p:nvSpPr>
          <p:spPr>
            <a:xfrm>
              <a:off x="1071538" y="5857892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5" name="Prostokąt zaokrąglony 4"/>
            <p:cNvSpPr/>
            <p:nvPr/>
          </p:nvSpPr>
          <p:spPr>
            <a:xfrm>
              <a:off x="1071538" y="5286388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6" name="Prostokąt zaokrąglony 5"/>
            <p:cNvSpPr/>
            <p:nvPr/>
          </p:nvSpPr>
          <p:spPr>
            <a:xfrm>
              <a:off x="1071538" y="5000636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7" name="Prostokąt zaokrąglony 6"/>
            <p:cNvSpPr/>
            <p:nvPr/>
          </p:nvSpPr>
          <p:spPr>
            <a:xfrm>
              <a:off x="1071538" y="5572140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8" name="Prostokąt zaokrąglony 7"/>
            <p:cNvSpPr/>
            <p:nvPr/>
          </p:nvSpPr>
          <p:spPr>
            <a:xfrm>
              <a:off x="1071538" y="4714884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9" name="Prostokąt zaokrąglony 8"/>
            <p:cNvSpPr/>
            <p:nvPr/>
          </p:nvSpPr>
          <p:spPr>
            <a:xfrm>
              <a:off x="1071538" y="4143380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10" name="Prostokąt zaokrąglony 9"/>
            <p:cNvSpPr/>
            <p:nvPr/>
          </p:nvSpPr>
          <p:spPr>
            <a:xfrm>
              <a:off x="1071538" y="3857628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1071538" y="4429132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12" name="Prostokąt zaokrąglony 11"/>
            <p:cNvSpPr/>
            <p:nvPr/>
          </p:nvSpPr>
          <p:spPr>
            <a:xfrm>
              <a:off x="1785918" y="5857892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13" name="Prostokąt zaokrąglony 12"/>
            <p:cNvSpPr/>
            <p:nvPr/>
          </p:nvSpPr>
          <p:spPr>
            <a:xfrm>
              <a:off x="1785918" y="5286388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14" name="Prostokąt zaokrąglony 13"/>
            <p:cNvSpPr/>
            <p:nvPr/>
          </p:nvSpPr>
          <p:spPr>
            <a:xfrm>
              <a:off x="1785918" y="5000636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15" name="Prostokąt zaokrąglony 14"/>
            <p:cNvSpPr/>
            <p:nvPr/>
          </p:nvSpPr>
          <p:spPr>
            <a:xfrm>
              <a:off x="1785918" y="5572140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16" name="Prostokąt zaokrąglony 15"/>
            <p:cNvSpPr/>
            <p:nvPr/>
          </p:nvSpPr>
          <p:spPr>
            <a:xfrm>
              <a:off x="1785918" y="4714884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17" name="Prostokąt zaokrąglony 16"/>
            <p:cNvSpPr/>
            <p:nvPr/>
          </p:nvSpPr>
          <p:spPr>
            <a:xfrm>
              <a:off x="1785918" y="4143380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18" name="Prostokąt zaokrąglony 17"/>
            <p:cNvSpPr/>
            <p:nvPr/>
          </p:nvSpPr>
          <p:spPr>
            <a:xfrm>
              <a:off x="1785918" y="3857628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19" name="Prostokąt zaokrąglony 18"/>
            <p:cNvSpPr/>
            <p:nvPr/>
          </p:nvSpPr>
          <p:spPr>
            <a:xfrm>
              <a:off x="1785918" y="4429132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cxnSp>
          <p:nvCxnSpPr>
            <p:cNvPr id="53" name="Łącznik prosty 52"/>
            <p:cNvCxnSpPr/>
            <p:nvPr/>
          </p:nvCxnSpPr>
          <p:spPr>
            <a:xfrm rot="5400000">
              <a:off x="-107189" y="4893479"/>
              <a:ext cx="2214578" cy="0"/>
            </a:xfrm>
            <a:prstGeom prst="line">
              <a:avLst/>
            </a:prstGeom>
            <a:ln w="19050">
              <a:solidFill>
                <a:srgbClr val="9E00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Łącznik prosty 53"/>
            <p:cNvCxnSpPr/>
            <p:nvPr/>
          </p:nvCxnSpPr>
          <p:spPr>
            <a:xfrm rot="5400000">
              <a:off x="892943" y="4893479"/>
              <a:ext cx="2214578" cy="0"/>
            </a:xfrm>
            <a:prstGeom prst="line">
              <a:avLst/>
            </a:prstGeom>
            <a:ln w="19050">
              <a:solidFill>
                <a:srgbClr val="9E00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upa 58"/>
          <p:cNvGrpSpPr/>
          <p:nvPr/>
        </p:nvGrpSpPr>
        <p:grpSpPr>
          <a:xfrm>
            <a:off x="7715272" y="1857364"/>
            <a:ext cx="1000132" cy="4643470"/>
            <a:chOff x="7429520" y="1428736"/>
            <a:chExt cx="1000132" cy="4643470"/>
          </a:xfrm>
        </p:grpSpPr>
        <p:sp>
          <p:nvSpPr>
            <p:cNvPr id="20" name="Prostokąt zaokrąglony 19"/>
            <p:cNvSpPr/>
            <p:nvPr/>
          </p:nvSpPr>
          <p:spPr>
            <a:xfrm>
              <a:off x="7500958" y="5857892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21" name="Prostokąt zaokrąglony 20"/>
            <p:cNvSpPr/>
            <p:nvPr/>
          </p:nvSpPr>
          <p:spPr>
            <a:xfrm>
              <a:off x="7500958" y="5286388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22" name="Prostokąt zaokrąglony 21"/>
            <p:cNvSpPr/>
            <p:nvPr/>
          </p:nvSpPr>
          <p:spPr>
            <a:xfrm>
              <a:off x="7500958" y="5000636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23" name="Prostokąt zaokrąglony 22"/>
            <p:cNvSpPr/>
            <p:nvPr/>
          </p:nvSpPr>
          <p:spPr>
            <a:xfrm>
              <a:off x="7500958" y="5572140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24" name="Prostokąt zaokrąglony 23"/>
            <p:cNvSpPr/>
            <p:nvPr/>
          </p:nvSpPr>
          <p:spPr>
            <a:xfrm>
              <a:off x="7500958" y="4714884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25" name="Prostokąt zaokrąglony 24"/>
            <p:cNvSpPr/>
            <p:nvPr/>
          </p:nvSpPr>
          <p:spPr>
            <a:xfrm>
              <a:off x="7500958" y="4143380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26" name="Prostokąt zaokrąglony 25"/>
            <p:cNvSpPr/>
            <p:nvPr/>
          </p:nvSpPr>
          <p:spPr>
            <a:xfrm>
              <a:off x="7500958" y="3857628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27" name="Prostokąt zaokrąglony 26"/>
            <p:cNvSpPr/>
            <p:nvPr/>
          </p:nvSpPr>
          <p:spPr>
            <a:xfrm>
              <a:off x="7500958" y="4429132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28" name="Prostokąt zaokrąglony 27"/>
            <p:cNvSpPr/>
            <p:nvPr/>
          </p:nvSpPr>
          <p:spPr>
            <a:xfrm>
              <a:off x="8215338" y="5857892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29" name="Prostokąt zaokrąglony 28"/>
            <p:cNvSpPr/>
            <p:nvPr/>
          </p:nvSpPr>
          <p:spPr>
            <a:xfrm>
              <a:off x="8215338" y="5286388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30" name="Prostokąt zaokrąglony 29"/>
            <p:cNvSpPr/>
            <p:nvPr/>
          </p:nvSpPr>
          <p:spPr>
            <a:xfrm>
              <a:off x="8215338" y="5000636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31" name="Prostokąt zaokrąglony 30"/>
            <p:cNvSpPr/>
            <p:nvPr/>
          </p:nvSpPr>
          <p:spPr>
            <a:xfrm>
              <a:off x="8215338" y="5572140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32" name="Prostokąt zaokrąglony 31"/>
            <p:cNvSpPr/>
            <p:nvPr/>
          </p:nvSpPr>
          <p:spPr>
            <a:xfrm>
              <a:off x="8215338" y="4714884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33" name="Prostokąt zaokrąglony 32"/>
            <p:cNvSpPr/>
            <p:nvPr/>
          </p:nvSpPr>
          <p:spPr>
            <a:xfrm>
              <a:off x="8215338" y="4143380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34" name="Prostokąt zaokrąglony 33"/>
            <p:cNvSpPr/>
            <p:nvPr/>
          </p:nvSpPr>
          <p:spPr>
            <a:xfrm>
              <a:off x="8215338" y="3857628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35" name="Prostokąt zaokrąglony 34"/>
            <p:cNvSpPr/>
            <p:nvPr/>
          </p:nvSpPr>
          <p:spPr>
            <a:xfrm>
              <a:off x="8215338" y="4429132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36" name="Prostokąt zaokrąglony 35"/>
            <p:cNvSpPr/>
            <p:nvPr/>
          </p:nvSpPr>
          <p:spPr>
            <a:xfrm>
              <a:off x="7500958" y="3571876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37" name="Prostokąt zaokrąglony 36"/>
            <p:cNvSpPr/>
            <p:nvPr/>
          </p:nvSpPr>
          <p:spPr>
            <a:xfrm>
              <a:off x="7500958" y="3000372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38" name="Prostokąt zaokrąglony 37"/>
            <p:cNvSpPr/>
            <p:nvPr/>
          </p:nvSpPr>
          <p:spPr>
            <a:xfrm>
              <a:off x="7500958" y="2714620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39" name="Prostokąt zaokrąglony 38"/>
            <p:cNvSpPr/>
            <p:nvPr/>
          </p:nvSpPr>
          <p:spPr>
            <a:xfrm>
              <a:off x="7500958" y="3286124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40" name="Prostokąt zaokrąglony 39"/>
            <p:cNvSpPr/>
            <p:nvPr/>
          </p:nvSpPr>
          <p:spPr>
            <a:xfrm>
              <a:off x="7500958" y="2428868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41" name="Prostokąt zaokrąglony 40"/>
            <p:cNvSpPr/>
            <p:nvPr/>
          </p:nvSpPr>
          <p:spPr>
            <a:xfrm>
              <a:off x="7500958" y="1857364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42" name="Prostokąt zaokrąglony 41"/>
            <p:cNvSpPr/>
            <p:nvPr/>
          </p:nvSpPr>
          <p:spPr>
            <a:xfrm>
              <a:off x="7500958" y="1571612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43" name="Prostokąt zaokrąglony 42"/>
            <p:cNvSpPr/>
            <p:nvPr/>
          </p:nvSpPr>
          <p:spPr>
            <a:xfrm>
              <a:off x="7500958" y="2143116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44" name="Prostokąt zaokrąglony 43"/>
            <p:cNvSpPr/>
            <p:nvPr/>
          </p:nvSpPr>
          <p:spPr>
            <a:xfrm>
              <a:off x="8215338" y="3571876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45" name="Prostokąt zaokrąglony 44"/>
            <p:cNvSpPr/>
            <p:nvPr/>
          </p:nvSpPr>
          <p:spPr>
            <a:xfrm>
              <a:off x="8215338" y="3000372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46" name="Prostokąt zaokrąglony 45"/>
            <p:cNvSpPr/>
            <p:nvPr/>
          </p:nvSpPr>
          <p:spPr>
            <a:xfrm>
              <a:off x="8215338" y="2714620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47" name="Prostokąt zaokrąglony 46"/>
            <p:cNvSpPr/>
            <p:nvPr/>
          </p:nvSpPr>
          <p:spPr>
            <a:xfrm>
              <a:off x="8215338" y="3286124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48" name="Prostokąt zaokrąglony 47"/>
            <p:cNvSpPr/>
            <p:nvPr/>
          </p:nvSpPr>
          <p:spPr>
            <a:xfrm>
              <a:off x="8215338" y="2428868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49" name="Prostokąt zaokrąglony 48"/>
            <p:cNvSpPr/>
            <p:nvPr/>
          </p:nvSpPr>
          <p:spPr>
            <a:xfrm>
              <a:off x="8215338" y="1857364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50" name="Prostokąt zaokrąglony 49"/>
            <p:cNvSpPr/>
            <p:nvPr/>
          </p:nvSpPr>
          <p:spPr>
            <a:xfrm>
              <a:off x="8215338" y="1571612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sp>
          <p:nvSpPr>
            <p:cNvPr id="51" name="Prostokąt zaokrąglony 50"/>
            <p:cNvSpPr/>
            <p:nvPr/>
          </p:nvSpPr>
          <p:spPr>
            <a:xfrm>
              <a:off x="8215338" y="2143116"/>
              <a:ext cx="142876" cy="71438"/>
            </a:xfrm>
            <a:prstGeom prst="roundRect">
              <a:avLst/>
            </a:prstGeom>
            <a:noFill/>
            <a:ln>
              <a:solidFill>
                <a:srgbClr val="9E0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n>
                  <a:solidFill>
                    <a:srgbClr val="9E001A"/>
                  </a:solidFill>
                </a:ln>
                <a:noFill/>
              </a:endParaRPr>
            </a:p>
          </p:txBody>
        </p:sp>
        <p:cxnSp>
          <p:nvCxnSpPr>
            <p:cNvPr id="55" name="Łącznik prosty 54"/>
            <p:cNvCxnSpPr/>
            <p:nvPr/>
          </p:nvCxnSpPr>
          <p:spPr>
            <a:xfrm rot="5400000">
              <a:off x="5107785" y="3750471"/>
              <a:ext cx="4643470" cy="0"/>
            </a:xfrm>
            <a:prstGeom prst="line">
              <a:avLst/>
            </a:prstGeom>
            <a:ln w="19050">
              <a:solidFill>
                <a:srgbClr val="9E00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Łącznik prosty 56"/>
            <p:cNvCxnSpPr/>
            <p:nvPr/>
          </p:nvCxnSpPr>
          <p:spPr>
            <a:xfrm rot="5400000">
              <a:off x="6107917" y="3750471"/>
              <a:ext cx="4643470" cy="0"/>
            </a:xfrm>
            <a:prstGeom prst="line">
              <a:avLst/>
            </a:prstGeom>
            <a:ln w="19050">
              <a:solidFill>
                <a:srgbClr val="9E00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pole tekstowe 59"/>
          <p:cNvSpPr txBox="1"/>
          <p:nvPr/>
        </p:nvSpPr>
        <p:spPr>
          <a:xfrm>
            <a:off x="1285852" y="4214818"/>
            <a:ext cx="322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t</a:t>
            </a:r>
            <a:endParaRPr lang="pl-PL" sz="3200" dirty="0"/>
          </a:p>
        </p:txBody>
      </p:sp>
      <p:sp>
        <p:nvSpPr>
          <p:cNvPr id="61" name="pole tekstowe 60"/>
          <p:cNvSpPr txBox="1"/>
          <p:nvPr/>
        </p:nvSpPr>
        <p:spPr>
          <a:xfrm>
            <a:off x="6572264" y="4000504"/>
            <a:ext cx="1122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err="1" smtClean="0"/>
              <a:t>t’=t</a:t>
            </a:r>
            <a:r>
              <a:rPr lang="pl-PL" sz="3200" dirty="0" smtClean="0"/>
              <a:t>/</a:t>
            </a:r>
            <a:r>
              <a:rPr lang="el-GR" sz="3200" dirty="0" smtClean="0">
                <a:latin typeface="Berylium" pitchFamily="2" charset="-18"/>
              </a:rPr>
              <a:t>γ</a:t>
            </a:r>
            <a:endParaRPr lang="pl-PL" sz="3200" dirty="0"/>
          </a:p>
        </p:txBody>
      </p:sp>
      <p:sp>
        <p:nvSpPr>
          <p:cNvPr id="62" name="pole tekstowe 61"/>
          <p:cNvSpPr txBox="1"/>
          <p:nvPr/>
        </p:nvSpPr>
        <p:spPr>
          <a:xfrm>
            <a:off x="2500298" y="2272721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 smtClean="0">
                <a:solidFill>
                  <a:srgbClr val="9E001A"/>
                </a:solidFill>
                <a:latin typeface="Berylium" pitchFamily="2" charset="-18"/>
              </a:rPr>
              <a:t>V=dx</a:t>
            </a:r>
            <a:r>
              <a:rPr lang="pl-PL" sz="3200" b="1" dirty="0" smtClean="0">
                <a:solidFill>
                  <a:srgbClr val="9E001A"/>
                </a:solidFill>
                <a:latin typeface="Berylium" pitchFamily="2" charset="-18"/>
              </a:rPr>
              <a:t>/</a:t>
            </a:r>
            <a:r>
              <a:rPr lang="pl-PL" sz="3200" b="1" dirty="0" err="1" smtClean="0">
                <a:solidFill>
                  <a:srgbClr val="9E001A"/>
                </a:solidFill>
                <a:latin typeface="Berylium" pitchFamily="2" charset="-18"/>
              </a:rPr>
              <a:t>dt</a:t>
            </a:r>
            <a:r>
              <a:rPr lang="pl-PL" sz="3200" b="1" dirty="0" smtClean="0">
                <a:solidFill>
                  <a:srgbClr val="9E001A"/>
                </a:solidFill>
                <a:latin typeface="Berylium" pitchFamily="2" charset="-18"/>
              </a:rPr>
              <a:t> </a:t>
            </a:r>
            <a:endParaRPr lang="pl-PL" sz="3200" b="1" dirty="0">
              <a:solidFill>
                <a:srgbClr val="9E001A"/>
              </a:solidFill>
              <a:latin typeface="Berylium" pitchFamily="2" charset="-18"/>
            </a:endParaRPr>
          </a:p>
        </p:txBody>
      </p:sp>
      <p:sp>
        <p:nvSpPr>
          <p:cNvPr id="63" name="pole tekstowe 62"/>
          <p:cNvSpPr txBox="1"/>
          <p:nvPr/>
        </p:nvSpPr>
        <p:spPr>
          <a:xfrm>
            <a:off x="4929190" y="2272721"/>
            <a:ext cx="1771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 smtClean="0">
                <a:solidFill>
                  <a:srgbClr val="9E001A"/>
                </a:solidFill>
                <a:latin typeface="Berylium" pitchFamily="2" charset="-18"/>
              </a:rPr>
              <a:t>V’=dx</a:t>
            </a:r>
            <a:r>
              <a:rPr lang="pl-PL" sz="3200" b="1" dirty="0" smtClean="0">
                <a:solidFill>
                  <a:srgbClr val="9E001A"/>
                </a:solidFill>
                <a:latin typeface="Berylium" pitchFamily="2" charset="-18"/>
              </a:rPr>
              <a:t>/</a:t>
            </a:r>
            <a:r>
              <a:rPr lang="pl-PL" sz="3200" b="1" dirty="0" err="1" smtClean="0">
                <a:solidFill>
                  <a:srgbClr val="9E001A"/>
                </a:solidFill>
                <a:latin typeface="Berylium" pitchFamily="2" charset="-18"/>
              </a:rPr>
              <a:t>dt</a:t>
            </a:r>
            <a:r>
              <a:rPr lang="pl-PL" sz="3200" b="1" dirty="0" smtClean="0">
                <a:solidFill>
                  <a:srgbClr val="9E001A"/>
                </a:solidFill>
                <a:latin typeface="Berylium" pitchFamily="2" charset="-18"/>
              </a:rPr>
              <a:t>’ </a:t>
            </a:r>
            <a:endParaRPr lang="pl-PL" sz="3200" b="1" dirty="0">
              <a:solidFill>
                <a:srgbClr val="9E001A"/>
              </a:solidFill>
              <a:latin typeface="Berylium" pitchFamily="2" charset="-18"/>
            </a:endParaRPr>
          </a:p>
        </p:txBody>
      </p:sp>
      <p:sp>
        <p:nvSpPr>
          <p:cNvPr id="64" name="pole tekstowe 63"/>
          <p:cNvSpPr txBox="1"/>
          <p:nvPr/>
        </p:nvSpPr>
        <p:spPr>
          <a:xfrm>
            <a:off x="3786182" y="4487299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9E001A"/>
                </a:solidFill>
                <a:latin typeface="Berylium" pitchFamily="2" charset="-18"/>
              </a:rPr>
              <a:t>V </a:t>
            </a:r>
            <a:r>
              <a:rPr lang="pl-PL" sz="3200" b="1" dirty="0" smtClean="0">
                <a:solidFill>
                  <a:srgbClr val="9E001A"/>
                </a:solidFill>
                <a:latin typeface="Berylium" pitchFamily="2" charset="-18"/>
              </a:rPr>
              <a:t>=</a:t>
            </a:r>
            <a:r>
              <a:rPr lang="pl-PL" sz="3200" b="1" dirty="0" err="1" smtClean="0">
                <a:solidFill>
                  <a:srgbClr val="9E001A"/>
                </a:solidFill>
                <a:latin typeface="Berylium" pitchFamily="2" charset="-18"/>
              </a:rPr>
              <a:t>V</a:t>
            </a:r>
            <a:r>
              <a:rPr lang="pl-PL" sz="3200" b="1" dirty="0" smtClean="0">
                <a:solidFill>
                  <a:srgbClr val="9E001A"/>
                </a:solidFill>
                <a:latin typeface="Berylium" pitchFamily="2" charset="-18"/>
              </a:rPr>
              <a:t>’/</a:t>
            </a:r>
            <a:r>
              <a:rPr lang="el-GR" sz="3200" dirty="0" smtClean="0">
                <a:solidFill>
                  <a:srgbClr val="9E001A"/>
                </a:solidFill>
                <a:latin typeface="Berylium" pitchFamily="2" charset="-18"/>
              </a:rPr>
              <a:t> γ</a:t>
            </a:r>
            <a:endParaRPr lang="pl-PL" sz="3200" b="1" dirty="0">
              <a:solidFill>
                <a:srgbClr val="9E001A"/>
              </a:solidFill>
              <a:latin typeface="Berylium" pitchFamily="2" charset="-18"/>
            </a:endParaRPr>
          </a:p>
        </p:txBody>
      </p:sp>
      <p:sp>
        <p:nvSpPr>
          <p:cNvPr id="65" name="pole tekstowe 64"/>
          <p:cNvSpPr txBox="1"/>
          <p:nvPr/>
        </p:nvSpPr>
        <p:spPr>
          <a:xfrm>
            <a:off x="3786182" y="5058803"/>
            <a:ext cx="1571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 smtClean="0">
                <a:solidFill>
                  <a:srgbClr val="9E001A"/>
                </a:solidFill>
                <a:latin typeface="Berylium" pitchFamily="2" charset="-18"/>
              </a:rPr>
              <a:t>a=a</a:t>
            </a:r>
            <a:r>
              <a:rPr lang="pl-PL" sz="3200" b="1" dirty="0" smtClean="0">
                <a:solidFill>
                  <a:srgbClr val="9E001A"/>
                </a:solidFill>
                <a:latin typeface="Berylium" pitchFamily="2" charset="-18"/>
              </a:rPr>
              <a:t>’/</a:t>
            </a:r>
            <a:r>
              <a:rPr lang="el-GR" sz="3200" dirty="0" smtClean="0">
                <a:solidFill>
                  <a:srgbClr val="9E001A"/>
                </a:solidFill>
                <a:latin typeface="Berylium" pitchFamily="2" charset="-18"/>
              </a:rPr>
              <a:t> γ</a:t>
            </a:r>
            <a:r>
              <a:rPr lang="pl-PL" sz="3200" baseline="30000" dirty="0" smtClean="0">
                <a:solidFill>
                  <a:srgbClr val="9E001A"/>
                </a:solidFill>
                <a:latin typeface="Berylium" pitchFamily="2" charset="-18"/>
              </a:rPr>
              <a:t>2</a:t>
            </a:r>
            <a:r>
              <a:rPr lang="pl-PL" sz="3200" b="1" dirty="0" smtClean="0">
                <a:solidFill>
                  <a:srgbClr val="9E001A"/>
                </a:solidFill>
                <a:latin typeface="Berylium" pitchFamily="2" charset="-18"/>
              </a:rPr>
              <a:t> </a:t>
            </a:r>
            <a:endParaRPr lang="pl-PL" sz="3200" b="1" dirty="0">
              <a:solidFill>
                <a:srgbClr val="9E001A"/>
              </a:solidFill>
              <a:latin typeface="Berylium" pitchFamily="2" charset="-18"/>
            </a:endParaRPr>
          </a:p>
        </p:txBody>
      </p:sp>
      <p:sp>
        <p:nvSpPr>
          <p:cNvPr id="68" name="pole tekstowe 67"/>
          <p:cNvSpPr txBox="1"/>
          <p:nvPr/>
        </p:nvSpPr>
        <p:spPr>
          <a:xfrm>
            <a:off x="3786182" y="5643578"/>
            <a:ext cx="142875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200" b="1" dirty="0" err="1" smtClean="0">
                <a:solidFill>
                  <a:srgbClr val="9E001A"/>
                </a:solidFill>
                <a:latin typeface="Berylium" pitchFamily="2" charset="-18"/>
              </a:rPr>
              <a:t>m</a:t>
            </a:r>
            <a:r>
              <a:rPr lang="pl-PL" sz="3200" dirty="0" err="1" smtClean="0">
                <a:solidFill>
                  <a:srgbClr val="9E001A"/>
                </a:solidFill>
                <a:latin typeface="Calibri"/>
              </a:rPr>
              <a:t>→</a:t>
            </a:r>
            <a:r>
              <a:rPr lang="pl-PL" sz="3200" b="1" dirty="0" err="1" smtClean="0">
                <a:solidFill>
                  <a:srgbClr val="9E001A"/>
                </a:solidFill>
                <a:latin typeface="Berylium" pitchFamily="2" charset="-18"/>
              </a:rPr>
              <a:t>m</a:t>
            </a:r>
            <a:r>
              <a:rPr lang="pl-PL" sz="3200" b="1" dirty="0" smtClean="0">
                <a:solidFill>
                  <a:srgbClr val="9E001A"/>
                </a:solidFill>
                <a:latin typeface="Berylium" pitchFamily="2" charset="-18"/>
              </a:rPr>
              <a:t>’</a:t>
            </a:r>
            <a:endParaRPr lang="pl-PL" sz="3200" dirty="0">
              <a:solidFill>
                <a:srgbClr val="9E001A"/>
              </a:solidFill>
            </a:endParaRPr>
          </a:p>
        </p:txBody>
      </p:sp>
      <p:sp>
        <p:nvSpPr>
          <p:cNvPr id="69" name="pole tekstowe 68"/>
          <p:cNvSpPr txBox="1"/>
          <p:nvPr/>
        </p:nvSpPr>
        <p:spPr>
          <a:xfrm>
            <a:off x="2571736" y="1486903"/>
            <a:ext cx="322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rgbClr val="9E001A"/>
                </a:solidFill>
              </a:rPr>
              <a:t>t</a:t>
            </a:r>
            <a:endParaRPr lang="pl-PL" sz="3200" dirty="0">
              <a:solidFill>
                <a:srgbClr val="9E001A"/>
              </a:solidFill>
            </a:endParaRPr>
          </a:p>
        </p:txBody>
      </p:sp>
      <p:sp>
        <p:nvSpPr>
          <p:cNvPr id="70" name="pole tekstowe 69"/>
          <p:cNvSpPr txBox="1"/>
          <p:nvPr/>
        </p:nvSpPr>
        <p:spPr>
          <a:xfrm>
            <a:off x="5000628" y="1486903"/>
            <a:ext cx="1122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err="1" smtClean="0">
                <a:solidFill>
                  <a:srgbClr val="9E001A"/>
                </a:solidFill>
              </a:rPr>
              <a:t>t’=t</a:t>
            </a:r>
            <a:r>
              <a:rPr lang="pl-PL" sz="3200" dirty="0" smtClean="0">
                <a:solidFill>
                  <a:srgbClr val="9E001A"/>
                </a:solidFill>
              </a:rPr>
              <a:t>/</a:t>
            </a:r>
            <a:r>
              <a:rPr lang="el-GR" sz="3200" dirty="0" smtClean="0">
                <a:solidFill>
                  <a:srgbClr val="9E001A"/>
                </a:solidFill>
                <a:latin typeface="Berylium" pitchFamily="2" charset="-18"/>
              </a:rPr>
              <a:t>γ</a:t>
            </a:r>
            <a:endParaRPr lang="pl-PL" sz="3200" dirty="0">
              <a:solidFill>
                <a:srgbClr val="9E001A"/>
              </a:solidFill>
            </a:endParaRPr>
          </a:p>
        </p:txBody>
      </p:sp>
      <p:sp>
        <p:nvSpPr>
          <p:cNvPr id="66" name="pole tekstowe 65"/>
          <p:cNvSpPr txBox="1"/>
          <p:nvPr/>
        </p:nvSpPr>
        <p:spPr>
          <a:xfrm>
            <a:off x="119382" y="-24"/>
            <a:ext cx="3344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Hollywood </a:t>
            </a:r>
            <a:r>
              <a:rPr lang="pl-PL" sz="3200" b="1" dirty="0" err="1" smtClean="0">
                <a:solidFill>
                  <a:schemeClr val="bg1"/>
                </a:solidFill>
              </a:rPr>
              <a:t>physics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/>
          <p:cNvSpPr/>
          <p:nvPr/>
        </p:nvSpPr>
        <p:spPr>
          <a:xfrm>
            <a:off x="0" y="3643314"/>
            <a:ext cx="9144000" cy="26432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rostokąt 22"/>
          <p:cNvSpPr/>
          <p:nvPr/>
        </p:nvSpPr>
        <p:spPr>
          <a:xfrm>
            <a:off x="0" y="1071546"/>
            <a:ext cx="9144000" cy="22145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Wykres 6"/>
          <p:cNvGraphicFramePr/>
          <p:nvPr/>
        </p:nvGraphicFramePr>
        <p:xfrm>
          <a:off x="2214546" y="35718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/>
          <p:nvPr/>
        </p:nvGraphicFramePr>
        <p:xfrm>
          <a:off x="2143108" y="36433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2399205" y="1357298"/>
            <a:ext cx="67447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B(E2) </a:t>
            </a:r>
            <a:r>
              <a:rPr lang="pl-PL" dirty="0" err="1" smtClean="0"/>
              <a:t>transition</a:t>
            </a:r>
            <a:r>
              <a:rPr lang="pl-PL" dirty="0" smtClean="0"/>
              <a:t> </a:t>
            </a:r>
            <a:r>
              <a:rPr lang="pl-PL" dirty="0" err="1" smtClean="0"/>
              <a:t>probabilities</a:t>
            </a:r>
            <a:r>
              <a:rPr lang="pl-PL" dirty="0" smtClean="0"/>
              <a:t> </a:t>
            </a:r>
            <a:r>
              <a:rPr lang="pl-PL" dirty="0" err="1" smtClean="0"/>
              <a:t>similar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both</a:t>
            </a:r>
            <a:r>
              <a:rPr lang="pl-PL" dirty="0" smtClean="0"/>
              <a:t> </a:t>
            </a:r>
            <a:r>
              <a:rPr lang="pl-PL" dirty="0" err="1" smtClean="0"/>
              <a:t>bands</a:t>
            </a:r>
            <a:endParaRPr lang="pl-PL" dirty="0" smtClean="0"/>
          </a:p>
          <a:p>
            <a:r>
              <a:rPr lang="pl-PL" dirty="0" smtClean="0"/>
              <a:t>B(M1) </a:t>
            </a:r>
            <a:r>
              <a:rPr lang="pl-PL" dirty="0" err="1" smtClean="0"/>
              <a:t>transition</a:t>
            </a:r>
            <a:r>
              <a:rPr lang="pl-PL" dirty="0" smtClean="0"/>
              <a:t> </a:t>
            </a:r>
            <a:r>
              <a:rPr lang="pl-PL" dirty="0" err="1" smtClean="0"/>
              <a:t>probabilities</a:t>
            </a:r>
            <a:r>
              <a:rPr lang="pl-PL" dirty="0" smtClean="0"/>
              <a:t> </a:t>
            </a:r>
            <a:r>
              <a:rPr lang="pl-PL" dirty="0" err="1" smtClean="0"/>
              <a:t>similar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both</a:t>
            </a:r>
            <a:r>
              <a:rPr lang="pl-PL" dirty="0" smtClean="0"/>
              <a:t> </a:t>
            </a:r>
            <a:r>
              <a:rPr lang="pl-PL" dirty="0" err="1" smtClean="0"/>
              <a:t>bands</a:t>
            </a:r>
            <a:endParaRPr lang="pl-PL" dirty="0" smtClean="0"/>
          </a:p>
          <a:p>
            <a:r>
              <a:rPr lang="pl-PL" dirty="0" smtClean="0"/>
              <a:t>B(M1) </a:t>
            </a:r>
            <a:r>
              <a:rPr lang="pl-PL" dirty="0" err="1" smtClean="0"/>
              <a:t>staggering</a:t>
            </a:r>
            <a:r>
              <a:rPr lang="pl-PL" dirty="0" smtClean="0"/>
              <a:t> </a:t>
            </a:r>
            <a:r>
              <a:rPr lang="pl-PL" dirty="0" err="1" smtClean="0"/>
              <a:t>observed</a:t>
            </a:r>
            <a:r>
              <a:rPr lang="pl-PL" dirty="0" smtClean="0"/>
              <a:t> for M1 </a:t>
            </a:r>
            <a:r>
              <a:rPr lang="pl-PL" b="1" dirty="0" err="1" smtClean="0">
                <a:solidFill>
                  <a:srgbClr val="C00000"/>
                </a:solidFill>
              </a:rPr>
              <a:t>inband</a:t>
            </a:r>
            <a:r>
              <a:rPr lang="pl-PL" dirty="0" smtClean="0"/>
              <a:t> </a:t>
            </a:r>
            <a:r>
              <a:rPr lang="pl-PL" dirty="0" err="1" smtClean="0"/>
              <a:t>transitions</a:t>
            </a:r>
            <a:endParaRPr lang="pl-PL" dirty="0" smtClean="0"/>
          </a:p>
          <a:p>
            <a:r>
              <a:rPr lang="pl-PL" dirty="0" smtClean="0"/>
              <a:t>B(M1) </a:t>
            </a:r>
            <a:r>
              <a:rPr lang="pl-PL" dirty="0" err="1" smtClean="0"/>
              <a:t>staggering</a:t>
            </a:r>
            <a:r>
              <a:rPr lang="pl-PL" dirty="0" smtClean="0"/>
              <a:t> </a:t>
            </a:r>
            <a:r>
              <a:rPr lang="pl-PL" dirty="0" err="1" smtClean="0"/>
              <a:t>observed</a:t>
            </a:r>
            <a:r>
              <a:rPr lang="pl-PL" dirty="0" smtClean="0"/>
              <a:t> for M1 </a:t>
            </a:r>
            <a:r>
              <a:rPr lang="pl-PL" b="1" dirty="0" err="1" smtClean="0">
                <a:solidFill>
                  <a:srgbClr val="C00000"/>
                </a:solidFill>
              </a:rPr>
              <a:t>interband</a:t>
            </a:r>
            <a:r>
              <a:rPr lang="pl-PL" dirty="0" smtClean="0"/>
              <a:t> </a:t>
            </a:r>
            <a:r>
              <a:rPr lang="pl-PL" dirty="0" err="1" smtClean="0"/>
              <a:t>transitions</a:t>
            </a:r>
            <a:endParaRPr lang="pl-PL" dirty="0" smtClean="0"/>
          </a:p>
          <a:p>
            <a:r>
              <a:rPr lang="pl-PL" dirty="0" smtClean="0"/>
              <a:t>            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both</a:t>
            </a:r>
            <a:r>
              <a:rPr lang="pl-PL" dirty="0" smtClean="0"/>
              <a:t> </a:t>
            </a:r>
            <a:r>
              <a:rPr lang="pl-PL" dirty="0" err="1" smtClean="0"/>
              <a:t>directions</a:t>
            </a:r>
            <a:r>
              <a:rPr lang="pl-PL" dirty="0" smtClean="0"/>
              <a:t>: </a:t>
            </a:r>
            <a:r>
              <a:rPr lang="pl-PL" b="1" dirty="0" err="1" smtClean="0">
                <a:solidFill>
                  <a:srgbClr val="C00000"/>
                </a:solidFill>
              </a:rPr>
              <a:t>side-&gt;yrast</a:t>
            </a:r>
            <a:r>
              <a:rPr lang="pl-PL" b="1" dirty="0" smtClean="0">
                <a:solidFill>
                  <a:srgbClr val="C00000"/>
                </a:solidFill>
              </a:rPr>
              <a:t> &amp; </a:t>
            </a:r>
            <a:r>
              <a:rPr lang="pl-PL" b="1" dirty="0" err="1" smtClean="0">
                <a:solidFill>
                  <a:srgbClr val="C00000"/>
                </a:solidFill>
              </a:rPr>
              <a:t>yrast</a:t>
            </a:r>
            <a:r>
              <a:rPr lang="pl-PL" b="1" dirty="0" smtClean="0">
                <a:solidFill>
                  <a:srgbClr val="C00000"/>
                </a:solidFill>
              </a:rPr>
              <a:t> -&gt;</a:t>
            </a:r>
            <a:r>
              <a:rPr lang="pl-PL" b="1" dirty="0" err="1" smtClean="0">
                <a:solidFill>
                  <a:srgbClr val="C00000"/>
                </a:solidFill>
              </a:rPr>
              <a:t>side</a:t>
            </a:r>
            <a:endParaRPr lang="pl-PL" b="1" dirty="0" smtClean="0">
              <a:solidFill>
                <a:srgbClr val="C00000"/>
              </a:solidFill>
            </a:endParaRPr>
          </a:p>
          <a:p>
            <a:r>
              <a:rPr lang="pl-PL" dirty="0" err="1" smtClean="0"/>
              <a:t>Interband</a:t>
            </a:r>
            <a:r>
              <a:rPr lang="pl-PL" dirty="0" smtClean="0"/>
              <a:t> B(M1) </a:t>
            </a:r>
            <a:r>
              <a:rPr lang="pl-PL" dirty="0" err="1" smtClean="0"/>
              <a:t>staggering</a:t>
            </a:r>
            <a:r>
              <a:rPr lang="pl-PL" dirty="0" smtClean="0"/>
              <a:t> </a:t>
            </a:r>
            <a:r>
              <a:rPr lang="pl-PL" dirty="0" err="1" smtClean="0"/>
              <a:t>has</a:t>
            </a:r>
            <a:r>
              <a:rPr lang="pl-PL" dirty="0" smtClean="0"/>
              <a:t> an </a:t>
            </a:r>
            <a:r>
              <a:rPr lang="pl-PL" dirty="0" err="1" smtClean="0"/>
              <a:t>opposite</a:t>
            </a:r>
            <a:r>
              <a:rPr lang="pl-PL" dirty="0" smtClean="0"/>
              <a:t> </a:t>
            </a:r>
            <a:r>
              <a:rPr lang="pl-PL" dirty="0" err="1" smtClean="0"/>
              <a:t>phase</a:t>
            </a:r>
            <a:r>
              <a:rPr lang="pl-PL" dirty="0" smtClean="0"/>
              <a:t> to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inband</a:t>
            </a:r>
            <a:r>
              <a:rPr lang="pl-PL" dirty="0" smtClean="0"/>
              <a:t> one</a:t>
            </a:r>
            <a:endParaRPr lang="en-US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711948" y="1071546"/>
            <a:ext cx="843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First </a:t>
            </a:r>
            <a:r>
              <a:rPr lang="pl-PL" b="1" dirty="0" err="1" smtClean="0"/>
              <a:t>experimental</a:t>
            </a:r>
            <a:r>
              <a:rPr lang="pl-PL" b="1" dirty="0" smtClean="0"/>
              <a:t> </a:t>
            </a:r>
            <a:r>
              <a:rPr lang="pl-PL" b="1" dirty="0" err="1" smtClean="0"/>
              <a:t>confirmation</a:t>
            </a:r>
            <a:r>
              <a:rPr lang="pl-PL" b="1" dirty="0" smtClean="0"/>
              <a:t> of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full</a:t>
            </a:r>
            <a:r>
              <a:rPr lang="pl-PL" b="1" dirty="0" smtClean="0"/>
              <a:t> set of </a:t>
            </a:r>
            <a:r>
              <a:rPr lang="pl-PL" b="1" dirty="0" err="1" smtClean="0"/>
              <a:t>chiral</a:t>
            </a:r>
            <a:r>
              <a:rPr lang="pl-PL" b="1" dirty="0" smtClean="0"/>
              <a:t> </a:t>
            </a:r>
            <a:r>
              <a:rPr lang="pl-PL" b="1" dirty="0" err="1" smtClean="0"/>
              <a:t>electromagnetic</a:t>
            </a:r>
            <a:r>
              <a:rPr lang="pl-PL" b="1" dirty="0" smtClean="0"/>
              <a:t> </a:t>
            </a:r>
            <a:r>
              <a:rPr lang="pl-PL" b="1" dirty="0" err="1" smtClean="0"/>
              <a:t>selection</a:t>
            </a:r>
            <a:r>
              <a:rPr lang="pl-PL" b="1" dirty="0" smtClean="0"/>
              <a:t> </a:t>
            </a:r>
            <a:r>
              <a:rPr lang="pl-PL" b="1" dirty="0" err="1" smtClean="0"/>
              <a:t>rules</a:t>
            </a:r>
            <a:r>
              <a:rPr lang="pl-PL" b="1" dirty="0" smtClean="0"/>
              <a:t> </a:t>
            </a:r>
            <a:endParaRPr lang="en-US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714348" y="1857364"/>
            <a:ext cx="438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C00000"/>
                </a:solidFill>
              </a:rPr>
              <a:t>Well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separated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left</a:t>
            </a:r>
            <a:r>
              <a:rPr lang="pl-PL" b="1" dirty="0" smtClean="0">
                <a:solidFill>
                  <a:srgbClr val="C00000"/>
                </a:solidFill>
              </a:rPr>
              <a:t>- and </a:t>
            </a:r>
            <a:r>
              <a:rPr lang="pl-PL" b="1" dirty="0" err="1" smtClean="0">
                <a:solidFill>
                  <a:srgbClr val="C00000"/>
                </a:solidFill>
              </a:rPr>
              <a:t>right-handed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states</a:t>
            </a:r>
            <a:endParaRPr lang="pl-PL" b="1" dirty="0" smtClean="0">
              <a:solidFill>
                <a:srgbClr val="C0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14348" y="2143116"/>
            <a:ext cx="5386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C00000"/>
                </a:solidFill>
              </a:rPr>
              <a:t>Strong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triaxial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deformation</a:t>
            </a:r>
            <a:endParaRPr lang="pl-PL" b="1" dirty="0" smtClean="0">
              <a:solidFill>
                <a:srgbClr val="C00000"/>
              </a:solidFill>
            </a:endParaRPr>
          </a:p>
          <a:p>
            <a:r>
              <a:rPr lang="pl-PL" b="1" dirty="0" err="1" smtClean="0">
                <a:solidFill>
                  <a:srgbClr val="C00000"/>
                </a:solidFill>
              </a:rPr>
              <a:t>Angular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mommentum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vectors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mutually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perpendicular</a:t>
            </a:r>
            <a:endParaRPr lang="pl-PL" b="1" dirty="0" smtClean="0">
              <a:solidFill>
                <a:srgbClr val="C00000"/>
              </a:solidFill>
            </a:endParaRPr>
          </a:p>
          <a:p>
            <a:r>
              <a:rPr lang="pl-PL" b="1" dirty="0" smtClean="0">
                <a:solidFill>
                  <a:srgbClr val="C00000"/>
                </a:solidFill>
              </a:rPr>
              <a:t>Partner </a:t>
            </a:r>
            <a:r>
              <a:rPr lang="pl-PL" b="1" dirty="0" err="1" smtClean="0">
                <a:solidFill>
                  <a:srgbClr val="C00000"/>
                </a:solidFill>
              </a:rPr>
              <a:t>bands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built</a:t>
            </a:r>
            <a:r>
              <a:rPr lang="pl-PL" b="1" dirty="0" smtClean="0">
                <a:solidFill>
                  <a:srgbClr val="C00000"/>
                </a:solidFill>
              </a:rPr>
              <a:t> on 2qp </a:t>
            </a:r>
            <a:r>
              <a:rPr lang="pl-PL" b="1" dirty="0" err="1" smtClean="0">
                <a:solidFill>
                  <a:srgbClr val="C00000"/>
                </a:solidFill>
              </a:rPr>
              <a:t>single-j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shell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configuration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357298"/>
            <a:ext cx="3609975" cy="638175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857364"/>
            <a:ext cx="3609975" cy="628650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571744"/>
            <a:ext cx="3381375" cy="304800"/>
          </a:xfrm>
          <a:prstGeom prst="rect">
            <a:avLst/>
          </a:prstGeom>
          <a:noFill/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000372"/>
            <a:ext cx="3400425" cy="304800"/>
          </a:xfrm>
          <a:prstGeom prst="rect">
            <a:avLst/>
          </a:prstGeom>
          <a:noFill/>
        </p:spPr>
      </p:pic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5500694" y="1571612"/>
            <a:ext cx="364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err="1" smtClean="0"/>
              <a:t>Similar</a:t>
            </a:r>
            <a:r>
              <a:rPr lang="pl-PL" b="1" dirty="0" smtClean="0"/>
              <a:t> </a:t>
            </a:r>
            <a:r>
              <a:rPr lang="pl-PL" b="1" dirty="0" err="1" smtClean="0"/>
              <a:t>electromagnetic</a:t>
            </a:r>
            <a:r>
              <a:rPr lang="pl-PL" b="1" dirty="0" smtClean="0"/>
              <a:t> </a:t>
            </a:r>
            <a:r>
              <a:rPr lang="pl-PL" b="1" dirty="0" err="1" smtClean="0"/>
              <a:t>behavior</a:t>
            </a:r>
            <a:r>
              <a:rPr lang="pl-PL" b="1" dirty="0" smtClean="0"/>
              <a:t> </a:t>
            </a:r>
          </a:p>
          <a:p>
            <a:pPr algn="r"/>
            <a:r>
              <a:rPr lang="pl-PL" b="1" dirty="0" smtClean="0"/>
              <a:t>of </a:t>
            </a:r>
            <a:r>
              <a:rPr lang="pl-PL" b="1" dirty="0" err="1" smtClean="0"/>
              <a:t>both</a:t>
            </a:r>
            <a:r>
              <a:rPr lang="pl-PL" b="1" dirty="0" smtClean="0"/>
              <a:t> </a:t>
            </a:r>
            <a:r>
              <a:rPr lang="pl-PL" b="1" dirty="0" err="1" smtClean="0"/>
              <a:t>bands</a:t>
            </a:r>
            <a:endParaRPr lang="en-US" b="1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7968678" y="2928934"/>
            <a:ext cx="1175322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CHIRALITY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714348" y="4729001"/>
            <a:ext cx="8429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corresponding</a:t>
            </a:r>
            <a:r>
              <a:rPr lang="pl-PL" dirty="0" smtClean="0"/>
              <a:t> Hamiltonian </a:t>
            </a:r>
            <a:r>
              <a:rPr lang="pl-PL" dirty="0" err="1" smtClean="0"/>
              <a:t>has</a:t>
            </a:r>
            <a:r>
              <a:rPr lang="pl-PL" dirty="0" smtClean="0"/>
              <a:t>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invariances</a:t>
            </a:r>
            <a:endParaRPr lang="pl-PL" dirty="0" smtClean="0"/>
          </a:p>
          <a:p>
            <a:r>
              <a:rPr lang="pl-PL" dirty="0" smtClean="0"/>
              <a:t>and </a:t>
            </a:r>
            <a:r>
              <a:rPr lang="pl-PL" dirty="0" err="1" smtClean="0"/>
              <a:t>correspodning</a:t>
            </a:r>
            <a:r>
              <a:rPr lang="pl-PL" dirty="0" smtClean="0"/>
              <a:t> quantum </a:t>
            </a:r>
            <a:r>
              <a:rPr lang="pl-PL" dirty="0" err="1" smtClean="0"/>
              <a:t>numbers</a:t>
            </a:r>
            <a:endParaRPr lang="pl-PL" dirty="0" smtClean="0"/>
          </a:p>
          <a:p>
            <a:pPr algn="r"/>
            <a:r>
              <a:rPr lang="pl-PL" b="1" dirty="0" err="1" smtClean="0"/>
              <a:t>Staggering</a:t>
            </a:r>
            <a:r>
              <a:rPr lang="pl-PL" b="1" dirty="0" smtClean="0"/>
              <a:t> of </a:t>
            </a:r>
            <a:r>
              <a:rPr lang="pl-PL" b="1" dirty="0" err="1" smtClean="0"/>
              <a:t>the</a:t>
            </a:r>
            <a:r>
              <a:rPr lang="pl-PL" b="1" dirty="0" smtClean="0"/>
              <a:t> B(M1) </a:t>
            </a:r>
            <a:r>
              <a:rPr lang="pl-PL" b="1" dirty="0" err="1" smtClean="0"/>
              <a:t>values</a:t>
            </a:r>
            <a:endParaRPr lang="en-US" b="1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6241795" y="5929330"/>
            <a:ext cx="290220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STRUCTURAL COMPOSITION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119382" y="-24"/>
            <a:ext cx="5000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 smtClean="0">
                <a:solidFill>
                  <a:schemeClr val="bg1"/>
                </a:solidFill>
              </a:rPr>
              <a:t>Transition</a:t>
            </a:r>
            <a:r>
              <a:rPr lang="pl-PL" sz="3200" b="1" dirty="0" smtClean="0">
                <a:solidFill>
                  <a:schemeClr val="bg1"/>
                </a:solidFill>
              </a:rPr>
              <a:t> </a:t>
            </a:r>
            <a:r>
              <a:rPr lang="pl-PL" sz="3200" b="1" dirty="0" err="1" smtClean="0">
                <a:solidFill>
                  <a:schemeClr val="bg1"/>
                </a:solidFill>
              </a:rPr>
              <a:t>probabilities</a:t>
            </a:r>
            <a:r>
              <a:rPr lang="pl-PL" sz="3200" b="1" dirty="0" smtClean="0">
                <a:solidFill>
                  <a:schemeClr val="bg1"/>
                </a:solidFill>
              </a:rPr>
              <a:t> </a:t>
            </a:r>
            <a:r>
              <a:rPr lang="pl-PL" sz="3200" b="1" baseline="30000" dirty="0" smtClean="0">
                <a:solidFill>
                  <a:schemeClr val="bg1"/>
                </a:solidFill>
              </a:rPr>
              <a:t>126</a:t>
            </a:r>
            <a:r>
              <a:rPr lang="pl-PL" sz="3200" b="1" dirty="0" smtClean="0">
                <a:solidFill>
                  <a:schemeClr val="bg1"/>
                </a:solidFill>
              </a:rPr>
              <a:t>Cs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-0.23629 -0.00023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04046E-6 L 0.00104 -0.123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486 L -0.00017 0.22497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  <p:bldGraphic spid="7" grpId="0">
        <p:bldAsOne/>
      </p:bldGraphic>
      <p:bldGraphic spid="7" grpId="1">
        <p:bldAsOne/>
      </p:bldGraphic>
      <p:bldGraphic spid="7" grpId="2">
        <p:bldAsOne/>
      </p:bldGraphic>
      <p:bldGraphic spid="8" grpId="0">
        <p:bldAsOne/>
      </p:bldGraphic>
      <p:bldGraphic spid="8" grpId="1">
        <p:bldAsOne/>
      </p:bldGraphic>
      <p:bldGraphic spid="8" grpId="2">
        <p:bldAsOne/>
      </p:bldGraphic>
      <p:bldP spid="9" grpId="0"/>
      <p:bldP spid="10" grpId="0"/>
      <p:bldP spid="10" grpId="1"/>
      <p:bldP spid="11" grpId="0"/>
      <p:bldP spid="11" grpId="1"/>
      <p:bldP spid="12" grpId="0"/>
      <p:bldP spid="12" grpId="1"/>
      <p:bldP spid="22" grpId="0"/>
      <p:bldP spid="24" grpId="0" animBg="1"/>
      <p:bldP spid="25" grpId="0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685800" y="1219200"/>
            <a:ext cx="7391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Verdana" pitchFamily="34" charset="0"/>
              </a:rPr>
              <a:t>E. </a:t>
            </a:r>
            <a:r>
              <a:rPr lang="en-GB" sz="1600" b="1" dirty="0" err="1">
                <a:latin typeface="Verdana" pitchFamily="34" charset="0"/>
              </a:rPr>
              <a:t>Grodner</a:t>
            </a:r>
            <a:r>
              <a:rPr lang="en-GB" sz="1600" b="1" dirty="0">
                <a:latin typeface="Verdana" pitchFamily="34" charset="0"/>
              </a:rPr>
              <a:t>, I. </a:t>
            </a:r>
            <a:r>
              <a:rPr lang="en-GB" sz="1600" b="1" dirty="0" err="1">
                <a:latin typeface="Verdana" pitchFamily="34" charset="0"/>
              </a:rPr>
              <a:t>Zalewska</a:t>
            </a:r>
            <a:r>
              <a:rPr lang="en-GB" sz="1600" b="1" dirty="0">
                <a:latin typeface="Verdana" pitchFamily="34" charset="0"/>
              </a:rPr>
              <a:t>, T. </a:t>
            </a:r>
            <a:r>
              <a:rPr lang="en-GB" sz="1600" b="1" dirty="0" err="1">
                <a:latin typeface="Verdana" pitchFamily="34" charset="0"/>
              </a:rPr>
              <a:t>Morek</a:t>
            </a:r>
            <a:r>
              <a:rPr lang="en-GB" sz="1600" b="1" dirty="0">
                <a:latin typeface="Verdana" pitchFamily="34" charset="0"/>
              </a:rPr>
              <a:t>, J. </a:t>
            </a:r>
            <a:r>
              <a:rPr lang="en-GB" sz="1600" b="1" dirty="0" err="1">
                <a:latin typeface="Verdana" pitchFamily="34" charset="0"/>
              </a:rPr>
              <a:t>Srebrny</a:t>
            </a:r>
            <a:r>
              <a:rPr lang="en-GB" sz="1600" b="1" dirty="0">
                <a:latin typeface="Verdana" pitchFamily="34" charset="0"/>
              </a:rPr>
              <a:t>, Ch. </a:t>
            </a:r>
            <a:r>
              <a:rPr lang="en-GB" sz="1600" b="1" dirty="0" err="1">
                <a:latin typeface="Verdana" pitchFamily="34" charset="0"/>
              </a:rPr>
              <a:t>Droste</a:t>
            </a:r>
            <a:r>
              <a:rPr lang="en-GB" sz="1600" b="1" dirty="0">
                <a:latin typeface="Verdana" pitchFamily="34" charset="0"/>
              </a:rPr>
              <a:t>, </a:t>
            </a:r>
          </a:p>
          <a:p>
            <a:pPr algn="ctr"/>
            <a:r>
              <a:rPr lang="en-GB" sz="1600" b="1" dirty="0">
                <a:latin typeface="Verdana" pitchFamily="34" charset="0"/>
              </a:rPr>
              <a:t>M. </a:t>
            </a:r>
            <a:r>
              <a:rPr lang="en-GB" sz="1600" b="1" dirty="0" err="1">
                <a:latin typeface="Verdana" pitchFamily="34" charset="0"/>
              </a:rPr>
              <a:t>Kowalczyk</a:t>
            </a:r>
            <a:r>
              <a:rPr lang="en-GB" sz="1600" b="1" dirty="0">
                <a:latin typeface="Verdana" pitchFamily="34" charset="0"/>
              </a:rPr>
              <a:t>, J. </a:t>
            </a:r>
            <a:r>
              <a:rPr lang="en-GB" sz="1600" b="1" dirty="0" err="1" smtClean="0">
                <a:latin typeface="Verdana" pitchFamily="34" charset="0"/>
              </a:rPr>
              <a:t>Mierzejewski</a:t>
            </a:r>
            <a:endParaRPr lang="en-GB" sz="1600" b="1" dirty="0">
              <a:latin typeface="Verdana" pitchFamily="34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85800" y="1752600"/>
            <a:ext cx="746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i="1" dirty="0">
                <a:latin typeface="Verdana" pitchFamily="34" charset="0"/>
              </a:rPr>
              <a:t>Institute of Experimental Physics, Warsaw University, Warsaw, Poland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914400" y="2362200"/>
            <a:ext cx="739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Verdana" pitchFamily="34" charset="0"/>
              </a:rPr>
              <a:t>A. A. Pasternak</a:t>
            </a:r>
            <a:endParaRPr lang="en-GB" sz="1600" dirty="0">
              <a:latin typeface="Verdana" pitchFamily="34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914400" y="2590800"/>
            <a:ext cx="746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i="1" dirty="0">
                <a:latin typeface="Verdana" pitchFamily="34" charset="0"/>
              </a:rPr>
              <a:t>A. F. </a:t>
            </a:r>
            <a:r>
              <a:rPr lang="en-GB" sz="1400" i="1" dirty="0" err="1">
                <a:latin typeface="Verdana" pitchFamily="34" charset="0"/>
              </a:rPr>
              <a:t>Ioffe</a:t>
            </a:r>
            <a:r>
              <a:rPr lang="en-GB" sz="1400" i="1" dirty="0">
                <a:latin typeface="Verdana" pitchFamily="34" charset="0"/>
              </a:rPr>
              <a:t> Physical Technical Institute RAS, St. Petersburg, Russia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1066800" y="4495800"/>
            <a:ext cx="7391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Verdana" pitchFamily="34" charset="0"/>
              </a:rPr>
              <a:t>J. </a:t>
            </a:r>
            <a:r>
              <a:rPr lang="en-GB" sz="1600" b="1" dirty="0" err="1">
                <a:latin typeface="Verdana" pitchFamily="34" charset="0"/>
              </a:rPr>
              <a:t>Kownacki</a:t>
            </a:r>
            <a:r>
              <a:rPr lang="en-GB" sz="1600" b="1" dirty="0">
                <a:latin typeface="Verdana" pitchFamily="34" charset="0"/>
              </a:rPr>
              <a:t>, M. </a:t>
            </a:r>
            <a:r>
              <a:rPr lang="en-GB" sz="1600" b="1" dirty="0" err="1">
                <a:latin typeface="Verdana" pitchFamily="34" charset="0"/>
              </a:rPr>
              <a:t>Kisieliński</a:t>
            </a:r>
            <a:r>
              <a:rPr lang="en-GB" sz="1600" b="1" dirty="0">
                <a:latin typeface="Verdana" pitchFamily="34" charset="0"/>
              </a:rPr>
              <a:t>, </a:t>
            </a:r>
            <a:r>
              <a:rPr lang="en-GB" sz="1600" b="1" dirty="0" smtClean="0">
                <a:latin typeface="Verdana" pitchFamily="34" charset="0"/>
              </a:rPr>
              <a:t>P</a:t>
            </a:r>
            <a:r>
              <a:rPr lang="en-GB" sz="1600" b="1" dirty="0">
                <a:latin typeface="Verdana" pitchFamily="34" charset="0"/>
              </a:rPr>
              <a:t>. </a:t>
            </a:r>
            <a:r>
              <a:rPr lang="en-GB" sz="1600" b="1" dirty="0" err="1" smtClean="0">
                <a:latin typeface="Verdana" pitchFamily="34" charset="0"/>
              </a:rPr>
              <a:t>Napiorkowski</a:t>
            </a:r>
            <a:endParaRPr lang="en-GB" sz="1600" b="1" dirty="0">
              <a:latin typeface="Verdana" pitchFamily="34" charset="0"/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990600" y="4876800"/>
            <a:ext cx="746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i="1" dirty="0">
                <a:latin typeface="Verdana" pitchFamily="34" charset="0"/>
              </a:rPr>
              <a:t>Heavy Ion Laboratory of Warsaw University, Warsaw, Poland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914400" y="3276600"/>
            <a:ext cx="739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 dirty="0" smtClean="0">
                <a:latin typeface="Verdana" pitchFamily="34" charset="0"/>
              </a:rPr>
              <a:t>S. G. </a:t>
            </a:r>
            <a:r>
              <a:rPr lang="en-GB" sz="1600" b="1" dirty="0" err="1" smtClean="0">
                <a:latin typeface="Verdana" pitchFamily="34" charset="0"/>
              </a:rPr>
              <a:t>Rohoziński</a:t>
            </a:r>
            <a:r>
              <a:rPr lang="pl-PL" sz="1600" b="1" dirty="0" smtClean="0">
                <a:latin typeface="Verdana" pitchFamily="34" charset="0"/>
              </a:rPr>
              <a:t>,</a:t>
            </a:r>
            <a:r>
              <a:rPr lang="en-GB" sz="1600" b="1" dirty="0" smtClean="0">
                <a:latin typeface="Verdana" pitchFamily="34" charset="0"/>
              </a:rPr>
              <a:t> </a:t>
            </a:r>
            <a:r>
              <a:rPr lang="pl-PL" sz="1600" b="1" dirty="0" smtClean="0">
                <a:latin typeface="Verdana" pitchFamily="34" charset="0"/>
              </a:rPr>
              <a:t>J. </a:t>
            </a:r>
            <a:r>
              <a:rPr lang="pl-PL" sz="1600" b="1" dirty="0" err="1" smtClean="0">
                <a:latin typeface="Verdana" pitchFamily="34" charset="0"/>
              </a:rPr>
              <a:t>Dobaczewski</a:t>
            </a:r>
            <a:r>
              <a:rPr lang="pl-PL" sz="1600" b="1" dirty="0" smtClean="0">
                <a:latin typeface="Verdana" pitchFamily="34" charset="0"/>
              </a:rPr>
              <a:t>, </a:t>
            </a:r>
            <a:r>
              <a:rPr lang="en-GB" sz="1600" b="1" dirty="0" err="1" smtClean="0">
                <a:latin typeface="Verdana" pitchFamily="34" charset="0"/>
              </a:rPr>
              <a:t>P.Olbratowski</a:t>
            </a:r>
            <a:r>
              <a:rPr lang="pl-PL" sz="1600" b="1" dirty="0" smtClean="0">
                <a:latin typeface="Verdana" pitchFamily="34" charset="0"/>
              </a:rPr>
              <a:t>,</a:t>
            </a:r>
          </a:p>
          <a:p>
            <a:pPr algn="ctr"/>
            <a:r>
              <a:rPr lang="pl-PL" sz="1600" b="1" dirty="0" smtClean="0">
                <a:latin typeface="Verdana" pitchFamily="34" charset="0"/>
              </a:rPr>
              <a:t>W. </a:t>
            </a:r>
            <a:r>
              <a:rPr lang="pl-PL" sz="1600" b="1" dirty="0" err="1" smtClean="0">
                <a:latin typeface="Verdana" pitchFamily="34" charset="0"/>
              </a:rPr>
              <a:t>Satuła</a:t>
            </a:r>
            <a:endParaRPr lang="en-GB" sz="1600" dirty="0">
              <a:latin typeface="Verdana" pitchFamily="34" charset="0"/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685800" y="3810000"/>
            <a:ext cx="746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i="1" dirty="0">
                <a:latin typeface="Verdana" pitchFamily="34" charset="0"/>
              </a:rPr>
              <a:t>Institute of Theoretical Physics, Warsaw University, Warsaw, Poland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119382" y="-24"/>
            <a:ext cx="2488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 smtClean="0">
                <a:solidFill>
                  <a:schemeClr val="bg1"/>
                </a:solidFill>
              </a:rPr>
              <a:t>Collaboration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14" descr="JAJ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71462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000240"/>
            <a:ext cx="295275" cy="304800"/>
          </a:xfrm>
          <a:prstGeom prst="rect">
            <a:avLst/>
          </a:prstGeom>
          <a:noFill/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000240"/>
            <a:ext cx="133350" cy="304800"/>
          </a:xfrm>
          <a:prstGeom prst="rect">
            <a:avLst/>
          </a:prstGeom>
          <a:noFill/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00240"/>
            <a:ext cx="590550" cy="304800"/>
          </a:xfrm>
          <a:prstGeom prst="rect">
            <a:avLst/>
          </a:prstGeom>
          <a:noFill/>
        </p:spPr>
      </p:pic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428868"/>
            <a:ext cx="1076325" cy="304800"/>
          </a:xfrm>
          <a:prstGeom prst="rect">
            <a:avLst/>
          </a:prstGeom>
          <a:noFill/>
        </p:spPr>
      </p:pic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214686"/>
            <a:ext cx="352425" cy="304800"/>
          </a:xfrm>
          <a:prstGeom prst="rect">
            <a:avLst/>
          </a:prstGeom>
          <a:noFill/>
        </p:spPr>
      </p:pic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36" y="3214686"/>
            <a:ext cx="171450" cy="304800"/>
          </a:xfrm>
          <a:prstGeom prst="rect">
            <a:avLst/>
          </a:prstGeom>
          <a:noFill/>
        </p:spPr>
      </p:pic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214686"/>
            <a:ext cx="428625" cy="304800"/>
          </a:xfrm>
          <a:prstGeom prst="rect">
            <a:avLst/>
          </a:prstGeom>
          <a:noFill/>
        </p:spPr>
      </p:pic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214686"/>
            <a:ext cx="352425" cy="304800"/>
          </a:xfrm>
          <a:prstGeom prst="rect">
            <a:avLst/>
          </a:prstGeom>
          <a:noFill/>
        </p:spPr>
      </p:pic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214686"/>
            <a:ext cx="762000" cy="304800"/>
          </a:xfrm>
          <a:prstGeom prst="rect">
            <a:avLst/>
          </a:prstGeom>
          <a:noFill/>
        </p:spPr>
      </p:pic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101240"/>
            <a:ext cx="352425" cy="304800"/>
          </a:xfrm>
          <a:prstGeom prst="rect">
            <a:avLst/>
          </a:prstGeom>
          <a:noFill/>
        </p:spPr>
      </p:pic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101240"/>
            <a:ext cx="247650" cy="304800"/>
          </a:xfrm>
          <a:prstGeom prst="rect">
            <a:avLst/>
          </a:prstGeom>
          <a:noFill/>
        </p:spPr>
      </p:pic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74" name="Picture 50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2055" y="4101240"/>
            <a:ext cx="352425" cy="304800"/>
          </a:xfrm>
          <a:prstGeom prst="rect">
            <a:avLst/>
          </a:prstGeom>
          <a:noFill/>
        </p:spPr>
      </p:pic>
      <p:sp>
        <p:nvSpPr>
          <p:cNvPr id="1076" name="Rectangle 52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77" name="Picture 5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101240"/>
            <a:ext cx="600075" cy="304800"/>
          </a:xfrm>
          <a:prstGeom prst="rect">
            <a:avLst/>
          </a:prstGeom>
          <a:noFill/>
        </p:spPr>
      </p:pic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8" name="Rectangle 64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89" name="Picture 65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101240"/>
            <a:ext cx="742950" cy="304800"/>
          </a:xfrm>
          <a:prstGeom prst="rect">
            <a:avLst/>
          </a:prstGeom>
          <a:noFill/>
        </p:spPr>
      </p:pic>
      <p:sp>
        <p:nvSpPr>
          <p:cNvPr id="1091" name="Rectangle 67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3" name="Rectangle 6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92" name="Picture 68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105454"/>
            <a:ext cx="571500" cy="304800"/>
          </a:xfrm>
          <a:prstGeom prst="rect">
            <a:avLst/>
          </a:prstGeom>
          <a:noFill/>
        </p:spPr>
      </p:pic>
      <p:sp>
        <p:nvSpPr>
          <p:cNvPr id="1094" name="Rectangle 7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95" name="Picture 71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4101240"/>
            <a:ext cx="428625" cy="304800"/>
          </a:xfrm>
          <a:prstGeom prst="rect">
            <a:avLst/>
          </a:prstGeom>
          <a:noFill/>
        </p:spPr>
      </p:pic>
      <p:sp>
        <p:nvSpPr>
          <p:cNvPr id="1097" name="Rectangle 7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9" name="Rectangle 7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98" name="Picture 74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9764" y="4071942"/>
            <a:ext cx="295275" cy="304800"/>
          </a:xfrm>
          <a:prstGeom prst="rect">
            <a:avLst/>
          </a:prstGeom>
          <a:noFill/>
        </p:spPr>
      </p:pic>
      <p:sp>
        <p:nvSpPr>
          <p:cNvPr id="1100" name="Rectangle 7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2" name="Rectangle 7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5" name="Rectangle 8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06" name="Rectangle 82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09" name="Rectangle 85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1" name="Rectangle 8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12" name="Rectangle 88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4" name="Rectangle 9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15" name="Rectangle 91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7" name="Rectangle 9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10" name="Picture 86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674" y="4101240"/>
            <a:ext cx="190500" cy="304800"/>
          </a:xfrm>
          <a:prstGeom prst="rect">
            <a:avLst/>
          </a:prstGeom>
          <a:noFill/>
        </p:spPr>
      </p:pic>
      <p:pic>
        <p:nvPicPr>
          <p:cNvPr id="1113" name="Picture 89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33314" y="4101240"/>
            <a:ext cx="295275" cy="304800"/>
          </a:xfrm>
          <a:prstGeom prst="rect">
            <a:avLst/>
          </a:prstGeom>
          <a:noFill/>
        </p:spPr>
      </p:pic>
      <p:pic>
        <p:nvPicPr>
          <p:cNvPr id="1116" name="Picture 92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101240"/>
            <a:ext cx="295275" cy="304800"/>
          </a:xfrm>
          <a:prstGeom prst="rect">
            <a:avLst/>
          </a:prstGeom>
          <a:noFill/>
        </p:spPr>
      </p:pic>
      <p:sp>
        <p:nvSpPr>
          <p:cNvPr id="1118" name="Rectangle 94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0" name="Rectangle 9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19" name="Picture 95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496"/>
            <a:ext cx="1143000" cy="304800"/>
          </a:xfrm>
          <a:prstGeom prst="rect">
            <a:avLst/>
          </a:prstGeom>
          <a:noFill/>
        </p:spPr>
      </p:pic>
      <p:sp>
        <p:nvSpPr>
          <p:cNvPr id="1121" name="Rectangle 97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3" name="Rectangle 9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2" name="Picture 98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4101240"/>
            <a:ext cx="1190625" cy="304800"/>
          </a:xfrm>
          <a:prstGeom prst="rect">
            <a:avLst/>
          </a:prstGeom>
          <a:noFill/>
        </p:spPr>
      </p:pic>
      <p:sp>
        <p:nvSpPr>
          <p:cNvPr id="1124" name="Rectangle 10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" name="Rectangle 10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" name="Rectangle 10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2000240"/>
            <a:ext cx="295275" cy="304800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2000240"/>
            <a:ext cx="257175" cy="352425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6476" y="2000240"/>
            <a:ext cx="514350" cy="304800"/>
          </a:xfrm>
          <a:prstGeom prst="rect">
            <a:avLst/>
          </a:prstGeom>
          <a:noFill/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2357430"/>
            <a:ext cx="1143000" cy="352425"/>
          </a:xfrm>
          <a:prstGeom prst="rect">
            <a:avLst/>
          </a:prstGeom>
          <a:noFill/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077306"/>
            <a:ext cx="1962150" cy="304800"/>
          </a:xfrm>
          <a:prstGeom prst="rect">
            <a:avLst/>
          </a:prstGeom>
          <a:noFill/>
        </p:spPr>
      </p:pic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648810"/>
            <a:ext cx="2181225" cy="304800"/>
          </a:xfrm>
          <a:prstGeom prst="rect">
            <a:avLst/>
          </a:prstGeom>
          <a:noFill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5077438"/>
            <a:ext cx="1552575" cy="361950"/>
          </a:xfrm>
          <a:prstGeom prst="rect">
            <a:avLst/>
          </a:prstGeom>
          <a:noFill/>
        </p:spPr>
      </p:pic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9936" y="5077438"/>
            <a:ext cx="1009650" cy="304800"/>
          </a:xfrm>
          <a:prstGeom prst="rect">
            <a:avLst/>
          </a:prstGeom>
          <a:noFill/>
        </p:spPr>
      </p:pic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25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077306"/>
            <a:ext cx="1962150" cy="304800"/>
          </a:xfrm>
          <a:prstGeom prst="rect">
            <a:avLst/>
          </a:prstGeom>
          <a:noFill/>
        </p:spPr>
      </p:pic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pole tekstowe 121"/>
          <p:cNvSpPr txBox="1"/>
          <p:nvPr/>
        </p:nvSpPr>
        <p:spPr>
          <a:xfrm>
            <a:off x="0" y="1357298"/>
            <a:ext cx="3214678" cy="369332"/>
          </a:xfrm>
          <a:prstGeom prst="rect">
            <a:avLst/>
          </a:prstGeom>
          <a:solidFill>
            <a:srgbClr val="B4001E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TIME REVERSAL  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3" name="pole tekstowe 122"/>
          <p:cNvSpPr txBox="1"/>
          <p:nvPr/>
        </p:nvSpPr>
        <p:spPr>
          <a:xfrm>
            <a:off x="5072066" y="1357298"/>
            <a:ext cx="4071934" cy="369332"/>
          </a:xfrm>
          <a:prstGeom prst="rect">
            <a:avLst/>
          </a:prstGeom>
          <a:solidFill>
            <a:srgbClr val="B4001E"/>
          </a:solidFill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</a:rPr>
              <a:t>T-SIGNATURE</a:t>
            </a:r>
            <a:r>
              <a:rPr lang="pl-PL" b="1" dirty="0" smtClean="0">
                <a:solidFill>
                  <a:schemeClr val="bg1"/>
                </a:solidFill>
              </a:rPr>
              <a:t>    R</a:t>
            </a:r>
            <a:r>
              <a:rPr lang="pl-PL" b="1" baseline="-25000" dirty="0" smtClean="0">
                <a:solidFill>
                  <a:schemeClr val="bg1"/>
                </a:solidFill>
              </a:rPr>
              <a:t>Y</a:t>
            </a:r>
            <a:r>
              <a:rPr lang="pl-PL" b="1" baseline="30000" dirty="0" smtClean="0">
                <a:solidFill>
                  <a:schemeClr val="bg1"/>
                </a:solidFill>
              </a:rPr>
              <a:t>T</a:t>
            </a:r>
            <a:r>
              <a:rPr lang="pl-PL" b="1" dirty="0" smtClean="0">
                <a:solidFill>
                  <a:schemeClr val="bg1"/>
                </a:solidFill>
              </a:rPr>
              <a:t> =</a:t>
            </a:r>
            <a:r>
              <a:rPr lang="pl-PL" b="1" dirty="0" err="1" smtClean="0">
                <a:solidFill>
                  <a:schemeClr val="bg1"/>
                </a:solidFill>
              </a:rPr>
              <a:t>R</a:t>
            </a:r>
            <a:r>
              <a:rPr lang="pl-PL" b="1" baseline="-25000" dirty="0" err="1" smtClean="0">
                <a:solidFill>
                  <a:schemeClr val="bg1"/>
                </a:solidFill>
              </a:rPr>
              <a:t>Y</a:t>
            </a:r>
            <a:r>
              <a:rPr lang="pl-PL" b="1" dirty="0" err="1" smtClean="0">
                <a:solidFill>
                  <a:schemeClr val="bg1"/>
                </a:solidFill>
              </a:rPr>
              <a:t>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1" name="pole tekstowe 120"/>
          <p:cNvSpPr txBox="1"/>
          <p:nvPr/>
        </p:nvSpPr>
        <p:spPr>
          <a:xfrm>
            <a:off x="5143504" y="5577504"/>
            <a:ext cx="4000496" cy="923330"/>
          </a:xfrm>
          <a:prstGeom prst="rect">
            <a:avLst/>
          </a:prstGeom>
          <a:solidFill>
            <a:schemeClr val="accent6">
              <a:lumMod val="40000"/>
              <a:lumOff val="60000"/>
              <a:alpha val="81176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dirty="0" smtClean="0"/>
              <a:t>A. Bohr, B. </a:t>
            </a:r>
            <a:r>
              <a:rPr lang="pl-PL" dirty="0" err="1" smtClean="0"/>
              <a:t>Mottelson</a:t>
            </a:r>
            <a:endParaRPr lang="pl-PL" dirty="0" smtClean="0"/>
          </a:p>
          <a:p>
            <a:pPr algn="r"/>
            <a:r>
              <a:rPr lang="pl-PL" i="1" dirty="0" err="1" smtClean="0"/>
              <a:t>Nuclear</a:t>
            </a:r>
            <a:r>
              <a:rPr lang="pl-PL" i="1" dirty="0" smtClean="0"/>
              <a:t> </a:t>
            </a:r>
            <a:r>
              <a:rPr lang="pl-PL" i="1" dirty="0" err="1" smtClean="0"/>
              <a:t>Structure</a:t>
            </a:r>
            <a:endParaRPr lang="pl-PL" dirty="0" smtClean="0"/>
          </a:p>
          <a:p>
            <a:pPr algn="r"/>
            <a:r>
              <a:rPr lang="en-GB" b="1" dirty="0" smtClean="0">
                <a:solidFill>
                  <a:srgbClr val="C00000"/>
                </a:solidFill>
              </a:rPr>
              <a:t> </a:t>
            </a:r>
            <a:r>
              <a:rPr lang="pl-PL" b="1" dirty="0" smtClean="0">
                <a:solidFill>
                  <a:srgbClr val="C00000"/>
                </a:solidFill>
              </a:rPr>
              <a:t>W.A. Benjamin (1969)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24" name="RYT_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5" cstate="print"/>
          <a:stretch>
            <a:fillRect/>
          </a:stretch>
        </p:blipFill>
        <p:spPr>
          <a:xfrm>
            <a:off x="7215206" y="2571744"/>
            <a:ext cx="1872000" cy="1404000"/>
          </a:xfrm>
          <a:prstGeom prst="rect">
            <a:avLst/>
          </a:prstGeom>
        </p:spPr>
      </p:pic>
      <p:sp>
        <p:nvSpPr>
          <p:cNvPr id="126" name="pole tekstowe 125"/>
          <p:cNvSpPr txBox="1"/>
          <p:nvPr/>
        </p:nvSpPr>
        <p:spPr>
          <a:xfrm>
            <a:off x="119382" y="-24"/>
            <a:ext cx="6281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 smtClean="0">
                <a:solidFill>
                  <a:schemeClr val="bg1"/>
                </a:solidFill>
              </a:rPr>
              <a:t>Intrinsic</a:t>
            </a:r>
            <a:r>
              <a:rPr lang="pl-PL" sz="3200" b="1" dirty="0" smtClean="0">
                <a:solidFill>
                  <a:schemeClr val="bg1"/>
                </a:solidFill>
              </a:rPr>
              <a:t> </a:t>
            </a:r>
            <a:r>
              <a:rPr lang="pl-PL" sz="3200" b="1" dirty="0" err="1" smtClean="0">
                <a:solidFill>
                  <a:schemeClr val="bg1"/>
                </a:solidFill>
              </a:rPr>
              <a:t>states</a:t>
            </a:r>
            <a:r>
              <a:rPr lang="pl-PL" sz="3200" b="1" dirty="0" smtClean="0">
                <a:solidFill>
                  <a:schemeClr val="bg1"/>
                </a:solidFill>
              </a:rPr>
              <a:t> (</a:t>
            </a:r>
            <a:r>
              <a:rPr lang="pl-PL" sz="3200" b="1" dirty="0" err="1" smtClean="0">
                <a:solidFill>
                  <a:schemeClr val="bg1"/>
                </a:solidFill>
              </a:rPr>
              <a:t>symmetry</a:t>
            </a:r>
            <a:r>
              <a:rPr lang="pl-PL" sz="3200" b="1" dirty="0" smtClean="0">
                <a:solidFill>
                  <a:schemeClr val="bg1"/>
                </a:solidFill>
              </a:rPr>
              <a:t> </a:t>
            </a:r>
            <a:r>
              <a:rPr lang="pl-PL" sz="3200" b="1" dirty="0" err="1" smtClean="0">
                <a:solidFill>
                  <a:schemeClr val="bg1"/>
                </a:solidFill>
              </a:rPr>
              <a:t>breaking</a:t>
            </a:r>
            <a:r>
              <a:rPr lang="pl-PL" sz="3200" b="1" dirty="0" smtClean="0">
                <a:solidFill>
                  <a:schemeClr val="bg1"/>
                </a:solidFill>
              </a:rPr>
              <a:t>)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7" name="Text Box 20"/>
          <p:cNvSpPr txBox="1">
            <a:spLocks noChangeArrowheads="1"/>
          </p:cNvSpPr>
          <p:nvPr/>
        </p:nvSpPr>
        <p:spPr bwMode="auto">
          <a:xfrm>
            <a:off x="457200" y="571480"/>
            <a:ext cx="640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 smtClean="0">
                <a:latin typeface="Arial Narrow" pitchFamily="34" charset="0"/>
              </a:rPr>
              <a:t>NONRELATIVISTIC SCHROEDINGER EQUATION</a:t>
            </a:r>
            <a:endParaRPr lang="pl-PL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046 L -0.01563 0.00046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092 L 0.02361 0.00092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0115 L 0.05781 0.00115 " pathEditMode="relative" rAng="0" ptsTypes="AA">
                                      <p:cBhvr>
                                        <p:cTn id="137" dur="50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69 L -0.03941 0.00069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069 L -0.03941 0.00069 " pathEditMode="relative" rAng="0" ptsTypes="AA">
                                      <p:cBhvr>
                                        <p:cTn id="143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6.66667E-6 L -0.18124 -6.66667E-6 " pathEditMode="relative" ptsTypes="AA">
                                      <p:cBhvr>
                                        <p:cTn id="17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5" dur="1" fill="hold"/>
                                        <p:tgtEl>
                                          <p:spTgt spid="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video>
              <p:cMediaNode>
                <p:cTn id="20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4"/>
                </p:tgtEl>
              </p:cMediaNode>
            </p:video>
          </p:childTnLst>
        </p:cTn>
      </p:par>
    </p:tnLst>
    <p:bldLst>
      <p:bldP spid="1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rostokąt 110"/>
          <p:cNvSpPr/>
          <p:nvPr/>
        </p:nvSpPr>
        <p:spPr>
          <a:xfrm>
            <a:off x="0" y="5715016"/>
            <a:ext cx="5715008" cy="64294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Prostokąt 109"/>
          <p:cNvSpPr/>
          <p:nvPr/>
        </p:nvSpPr>
        <p:spPr>
          <a:xfrm>
            <a:off x="0" y="4521758"/>
            <a:ext cx="6072198" cy="59285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000372"/>
            <a:ext cx="1962150" cy="3048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214554"/>
            <a:ext cx="3609975" cy="628650"/>
          </a:xfrm>
          <a:prstGeom prst="rect">
            <a:avLst/>
          </a:prstGeom>
          <a:noFill/>
        </p:spPr>
      </p:pic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1785926"/>
            <a:ext cx="990600" cy="30480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1643050"/>
            <a:ext cx="2552700" cy="638175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214818"/>
            <a:ext cx="1695450" cy="3048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214818"/>
            <a:ext cx="342900" cy="304800"/>
          </a:xfrm>
          <a:prstGeom prst="rect">
            <a:avLst/>
          </a:prstGeom>
          <a:noFill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071942"/>
            <a:ext cx="2295525" cy="666750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071942"/>
            <a:ext cx="2295525" cy="666750"/>
          </a:xfrm>
          <a:prstGeom prst="rect">
            <a:avLst/>
          </a:prstGeom>
          <a:noFill/>
        </p:spPr>
      </p:pic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071942"/>
            <a:ext cx="2314575" cy="666750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6" y="5286388"/>
            <a:ext cx="1695450" cy="304800"/>
          </a:xfrm>
          <a:prstGeom prst="rect">
            <a:avLst/>
          </a:prstGeom>
          <a:noFill/>
        </p:spPr>
      </p:pic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5143512"/>
            <a:ext cx="990600" cy="638175"/>
          </a:xfrm>
          <a:prstGeom prst="rect">
            <a:avLst/>
          </a:prstGeom>
          <a:noFill/>
        </p:spPr>
      </p:pic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5286388"/>
            <a:ext cx="95250" cy="304800"/>
          </a:xfrm>
          <a:prstGeom prst="rect">
            <a:avLst/>
          </a:prstGeom>
          <a:noFill/>
        </p:spPr>
      </p:pic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2735" y="5286388"/>
            <a:ext cx="1362075" cy="304800"/>
          </a:xfrm>
          <a:prstGeom prst="rect">
            <a:avLst/>
          </a:prstGeom>
          <a:noFill/>
        </p:spPr>
      </p:pic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5286388"/>
            <a:ext cx="171450" cy="304800"/>
          </a:xfrm>
          <a:prstGeom prst="rect">
            <a:avLst/>
          </a:prstGeom>
          <a:noFill/>
        </p:spPr>
      </p:pic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6271" y="5286388"/>
            <a:ext cx="1400175" cy="304800"/>
          </a:xfrm>
          <a:prstGeom prst="rect">
            <a:avLst/>
          </a:prstGeom>
          <a:noFill/>
        </p:spPr>
      </p:pic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9310" y="5286388"/>
            <a:ext cx="171450" cy="304800"/>
          </a:xfrm>
          <a:prstGeom prst="rect">
            <a:avLst/>
          </a:prstGeom>
          <a:noFill/>
        </p:spPr>
      </p:pic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6957" y="5286388"/>
            <a:ext cx="1381125" cy="304800"/>
          </a:xfrm>
          <a:prstGeom prst="rect">
            <a:avLst/>
          </a:prstGeom>
          <a:noFill/>
        </p:spPr>
      </p:pic>
      <p:sp>
        <p:nvSpPr>
          <p:cNvPr id="1075" name="Rectangle 51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76" name="Picture 5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5286388"/>
            <a:ext cx="171450" cy="304800"/>
          </a:xfrm>
          <a:prstGeom prst="rect">
            <a:avLst/>
          </a:prstGeom>
          <a:noFill/>
        </p:spPr>
      </p:pic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8593" y="5292478"/>
            <a:ext cx="1381125" cy="304800"/>
          </a:xfrm>
          <a:prstGeom prst="rect">
            <a:avLst/>
          </a:prstGeom>
          <a:noFill/>
        </p:spPr>
      </p:pic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82" name="Picture 58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29718" y="5286388"/>
            <a:ext cx="142875" cy="304800"/>
          </a:xfrm>
          <a:prstGeom prst="rect">
            <a:avLst/>
          </a:prstGeom>
          <a:noFill/>
        </p:spPr>
      </p:pic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9986" y="4496972"/>
            <a:ext cx="1466850" cy="3048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4500570"/>
            <a:ext cx="1447800" cy="3048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4500570"/>
            <a:ext cx="123825" cy="304800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500570"/>
            <a:ext cx="1628775" cy="304800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500570"/>
            <a:ext cx="123825" cy="304800"/>
          </a:xfrm>
          <a:prstGeom prst="rect">
            <a:avLst/>
          </a:prstGeom>
          <a:noFill/>
        </p:spPr>
      </p:pic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4500570"/>
            <a:ext cx="1647825" cy="304800"/>
          </a:xfrm>
          <a:prstGeom prst="rect">
            <a:avLst/>
          </a:prstGeom>
          <a:noFill/>
        </p:spPr>
      </p:pic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6" y="4838712"/>
            <a:ext cx="3381375" cy="304800"/>
          </a:xfrm>
          <a:prstGeom prst="rect">
            <a:avLst/>
          </a:prstGeom>
          <a:noFill/>
        </p:spPr>
      </p:pic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6" y="5715016"/>
            <a:ext cx="3400425" cy="304800"/>
          </a:xfrm>
          <a:prstGeom prst="rect">
            <a:avLst/>
          </a:prstGeom>
          <a:noFill/>
        </p:spPr>
      </p:pic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67" y="6000768"/>
            <a:ext cx="3400425" cy="304800"/>
          </a:xfrm>
          <a:prstGeom prst="rect">
            <a:avLst/>
          </a:prstGeom>
          <a:noFill/>
        </p:spPr>
      </p:pic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pole tekstowe 108"/>
          <p:cNvSpPr txBox="1"/>
          <p:nvPr/>
        </p:nvSpPr>
        <p:spPr>
          <a:xfrm>
            <a:off x="5715008" y="4497181"/>
            <a:ext cx="3428992" cy="646331"/>
          </a:xfrm>
          <a:prstGeom prst="rect">
            <a:avLst/>
          </a:prstGeom>
          <a:solidFill>
            <a:srgbClr val="B4001E"/>
          </a:solidFill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</a:rPr>
              <a:t>Inband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transition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probabilities</a:t>
            </a:r>
            <a:endParaRPr lang="pl-PL" b="1" dirty="0" smtClean="0">
              <a:solidFill>
                <a:schemeClr val="bg1"/>
              </a:solidFill>
            </a:endParaRPr>
          </a:p>
          <a:p>
            <a:r>
              <a:rPr lang="pl-PL" b="1" dirty="0" err="1" smtClean="0">
                <a:solidFill>
                  <a:schemeClr val="bg1"/>
                </a:solidFill>
              </a:rPr>
              <a:t>Identical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in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both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bands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2" name="pole tekstowe 111"/>
          <p:cNvSpPr txBox="1"/>
          <p:nvPr/>
        </p:nvSpPr>
        <p:spPr>
          <a:xfrm>
            <a:off x="5715008" y="5715016"/>
            <a:ext cx="3428992" cy="646331"/>
          </a:xfrm>
          <a:prstGeom prst="rect">
            <a:avLst/>
          </a:prstGeom>
          <a:solidFill>
            <a:srgbClr val="B4001E"/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err="1" smtClean="0">
                <a:solidFill>
                  <a:schemeClr val="bg1"/>
                </a:solidFill>
              </a:rPr>
              <a:t>Interband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transition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probabilities</a:t>
            </a:r>
            <a:endParaRPr lang="pl-PL" b="1" dirty="0" smtClean="0">
              <a:solidFill>
                <a:schemeClr val="bg1"/>
              </a:solidFill>
            </a:endParaRPr>
          </a:p>
          <a:p>
            <a:pPr algn="r"/>
            <a:r>
              <a:rPr lang="pl-PL" b="1" dirty="0" err="1" smtClean="0">
                <a:solidFill>
                  <a:schemeClr val="bg1"/>
                </a:solidFill>
              </a:rPr>
              <a:t>Identical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in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both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bands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3" name="Picture 4"/>
          <p:cNvPicPr>
            <a:picLocks noChangeAspect="1" noChangeArrowheads="1"/>
          </p:cNvPicPr>
          <p:nvPr/>
        </p:nvPicPr>
        <p:blipFill>
          <a:blip r:embed="rId27" cstate="print"/>
          <a:srcRect l="8984" t="21875" r="46484" b="9687"/>
          <a:stretch>
            <a:fillRect/>
          </a:stretch>
        </p:blipFill>
        <p:spPr bwMode="auto">
          <a:xfrm>
            <a:off x="357158" y="1142984"/>
            <a:ext cx="3071802" cy="295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pole tekstowe 107"/>
          <p:cNvSpPr txBox="1"/>
          <p:nvPr/>
        </p:nvSpPr>
        <p:spPr>
          <a:xfrm>
            <a:off x="119382" y="-24"/>
            <a:ext cx="3133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 smtClean="0">
                <a:solidFill>
                  <a:schemeClr val="bg1"/>
                </a:solidFill>
              </a:rPr>
              <a:t>Laboratory</a:t>
            </a:r>
            <a:r>
              <a:rPr lang="pl-PL" sz="3200" b="1" dirty="0" smtClean="0">
                <a:solidFill>
                  <a:schemeClr val="bg1"/>
                </a:solidFill>
              </a:rPr>
              <a:t> </a:t>
            </a:r>
            <a:r>
              <a:rPr lang="pl-PL" sz="3200" b="1" dirty="0" err="1" smtClean="0">
                <a:solidFill>
                  <a:schemeClr val="bg1"/>
                </a:solidFill>
              </a:rPr>
              <a:t>states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4" name="Text Box 20"/>
          <p:cNvSpPr txBox="1">
            <a:spLocks noChangeArrowheads="1"/>
          </p:cNvSpPr>
          <p:nvPr/>
        </p:nvSpPr>
        <p:spPr bwMode="auto">
          <a:xfrm>
            <a:off x="457200" y="571480"/>
            <a:ext cx="640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 smtClean="0">
                <a:latin typeface="Arial Narrow" pitchFamily="34" charset="0"/>
              </a:rPr>
              <a:t>ELECTROMAGNETIC MATRIX ELEMENTS</a:t>
            </a:r>
            <a:endParaRPr lang="pl-PL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C -0.06216 0.05533 -0.12414 0.11088 -0.175 0.1125 C -0.22587 0.11412 -0.28351 0.02686 -0.30521 0.00973 " pathEditMode="relative" ptsTypes="aaA">
                                      <p:cBhvr>
                                        <p:cTn id="38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541 " pathEditMode="relative" ptsTypes="AA">
                                      <p:cBhvr>
                                        <p:cTn id="104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541 " pathEditMode="relative" ptsTypes="AA">
                                      <p:cBhvr>
                                        <p:cTn id="106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541 " pathEditMode="relative" ptsTypes="AA">
                                      <p:cBhvr>
                                        <p:cTn id="108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541 " pathEditMode="relative" ptsTypes="AA">
                                      <p:cBhvr>
                                        <p:cTn id="110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541 " pathEditMode="relative" ptsTypes="AA">
                                      <p:cBhvr>
                                        <p:cTn id="112" dur="5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541 " pathEditMode="relative" ptsTypes="AA">
                                      <p:cBhvr>
                                        <p:cTn id="114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541 " pathEditMode="relative" ptsTypes="AA">
                                      <p:cBhvr>
                                        <p:cTn id="116" dur="5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541 " pathEditMode="relative" ptsTypes="AA">
                                      <p:cBhvr>
                                        <p:cTn id="118" dur="5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541 " pathEditMode="relative" ptsTypes="AA">
                                      <p:cBhvr>
                                        <p:cTn id="120" dur="5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541 " pathEditMode="relative" ptsTypes="AA">
                                      <p:cBhvr>
                                        <p:cTn id="122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00648E-6 L -1.94444E-6 -0.11541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11543 L -0.11823 -0.11543 " pathEditMode="relative" rAng="0" ptsTypes="AA">
                                      <p:cBhvr>
                                        <p:cTn id="190" dur="5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823 0 " pathEditMode="relative" ptsTypes="AA">
                                      <p:cBhvr>
                                        <p:cTn id="19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823 0 " pathEditMode="relative" ptsTypes="AA">
                                      <p:cBhvr>
                                        <p:cTn id="194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11543 L -0.2323 -0.11451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21 -0.11543 L -0.46077 -0.11451 " pathEditMode="relative" rAng="0" ptsTypes="AA">
                                      <p:cBhvr>
                                        <p:cTn id="210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38793E-6 L -0.13385 -1.38793E-6 " pathEditMode="relative" ptsTypes="AA">
                                      <p:cBhvr>
                                        <p:cTn id="22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0" grpId="0" animBg="1"/>
      <p:bldP spid="109" grpId="0" animBg="1"/>
      <p:bldP spid="1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a 31"/>
          <p:cNvGrpSpPr/>
          <p:nvPr/>
        </p:nvGrpSpPr>
        <p:grpSpPr>
          <a:xfrm>
            <a:off x="714348" y="1214422"/>
            <a:ext cx="7500990" cy="5237739"/>
            <a:chOff x="714348" y="1357298"/>
            <a:chExt cx="7500990" cy="5237739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9922" t="14062" r="12109" b="10000"/>
            <a:stretch>
              <a:fillRect/>
            </a:stretch>
          </p:blipFill>
          <p:spPr bwMode="auto">
            <a:xfrm>
              <a:off x="714348" y="1357298"/>
              <a:ext cx="7500990" cy="5237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Łącznik prosty ze strzałką 6"/>
            <p:cNvCxnSpPr/>
            <p:nvPr/>
          </p:nvCxnSpPr>
          <p:spPr>
            <a:xfrm rot="5400000">
              <a:off x="6143636" y="2643182"/>
              <a:ext cx="42862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y ze strzałką 7"/>
            <p:cNvCxnSpPr/>
            <p:nvPr/>
          </p:nvCxnSpPr>
          <p:spPr>
            <a:xfrm rot="5400000">
              <a:off x="6535644" y="2615972"/>
              <a:ext cx="42862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ze strzałką 8"/>
            <p:cNvCxnSpPr/>
            <p:nvPr/>
          </p:nvCxnSpPr>
          <p:spPr>
            <a:xfrm rot="5400000">
              <a:off x="5920715" y="4022566"/>
              <a:ext cx="8572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ze strzałką 10"/>
            <p:cNvCxnSpPr/>
            <p:nvPr/>
          </p:nvCxnSpPr>
          <p:spPr>
            <a:xfrm rot="5400000">
              <a:off x="6076653" y="5786867"/>
              <a:ext cx="57150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ze strzałką 13"/>
            <p:cNvCxnSpPr/>
            <p:nvPr/>
          </p:nvCxnSpPr>
          <p:spPr>
            <a:xfrm rot="5400000">
              <a:off x="4249644" y="5757181"/>
              <a:ext cx="42862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ze strzałką 14"/>
            <p:cNvCxnSpPr/>
            <p:nvPr/>
          </p:nvCxnSpPr>
          <p:spPr>
            <a:xfrm rot="5400000">
              <a:off x="2216171" y="4277699"/>
              <a:ext cx="42862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ze strzałką 17"/>
            <p:cNvCxnSpPr/>
            <p:nvPr/>
          </p:nvCxnSpPr>
          <p:spPr>
            <a:xfrm rot="16200000" flipH="1">
              <a:off x="2303748" y="4406446"/>
              <a:ext cx="168356" cy="26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ze strzałką 20"/>
            <p:cNvCxnSpPr/>
            <p:nvPr/>
          </p:nvCxnSpPr>
          <p:spPr>
            <a:xfrm rot="5400000">
              <a:off x="2594582" y="4311751"/>
              <a:ext cx="35719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ze strzałką 22"/>
            <p:cNvCxnSpPr/>
            <p:nvPr/>
          </p:nvCxnSpPr>
          <p:spPr>
            <a:xfrm rot="5400000">
              <a:off x="2979545" y="4302117"/>
              <a:ext cx="35719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ze strzałką 23"/>
            <p:cNvCxnSpPr/>
            <p:nvPr/>
          </p:nvCxnSpPr>
          <p:spPr>
            <a:xfrm rot="5400000">
              <a:off x="2082360" y="5414321"/>
              <a:ext cx="21431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ze strzałką 25"/>
            <p:cNvCxnSpPr/>
            <p:nvPr/>
          </p:nvCxnSpPr>
          <p:spPr>
            <a:xfrm rot="5400000">
              <a:off x="2465373" y="5392751"/>
              <a:ext cx="21431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y ze strzałką 27"/>
            <p:cNvCxnSpPr/>
            <p:nvPr/>
          </p:nvCxnSpPr>
          <p:spPr>
            <a:xfrm rot="16200000" flipH="1">
              <a:off x="2465904" y="5963725"/>
              <a:ext cx="214220" cy="255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Łącznik prosty ze strzałką 29"/>
            <p:cNvCxnSpPr/>
            <p:nvPr/>
          </p:nvCxnSpPr>
          <p:spPr>
            <a:xfrm rot="16200000" flipH="1">
              <a:off x="2116055" y="6010462"/>
              <a:ext cx="142782" cy="255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685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685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 rot="16200000">
            <a:off x="4611583" y="3103666"/>
            <a:ext cx="4743606" cy="1107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  <p:txBody>
          <a:bodyPr wrap="none" rtlCol="0">
            <a:spAutoFit/>
            <a:sp3d extrusionH="57150" contourW="12700" prstMaterial="translucentPowder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r>
              <a:rPr lang="pl-PL" sz="6600" b="1" dirty="0" smtClean="0">
                <a:solidFill>
                  <a:srgbClr val="962E00"/>
                </a:solidFill>
                <a:latin typeface="Arial Black" pitchFamily="34" charset="0"/>
              </a:rPr>
              <a:t>Not </a:t>
            </a:r>
            <a:r>
              <a:rPr lang="pl-PL" sz="6600" b="1" dirty="0" err="1" smtClean="0">
                <a:solidFill>
                  <a:srgbClr val="962E00"/>
                </a:solidFill>
                <a:latin typeface="Arial Black" pitchFamily="34" charset="0"/>
              </a:rPr>
              <a:t>chiral</a:t>
            </a:r>
            <a:endParaRPr lang="en-US" sz="6600" b="1" dirty="0">
              <a:solidFill>
                <a:srgbClr val="962E00"/>
              </a:solidFill>
              <a:latin typeface="Arial Black" pitchFamily="34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 rot="16200000">
            <a:off x="2761688" y="2872833"/>
            <a:ext cx="4014240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  <p:txBody>
          <a:bodyPr wrap="none" rtlCol="0">
            <a:spAutoFit/>
            <a:sp3d extrusionH="57150" contourW="12700" prstMaterial="translucentPowder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r>
              <a:rPr lang="pl-PL" sz="9600" b="1" dirty="0" err="1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chiral</a:t>
            </a:r>
            <a:endParaRPr lang="en-US" sz="9600" b="1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 rot="16200000">
            <a:off x="492190" y="2865340"/>
            <a:ext cx="4014240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  <p:txBody>
          <a:bodyPr wrap="none" rtlCol="0">
            <a:spAutoFit/>
            <a:sp3d extrusionH="57150" contourW="12700" prstMaterial="translucentPowder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r>
              <a:rPr lang="pl-PL" sz="9600" b="1" dirty="0" err="1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chiral</a:t>
            </a:r>
            <a:endParaRPr lang="en-US" sz="9600" b="1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119382" y="-24"/>
            <a:ext cx="6460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 smtClean="0">
                <a:solidFill>
                  <a:schemeClr val="bg1"/>
                </a:solidFill>
              </a:rPr>
              <a:t>Experimental</a:t>
            </a:r>
            <a:r>
              <a:rPr lang="pl-PL" sz="3200" b="1" dirty="0" smtClean="0">
                <a:solidFill>
                  <a:schemeClr val="bg1"/>
                </a:solidFill>
              </a:rPr>
              <a:t> </a:t>
            </a:r>
            <a:r>
              <a:rPr lang="pl-PL" sz="3200" b="1" dirty="0" err="1" smtClean="0">
                <a:solidFill>
                  <a:schemeClr val="bg1"/>
                </a:solidFill>
              </a:rPr>
              <a:t>transition</a:t>
            </a:r>
            <a:r>
              <a:rPr lang="pl-PL" sz="3200" b="1" dirty="0" smtClean="0">
                <a:solidFill>
                  <a:schemeClr val="bg1"/>
                </a:solidFill>
              </a:rPr>
              <a:t> </a:t>
            </a:r>
            <a:r>
              <a:rPr lang="pl-PL" sz="3200" b="1" dirty="0" err="1" smtClean="0">
                <a:solidFill>
                  <a:schemeClr val="bg1"/>
                </a:solidFill>
              </a:rPr>
              <a:t>probabilities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5" descr="pasek_wst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Diagram 10"/>
          <p:cNvGraphicFramePr/>
          <p:nvPr/>
        </p:nvGraphicFramePr>
        <p:xfrm>
          <a:off x="228600" y="1828800"/>
          <a:ext cx="21336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2667000" y="1219200"/>
          <a:ext cx="2514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5334000" y="1219200"/>
          <a:ext cx="2286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5" name="Prostokąt zaokrąglony 14"/>
          <p:cNvSpPr/>
          <p:nvPr/>
        </p:nvSpPr>
        <p:spPr>
          <a:xfrm>
            <a:off x="7924800" y="3657600"/>
            <a:ext cx="914400" cy="609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 err="1">
                <a:solidFill>
                  <a:schemeClr val="tx1"/>
                </a:solidFill>
              </a:rPr>
              <a:t>lifetime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2" name="Grupa 15"/>
          <p:cNvGrpSpPr/>
          <p:nvPr/>
        </p:nvGrpSpPr>
        <p:grpSpPr>
          <a:xfrm>
            <a:off x="7696200" y="3810000"/>
            <a:ext cx="164344" cy="192251"/>
            <a:chOff x="1019529" y="2647074"/>
            <a:chExt cx="164344" cy="192251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17" name="Strzałka w prawo 16"/>
            <p:cNvSpPr/>
            <p:nvPr/>
          </p:nvSpPr>
          <p:spPr>
            <a:xfrm>
              <a:off x="1019529" y="2647074"/>
              <a:ext cx="164344" cy="19225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p3d>
              <a:bevelT w="0" h="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Strzałka w prawo 4"/>
            <p:cNvSpPr/>
            <p:nvPr/>
          </p:nvSpPr>
          <p:spPr>
            <a:xfrm>
              <a:off x="1019529" y="2685524"/>
              <a:ext cx="115041" cy="1153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800"/>
            </a:p>
          </p:txBody>
        </p:sp>
      </p:grpSp>
      <p:sp>
        <p:nvSpPr>
          <p:cNvPr id="25609" name="Text Box 19"/>
          <p:cNvSpPr txBox="1">
            <a:spLocks noChangeArrowheads="1"/>
          </p:cNvSpPr>
          <p:nvPr/>
        </p:nvSpPr>
        <p:spPr bwMode="auto">
          <a:xfrm>
            <a:off x="457200" y="134918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b="1" dirty="0">
                <a:solidFill>
                  <a:schemeClr val="bg1"/>
                </a:solidFill>
                <a:latin typeface="Arial Narrow" pitchFamily="34" charset="0"/>
              </a:rPr>
              <a:t>Data </a:t>
            </a:r>
            <a:r>
              <a:rPr lang="pl-PL" sz="3200" b="1" dirty="0" err="1">
                <a:solidFill>
                  <a:schemeClr val="bg1"/>
                </a:solidFill>
                <a:latin typeface="Arial Narrow" pitchFamily="34" charset="0"/>
              </a:rPr>
              <a:t>analysis</a:t>
            </a:r>
            <a:r>
              <a:rPr lang="pl-PL" sz="3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pl-PL" sz="3200" b="1" dirty="0" err="1">
                <a:solidFill>
                  <a:schemeClr val="bg1"/>
                </a:solidFill>
                <a:latin typeface="Arial Narrow" pitchFamily="34" charset="0"/>
              </a:rPr>
              <a:t>process</a:t>
            </a:r>
            <a:endParaRPr lang="pl-PL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610" name="Text Box 20"/>
          <p:cNvSpPr txBox="1">
            <a:spLocks noChangeArrowheads="1"/>
          </p:cNvSpPr>
          <p:nvPr/>
        </p:nvSpPr>
        <p:spPr bwMode="auto">
          <a:xfrm>
            <a:off x="457200" y="642918"/>
            <a:ext cx="640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>
                <a:latin typeface="Arial Narrow" pitchFamily="34" charset="0"/>
              </a:rPr>
              <a:t>A.A. PASTERNAK  - MONTECARLO SIMULATIONS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5" descr="pasek_wste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9144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132LA"/>
          <p:cNvPicPr>
            <a:picLocks noChangeAspect="1" noChangeArrowheads="1"/>
          </p:cNvPicPr>
          <p:nvPr/>
        </p:nvPicPr>
        <p:blipFill>
          <a:blip r:embed="rId4" cstate="print"/>
          <a:srcRect l="11807" r="9840" b="12100"/>
          <a:stretch>
            <a:fillRect/>
          </a:stretch>
        </p:blipFill>
        <p:spPr bwMode="auto">
          <a:xfrm>
            <a:off x="457200" y="1447800"/>
            <a:ext cx="49530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70"/>
          <p:cNvGrpSpPr>
            <a:grpSpLocks/>
          </p:cNvGrpSpPr>
          <p:nvPr/>
        </p:nvGrpSpPr>
        <p:grpSpPr bwMode="auto">
          <a:xfrm>
            <a:off x="3609975" y="1984375"/>
            <a:ext cx="1190625" cy="2733675"/>
            <a:chOff x="2280" y="1254"/>
            <a:chExt cx="750" cy="1722"/>
          </a:xfrm>
        </p:grpSpPr>
        <p:sp>
          <p:nvSpPr>
            <p:cNvPr id="2060" name="Line 2053"/>
            <p:cNvSpPr>
              <a:spLocks noChangeShapeType="1"/>
            </p:cNvSpPr>
            <p:nvPr/>
          </p:nvSpPr>
          <p:spPr bwMode="auto">
            <a:xfrm>
              <a:off x="2694" y="1274"/>
              <a:ext cx="336" cy="0"/>
            </a:xfrm>
            <a:prstGeom prst="line">
              <a:avLst/>
            </a:prstGeom>
            <a:noFill/>
            <a:ln w="5080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Line 2054"/>
            <p:cNvSpPr>
              <a:spLocks noChangeShapeType="1"/>
            </p:cNvSpPr>
            <p:nvPr/>
          </p:nvSpPr>
          <p:spPr bwMode="auto">
            <a:xfrm>
              <a:off x="2681" y="1861"/>
              <a:ext cx="336" cy="0"/>
            </a:xfrm>
            <a:prstGeom prst="line">
              <a:avLst/>
            </a:prstGeom>
            <a:noFill/>
            <a:ln w="5080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Line 2055"/>
            <p:cNvSpPr>
              <a:spLocks noChangeShapeType="1"/>
            </p:cNvSpPr>
            <p:nvPr/>
          </p:nvSpPr>
          <p:spPr bwMode="auto">
            <a:xfrm>
              <a:off x="2678" y="2435"/>
              <a:ext cx="336" cy="0"/>
            </a:xfrm>
            <a:prstGeom prst="line">
              <a:avLst/>
            </a:prstGeom>
            <a:noFill/>
            <a:ln w="5080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Line 2056"/>
            <p:cNvSpPr>
              <a:spLocks noChangeShapeType="1"/>
            </p:cNvSpPr>
            <p:nvPr/>
          </p:nvSpPr>
          <p:spPr bwMode="auto">
            <a:xfrm>
              <a:off x="2286" y="1537"/>
              <a:ext cx="336" cy="0"/>
            </a:xfrm>
            <a:prstGeom prst="line">
              <a:avLst/>
            </a:prstGeom>
            <a:noFill/>
            <a:ln w="5080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AutoShape 2057"/>
            <p:cNvSpPr>
              <a:spLocks noChangeArrowheads="1"/>
            </p:cNvSpPr>
            <p:nvPr/>
          </p:nvSpPr>
          <p:spPr bwMode="auto">
            <a:xfrm>
              <a:off x="2773" y="1254"/>
              <a:ext cx="144" cy="576"/>
            </a:xfrm>
            <a:prstGeom prst="downArrow">
              <a:avLst>
                <a:gd name="adj1" fmla="val 50000"/>
                <a:gd name="adj2" fmla="val 100000"/>
              </a:avLst>
            </a:prstGeom>
            <a:solidFill>
              <a:srgbClr val="A50021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" name="AutoShape 2058"/>
            <p:cNvSpPr>
              <a:spLocks noChangeArrowheads="1"/>
            </p:cNvSpPr>
            <p:nvPr/>
          </p:nvSpPr>
          <p:spPr bwMode="auto">
            <a:xfrm>
              <a:off x="2784" y="1872"/>
              <a:ext cx="144" cy="576"/>
            </a:xfrm>
            <a:prstGeom prst="downArrow">
              <a:avLst>
                <a:gd name="adj1" fmla="val 50000"/>
                <a:gd name="adj2" fmla="val 100000"/>
              </a:avLst>
            </a:prstGeom>
            <a:solidFill>
              <a:srgbClr val="A50021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6" name="AutoShape 2060"/>
            <p:cNvSpPr>
              <a:spLocks noChangeArrowheads="1"/>
            </p:cNvSpPr>
            <p:nvPr/>
          </p:nvSpPr>
          <p:spPr bwMode="auto">
            <a:xfrm>
              <a:off x="2784" y="2448"/>
              <a:ext cx="144" cy="528"/>
            </a:xfrm>
            <a:prstGeom prst="downArrow">
              <a:avLst>
                <a:gd name="adj1" fmla="val 50000"/>
                <a:gd name="adj2" fmla="val 91667"/>
              </a:avLst>
            </a:prstGeom>
            <a:solidFill>
              <a:srgbClr val="A50021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7" name="Line 2061"/>
            <p:cNvSpPr>
              <a:spLocks noChangeShapeType="1"/>
            </p:cNvSpPr>
            <p:nvPr/>
          </p:nvSpPr>
          <p:spPr bwMode="auto">
            <a:xfrm>
              <a:off x="2283" y="2691"/>
              <a:ext cx="336" cy="0"/>
            </a:xfrm>
            <a:prstGeom prst="line">
              <a:avLst/>
            </a:prstGeom>
            <a:noFill/>
            <a:ln w="5080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2062"/>
            <p:cNvSpPr>
              <a:spLocks noChangeShapeType="1"/>
            </p:cNvSpPr>
            <p:nvPr/>
          </p:nvSpPr>
          <p:spPr bwMode="auto">
            <a:xfrm>
              <a:off x="2280" y="2141"/>
              <a:ext cx="336" cy="0"/>
            </a:xfrm>
            <a:prstGeom prst="line">
              <a:avLst/>
            </a:prstGeom>
            <a:noFill/>
            <a:ln w="5080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AutoShape 2063"/>
            <p:cNvSpPr>
              <a:spLocks noChangeArrowheads="1"/>
            </p:cNvSpPr>
            <p:nvPr/>
          </p:nvSpPr>
          <p:spPr bwMode="auto">
            <a:xfrm>
              <a:off x="2370" y="2155"/>
              <a:ext cx="144" cy="528"/>
            </a:xfrm>
            <a:prstGeom prst="downArrow">
              <a:avLst>
                <a:gd name="adj1" fmla="val 50000"/>
                <a:gd name="adj2" fmla="val 91667"/>
              </a:avLst>
            </a:prstGeom>
            <a:solidFill>
              <a:srgbClr val="A50021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0" name="AutoShape 2064"/>
            <p:cNvSpPr>
              <a:spLocks noChangeArrowheads="1"/>
            </p:cNvSpPr>
            <p:nvPr/>
          </p:nvSpPr>
          <p:spPr bwMode="auto">
            <a:xfrm>
              <a:off x="2372" y="1536"/>
              <a:ext cx="144" cy="579"/>
            </a:xfrm>
            <a:prstGeom prst="downArrow">
              <a:avLst>
                <a:gd name="adj1" fmla="val 50000"/>
                <a:gd name="adj2" fmla="val 100521"/>
              </a:avLst>
            </a:prstGeom>
            <a:solidFill>
              <a:srgbClr val="A50021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1" name="AutoShape 2065"/>
            <p:cNvSpPr>
              <a:spLocks noChangeArrowheads="1"/>
            </p:cNvSpPr>
            <p:nvPr/>
          </p:nvSpPr>
          <p:spPr bwMode="auto">
            <a:xfrm rot="-815225">
              <a:off x="2588" y="2139"/>
              <a:ext cx="96" cy="28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A50021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" name="AutoShape 2066"/>
            <p:cNvSpPr>
              <a:spLocks noChangeArrowheads="1"/>
            </p:cNvSpPr>
            <p:nvPr/>
          </p:nvSpPr>
          <p:spPr bwMode="auto">
            <a:xfrm rot="-815225">
              <a:off x="2591" y="2685"/>
              <a:ext cx="96" cy="28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A50021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3" name="AutoShape 2067"/>
            <p:cNvSpPr>
              <a:spLocks noChangeArrowheads="1"/>
            </p:cNvSpPr>
            <p:nvPr/>
          </p:nvSpPr>
          <p:spPr bwMode="auto">
            <a:xfrm rot="-815225">
              <a:off x="2605" y="1569"/>
              <a:ext cx="96" cy="28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A50021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AutoShape 2068"/>
            <p:cNvSpPr>
              <a:spLocks noChangeArrowheads="1"/>
            </p:cNvSpPr>
            <p:nvPr/>
          </p:nvSpPr>
          <p:spPr bwMode="auto">
            <a:xfrm rot="788747">
              <a:off x="2605" y="2431"/>
              <a:ext cx="96" cy="28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A50021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" name="AutoShape 2069"/>
            <p:cNvSpPr>
              <a:spLocks noChangeArrowheads="1"/>
            </p:cNvSpPr>
            <p:nvPr/>
          </p:nvSpPr>
          <p:spPr bwMode="auto">
            <a:xfrm rot="788747">
              <a:off x="2602" y="1869"/>
              <a:ext cx="96" cy="28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A50021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4" name="Line 2071"/>
          <p:cNvSpPr>
            <a:spLocks noChangeShapeType="1"/>
          </p:cNvSpPr>
          <p:nvPr/>
        </p:nvSpPr>
        <p:spPr bwMode="auto">
          <a:xfrm>
            <a:off x="4267200" y="4724400"/>
            <a:ext cx="533400" cy="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6" name="Rectangle 2072"/>
          <p:cNvSpPr>
            <a:spLocks noChangeArrowheads="1"/>
          </p:cNvSpPr>
          <p:nvPr/>
        </p:nvSpPr>
        <p:spPr bwMode="auto">
          <a:xfrm>
            <a:off x="4343400" y="3962400"/>
            <a:ext cx="381000" cy="609600"/>
          </a:xfrm>
          <a:prstGeom prst="rect">
            <a:avLst/>
          </a:prstGeom>
          <a:noFill/>
          <a:ln w="76200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7" name="Freeform 2073"/>
          <p:cNvSpPr>
            <a:spLocks/>
          </p:cNvSpPr>
          <p:nvPr/>
        </p:nvSpPr>
        <p:spPr bwMode="auto">
          <a:xfrm>
            <a:off x="3276600" y="1752600"/>
            <a:ext cx="2286000" cy="3276600"/>
          </a:xfrm>
          <a:custGeom>
            <a:avLst/>
            <a:gdLst>
              <a:gd name="T0" fmla="*/ 192 w 1440"/>
              <a:gd name="T1" fmla="*/ 0 h 2064"/>
              <a:gd name="T2" fmla="*/ 1248 w 1440"/>
              <a:gd name="T3" fmla="*/ 0 h 2064"/>
              <a:gd name="T4" fmla="*/ 1440 w 1440"/>
              <a:gd name="T5" fmla="*/ 288 h 2064"/>
              <a:gd name="T6" fmla="*/ 1440 w 1440"/>
              <a:gd name="T7" fmla="*/ 1824 h 2064"/>
              <a:gd name="T8" fmla="*/ 624 w 1440"/>
              <a:gd name="T9" fmla="*/ 1824 h 2064"/>
              <a:gd name="T10" fmla="*/ 528 w 1440"/>
              <a:gd name="T11" fmla="*/ 2064 h 2064"/>
              <a:gd name="T12" fmla="*/ 192 w 1440"/>
              <a:gd name="T13" fmla="*/ 2064 h 2064"/>
              <a:gd name="T14" fmla="*/ 192 w 1440"/>
              <a:gd name="T15" fmla="*/ 1248 h 2064"/>
              <a:gd name="T16" fmla="*/ 48 w 1440"/>
              <a:gd name="T17" fmla="*/ 1152 h 2064"/>
              <a:gd name="T18" fmla="*/ 0 w 1440"/>
              <a:gd name="T19" fmla="*/ 384 h 2064"/>
              <a:gd name="T20" fmla="*/ 192 w 1440"/>
              <a:gd name="T21" fmla="*/ 0 h 20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40"/>
              <a:gd name="T34" fmla="*/ 0 h 2064"/>
              <a:gd name="T35" fmla="*/ 1440 w 1440"/>
              <a:gd name="T36" fmla="*/ 2064 h 20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40" h="2064">
                <a:moveTo>
                  <a:pt x="192" y="0"/>
                </a:moveTo>
                <a:lnTo>
                  <a:pt x="1248" y="0"/>
                </a:lnTo>
                <a:lnTo>
                  <a:pt x="1440" y="288"/>
                </a:lnTo>
                <a:lnTo>
                  <a:pt x="1440" y="1824"/>
                </a:lnTo>
                <a:lnTo>
                  <a:pt x="624" y="1824"/>
                </a:lnTo>
                <a:lnTo>
                  <a:pt x="528" y="2064"/>
                </a:lnTo>
                <a:lnTo>
                  <a:pt x="192" y="2064"/>
                </a:lnTo>
                <a:lnTo>
                  <a:pt x="192" y="1248"/>
                </a:lnTo>
                <a:lnTo>
                  <a:pt x="48" y="1152"/>
                </a:lnTo>
                <a:lnTo>
                  <a:pt x="0" y="384"/>
                </a:lnTo>
                <a:lnTo>
                  <a:pt x="192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Text Box 20"/>
          <p:cNvSpPr txBox="1">
            <a:spLocks noChangeArrowheads="1"/>
          </p:cNvSpPr>
          <p:nvPr/>
        </p:nvSpPr>
        <p:spPr bwMode="auto">
          <a:xfrm>
            <a:off x="5334000" y="4800600"/>
            <a:ext cx="3352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pl-PL" sz="2000" b="1">
                <a:solidFill>
                  <a:srgbClr val="800000"/>
                </a:solidFill>
                <a:latin typeface="Arial Narrow" pitchFamily="34" charset="0"/>
              </a:rPr>
              <a:t>gating above method </a:t>
            </a:r>
          </a:p>
          <a:p>
            <a:pPr>
              <a:lnSpc>
                <a:spcPct val="110000"/>
              </a:lnSpc>
              <a:buSzPct val="80000"/>
              <a:buFont typeface="Wingdings" pitchFamily="2" charset="2"/>
              <a:buNone/>
            </a:pPr>
            <a:r>
              <a:rPr lang="pl-PL" sz="2000">
                <a:latin typeface="Arial Narrow" pitchFamily="34" charset="0"/>
              </a:rPr>
              <a:t>gate set on the Doppler shifted part of the feeding transition</a:t>
            </a:r>
          </a:p>
          <a:p>
            <a:pPr>
              <a:lnSpc>
                <a:spcPct val="110000"/>
              </a:lnSpc>
              <a:buSzPct val="80000"/>
              <a:buFont typeface="Wingdings" pitchFamily="2" charset="2"/>
              <a:buNone/>
            </a:pPr>
            <a:r>
              <a:rPr lang="pl-PL" sz="2000">
                <a:latin typeface="Arial Narrow" pitchFamily="34" charset="0"/>
              </a:rPr>
              <a:t>(fast component of feeding) </a:t>
            </a:r>
          </a:p>
        </p:txBody>
      </p:sp>
      <p:graphicFrame>
        <p:nvGraphicFramePr>
          <p:cNvPr id="2050" name="Object 2077"/>
          <p:cNvGraphicFramePr>
            <a:graphicFrameLocks noChangeAspect="1"/>
          </p:cNvGraphicFramePr>
          <p:nvPr/>
        </p:nvGraphicFramePr>
        <p:xfrm>
          <a:off x="6019800" y="2362200"/>
          <a:ext cx="2362200" cy="1862138"/>
        </p:xfrm>
        <a:graphic>
          <a:graphicData uri="http://schemas.openxmlformats.org/presentationml/2006/ole">
            <p:oleObj spid="_x0000_s1026" name="Graph" r:id="rId5" imgW="3294720" imgH="2597760" progId="Origin50.Graph">
              <p:embed/>
            </p:oleObj>
          </a:graphicData>
        </a:graphic>
      </p:graphicFrame>
      <p:grpSp>
        <p:nvGrpSpPr>
          <p:cNvPr id="3" name="Group 2080"/>
          <p:cNvGrpSpPr>
            <a:grpSpLocks/>
          </p:cNvGrpSpPr>
          <p:nvPr/>
        </p:nvGrpSpPr>
        <p:grpSpPr bwMode="auto">
          <a:xfrm>
            <a:off x="5943600" y="2286000"/>
            <a:ext cx="2514600" cy="1981200"/>
            <a:chOff x="2256" y="1008"/>
            <a:chExt cx="1584" cy="1248"/>
          </a:xfrm>
        </p:grpSpPr>
        <p:sp>
          <p:nvSpPr>
            <p:cNvPr id="2059" name="Rectangle 2079"/>
            <p:cNvSpPr>
              <a:spLocks noChangeArrowheads="1"/>
            </p:cNvSpPr>
            <p:nvPr/>
          </p:nvSpPr>
          <p:spPr bwMode="auto">
            <a:xfrm>
              <a:off x="2256" y="1008"/>
              <a:ext cx="1584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1" name="Object 2078"/>
            <p:cNvGraphicFramePr>
              <a:graphicFrameLocks noChangeAspect="1"/>
            </p:cNvGraphicFramePr>
            <p:nvPr/>
          </p:nvGraphicFramePr>
          <p:xfrm>
            <a:off x="2304" y="1056"/>
            <a:ext cx="1470" cy="1159"/>
          </p:xfrm>
          <a:graphic>
            <a:graphicData uri="http://schemas.openxmlformats.org/presentationml/2006/ole">
              <p:oleObj spid="_x0000_s1027" name="Graph" r:id="rId6" imgW="3294720" imgH="2597760" progId="Origin50.Graph">
                <p:embed/>
              </p:oleObj>
            </a:graphicData>
          </a:graphic>
        </p:graphicFrame>
      </p:grp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457200" y="142852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b="1" dirty="0" err="1" smtClean="0">
                <a:solidFill>
                  <a:schemeClr val="bg1"/>
                </a:solidFill>
                <a:latin typeface="Arial Narrow" pitchFamily="34" charset="0"/>
              </a:rPr>
              <a:t>Side-feeding</a:t>
            </a:r>
            <a:r>
              <a:rPr lang="pl-PL" sz="3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pl-PL" sz="3200" b="1" dirty="0" err="1" smtClean="0">
                <a:solidFill>
                  <a:schemeClr val="bg1"/>
                </a:solidFill>
                <a:latin typeface="Arial Narrow" pitchFamily="34" charset="0"/>
              </a:rPr>
              <a:t>process</a:t>
            </a:r>
            <a:endParaRPr lang="pl-PL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6" grpId="0" animBg="1"/>
      <p:bldP spid="594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5" descr="pasek_wst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19"/>
          <p:cNvSpPr txBox="1">
            <a:spLocks noChangeArrowheads="1"/>
          </p:cNvSpPr>
          <p:nvPr/>
        </p:nvSpPr>
        <p:spPr bwMode="auto">
          <a:xfrm>
            <a:off x="457200" y="142852"/>
            <a:ext cx="655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b="1" dirty="0" err="1">
                <a:solidFill>
                  <a:schemeClr val="bg1"/>
                </a:solidFill>
                <a:latin typeface="Arial Narrow" pitchFamily="34" charset="0"/>
              </a:rPr>
              <a:t>Principles</a:t>
            </a:r>
            <a:r>
              <a:rPr lang="pl-PL" sz="3200" b="1" dirty="0">
                <a:solidFill>
                  <a:schemeClr val="bg1"/>
                </a:solidFill>
                <a:latin typeface="Arial Narrow" pitchFamily="34" charset="0"/>
              </a:rPr>
              <a:t> of </a:t>
            </a:r>
            <a:r>
              <a:rPr lang="pl-PL" sz="3200" b="1" dirty="0" err="1">
                <a:solidFill>
                  <a:schemeClr val="bg1"/>
                </a:solidFill>
                <a:latin typeface="Arial Narrow" pitchFamily="34" charset="0"/>
              </a:rPr>
              <a:t>the</a:t>
            </a:r>
            <a:r>
              <a:rPr lang="pl-PL" sz="3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pl-PL" sz="3200" b="1" dirty="0" err="1">
                <a:solidFill>
                  <a:schemeClr val="bg1"/>
                </a:solidFill>
                <a:latin typeface="Arial Narrow" pitchFamily="34" charset="0"/>
              </a:rPr>
              <a:t>lifetime</a:t>
            </a:r>
            <a:r>
              <a:rPr lang="pl-PL" sz="3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pl-PL" sz="3200" b="1" dirty="0" err="1" smtClean="0">
                <a:solidFill>
                  <a:schemeClr val="bg1"/>
                </a:solidFill>
                <a:latin typeface="Arial Narrow" pitchFamily="34" charset="0"/>
              </a:rPr>
              <a:t>determination</a:t>
            </a:r>
            <a:endParaRPr lang="pl-PL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555" name="Text Box 20"/>
          <p:cNvSpPr txBox="1">
            <a:spLocks noChangeArrowheads="1"/>
          </p:cNvSpPr>
          <p:nvPr/>
        </p:nvSpPr>
        <p:spPr bwMode="auto">
          <a:xfrm>
            <a:off x="457200" y="642918"/>
            <a:ext cx="640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 smtClean="0">
                <a:latin typeface="Arial Narrow" pitchFamily="34" charset="0"/>
              </a:rPr>
              <a:t>DATA ANALYSIS</a:t>
            </a:r>
            <a:endParaRPr lang="pl-PL" sz="2000" b="1" dirty="0">
              <a:latin typeface="Arial Narrow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5943600" y="1219200"/>
          <a:ext cx="2590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7" name="Text Box 12"/>
          <p:cNvSpPr txBox="1">
            <a:spLocks noChangeArrowheads="1"/>
          </p:cNvSpPr>
          <p:nvPr/>
        </p:nvSpPr>
        <p:spPr bwMode="auto">
          <a:xfrm>
            <a:off x="152400" y="1981200"/>
            <a:ext cx="5562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000" b="1">
                <a:solidFill>
                  <a:srgbClr val="800000"/>
                </a:solidFill>
                <a:latin typeface="Arial Narrow" pitchFamily="34" charset="0"/>
              </a:rPr>
              <a:t>Required</a:t>
            </a:r>
          </a:p>
          <a:p>
            <a:pPr algn="r">
              <a:lnSpc>
                <a:spcPct val="110000"/>
              </a:lnSpc>
            </a:pPr>
            <a:r>
              <a:rPr lang="en-US" sz="2000">
                <a:latin typeface="Arial Narrow" pitchFamily="34" charset="0"/>
              </a:rPr>
              <a:t>good energy resolution</a:t>
            </a:r>
          </a:p>
          <a:p>
            <a:pPr algn="r">
              <a:lnSpc>
                <a:spcPct val="110000"/>
              </a:lnSpc>
            </a:pPr>
            <a:r>
              <a:rPr lang="en-US" sz="2000">
                <a:latin typeface="Arial Narrow" pitchFamily="34" charset="0"/>
              </a:rPr>
              <a:t>excellent apparatus lineshape</a:t>
            </a:r>
            <a:r>
              <a:rPr lang="pl-PL" sz="2000">
                <a:latin typeface="Arial Narrow" pitchFamily="34" charset="0"/>
              </a:rPr>
              <a:t> (gaussian and symmetric)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23558" name="Text Box 12"/>
          <p:cNvSpPr txBox="1">
            <a:spLocks noChangeArrowheads="1"/>
          </p:cNvSpPr>
          <p:nvPr/>
        </p:nvSpPr>
        <p:spPr bwMode="auto">
          <a:xfrm>
            <a:off x="1828800" y="4800600"/>
            <a:ext cx="3810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000" b="1">
                <a:solidFill>
                  <a:srgbClr val="800000"/>
                </a:solidFill>
                <a:latin typeface="Arial Narrow" pitchFamily="34" charset="0"/>
              </a:rPr>
              <a:t>Required</a:t>
            </a:r>
          </a:p>
          <a:p>
            <a:pPr algn="r">
              <a:lnSpc>
                <a:spcPct val="110000"/>
              </a:lnSpc>
            </a:pPr>
            <a:r>
              <a:rPr lang="pl-PL" sz="2000">
                <a:latin typeface="Arial Narrow" pitchFamily="34" charset="0"/>
              </a:rPr>
              <a:t>time-velocity correlation for the recoils</a:t>
            </a:r>
          </a:p>
          <a:p>
            <a:pPr algn="r">
              <a:lnSpc>
                <a:spcPct val="110000"/>
              </a:lnSpc>
            </a:pPr>
            <a:r>
              <a:rPr lang="pl-PL" sz="2000">
                <a:latin typeface="Arial Narrow" pitchFamily="34" charset="0"/>
              </a:rPr>
              <a:t>feeding time distribution</a:t>
            </a:r>
            <a:endParaRPr lang="en-US" sz="200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5" descr="pasek_wst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3" cstate="print"/>
          <a:srcRect l="1181" t="19196" r="22438" b="4799"/>
          <a:stretch>
            <a:fillRect/>
          </a:stretch>
        </p:blipFill>
        <p:spPr bwMode="auto">
          <a:xfrm>
            <a:off x="228600" y="1143000"/>
            <a:ext cx="34290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4" cstate="print"/>
          <a:srcRect l="6496" t="18457" r="19485" b="9229"/>
          <a:stretch>
            <a:fillRect/>
          </a:stretch>
        </p:blipFill>
        <p:spPr bwMode="auto">
          <a:xfrm>
            <a:off x="3886200" y="1143000"/>
            <a:ext cx="32766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5" cstate="print"/>
          <a:srcRect l="15057" t="19565" r="21257" b="18088"/>
          <a:stretch>
            <a:fillRect/>
          </a:stretch>
        </p:blipFill>
        <p:spPr bwMode="auto">
          <a:xfrm>
            <a:off x="228600" y="3810000"/>
            <a:ext cx="358140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228600" y="2286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pl-PL" sz="2800" b="1" dirty="0" err="1">
                <a:solidFill>
                  <a:schemeClr val="bg1"/>
                </a:solidFill>
                <a:latin typeface="Arial Narrow" pitchFamily="34" charset="0"/>
              </a:rPr>
              <a:t>Side-feeding</a:t>
            </a:r>
            <a:r>
              <a:rPr lang="pl-PL" sz="28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pl-PL" sz="2800" b="1" dirty="0" err="1" smtClean="0">
                <a:solidFill>
                  <a:schemeClr val="bg1"/>
                </a:solidFill>
                <a:latin typeface="Arial Narrow" pitchFamily="34" charset="0"/>
              </a:rPr>
              <a:t>experimental</a:t>
            </a:r>
            <a:r>
              <a:rPr lang="pl-PL" sz="2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pl-PL" sz="2800" b="1" dirty="0" err="1" smtClean="0">
                <a:solidFill>
                  <a:schemeClr val="bg1"/>
                </a:solidFill>
                <a:latin typeface="Arial Narrow" pitchFamily="34" charset="0"/>
              </a:rPr>
              <a:t>parameters</a:t>
            </a:r>
            <a:r>
              <a:rPr lang="pl-PL" sz="2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pl-PL" sz="2800" b="1" baseline="30000" dirty="0" smtClean="0">
                <a:solidFill>
                  <a:schemeClr val="bg1"/>
                </a:solidFill>
                <a:latin typeface="Arial Narrow" pitchFamily="34" charset="0"/>
              </a:rPr>
              <a:t>131</a:t>
            </a:r>
            <a:r>
              <a:rPr lang="pl-PL" sz="2800" b="1" dirty="0" smtClean="0">
                <a:solidFill>
                  <a:schemeClr val="bg1"/>
                </a:solidFill>
                <a:latin typeface="Arial Narrow" pitchFamily="34" charset="0"/>
              </a:rPr>
              <a:t>La</a:t>
            </a:r>
            <a:endParaRPr lang="pl-PL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4572000" y="4422775"/>
            <a:ext cx="457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90500" algn="l"/>
              </a:tabLst>
            </a:pPr>
            <a:r>
              <a:rPr lang="pl-PL" dirty="0" err="1">
                <a:latin typeface="Arial Narrow" pitchFamily="34" charset="0"/>
              </a:rPr>
              <a:t>Q</a:t>
            </a:r>
            <a:r>
              <a:rPr lang="pl-PL" baseline="-25000" dirty="0" err="1">
                <a:latin typeface="Arial Narrow" pitchFamily="34" charset="0"/>
              </a:rPr>
              <a:t>high</a:t>
            </a:r>
            <a:r>
              <a:rPr lang="pl-PL" dirty="0">
                <a:latin typeface="Arial Narrow" pitchFamily="34" charset="0"/>
              </a:rPr>
              <a:t> – </a:t>
            </a:r>
            <a:r>
              <a:rPr lang="pl-PL" dirty="0" err="1" smtClean="0">
                <a:latin typeface="Arial Narrow" pitchFamily="34" charset="0"/>
              </a:rPr>
              <a:t>effective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quadrupole</a:t>
            </a:r>
            <a:r>
              <a:rPr lang="pl-PL" dirty="0" smtClean="0">
                <a:latin typeface="Arial Narrow" pitchFamily="34" charset="0"/>
              </a:rPr>
              <a:t> moment for high spin </a:t>
            </a:r>
            <a:r>
              <a:rPr lang="pl-PL" dirty="0" err="1" smtClean="0">
                <a:latin typeface="Arial Narrow" pitchFamily="34" charset="0"/>
              </a:rPr>
              <a:t>levels</a:t>
            </a:r>
            <a:r>
              <a:rPr lang="pl-PL" dirty="0" smtClean="0">
                <a:latin typeface="Arial Narrow" pitchFamily="34" charset="0"/>
              </a:rPr>
              <a:t>.</a:t>
            </a:r>
            <a:endParaRPr lang="pl-PL" dirty="0">
              <a:latin typeface="Arial Narrow" pitchFamily="34" charset="0"/>
            </a:endParaRPr>
          </a:p>
          <a:p>
            <a:pPr>
              <a:tabLst>
                <a:tab pos="190500" algn="l"/>
              </a:tabLst>
            </a:pPr>
            <a:endParaRPr lang="pl-PL" dirty="0">
              <a:latin typeface="Arial Narrow" pitchFamily="34" charset="0"/>
            </a:endParaRPr>
          </a:p>
          <a:p>
            <a:pPr>
              <a:tabLst>
                <a:tab pos="190500" algn="l"/>
              </a:tabLst>
            </a:pPr>
            <a:r>
              <a:rPr lang="pl-PL" dirty="0" err="1">
                <a:latin typeface="Arial Narrow" pitchFamily="34" charset="0"/>
              </a:rPr>
              <a:t>Q</a:t>
            </a:r>
            <a:r>
              <a:rPr lang="pl-PL" baseline="-25000" dirty="0" err="1">
                <a:latin typeface="Arial Narrow" pitchFamily="34" charset="0"/>
              </a:rPr>
              <a:t>low</a:t>
            </a:r>
            <a:r>
              <a:rPr lang="pl-PL" dirty="0">
                <a:latin typeface="Arial Narrow" pitchFamily="34" charset="0"/>
              </a:rPr>
              <a:t> – </a:t>
            </a:r>
            <a:r>
              <a:rPr lang="pl-PL" dirty="0" err="1" smtClean="0">
                <a:latin typeface="Arial Narrow" pitchFamily="34" charset="0"/>
              </a:rPr>
              <a:t>effective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quadrupole</a:t>
            </a:r>
            <a:r>
              <a:rPr lang="pl-PL" dirty="0" smtClean="0">
                <a:latin typeface="Arial Narrow" pitchFamily="34" charset="0"/>
              </a:rPr>
              <a:t> moment for </a:t>
            </a:r>
            <a:r>
              <a:rPr lang="pl-PL" dirty="0" err="1" smtClean="0">
                <a:latin typeface="Arial Narrow" pitchFamily="34" charset="0"/>
              </a:rPr>
              <a:t>low</a:t>
            </a:r>
            <a:r>
              <a:rPr lang="pl-PL" dirty="0" smtClean="0">
                <a:latin typeface="Arial Narrow" pitchFamily="34" charset="0"/>
              </a:rPr>
              <a:t> spin </a:t>
            </a:r>
            <a:r>
              <a:rPr lang="pl-PL" dirty="0" err="1" smtClean="0">
                <a:latin typeface="Arial Narrow" pitchFamily="34" charset="0"/>
              </a:rPr>
              <a:t>levels</a:t>
            </a:r>
            <a:endParaRPr lang="pl-PL" dirty="0">
              <a:latin typeface="Arial Narrow" pitchFamily="34" charset="0"/>
            </a:endParaRPr>
          </a:p>
          <a:p>
            <a:pPr>
              <a:tabLst>
                <a:tab pos="190500" algn="l"/>
              </a:tabLst>
            </a:pPr>
            <a:endParaRPr lang="pl-PL" dirty="0">
              <a:latin typeface="Arial Narrow" pitchFamily="34" charset="0"/>
            </a:endParaRPr>
          </a:p>
        </p:txBody>
      </p:sp>
      <p:sp>
        <p:nvSpPr>
          <p:cNvPr id="38919" name="Text Box 9"/>
          <p:cNvSpPr txBox="1">
            <a:spLocks noChangeArrowheads="1"/>
          </p:cNvSpPr>
          <p:nvPr/>
        </p:nvSpPr>
        <p:spPr bwMode="auto">
          <a:xfrm>
            <a:off x="0" y="685800"/>
            <a:ext cx="8077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200" dirty="0" smtClean="0">
                <a:latin typeface="Arial Narrow" pitchFamily="34" charset="0"/>
              </a:rPr>
              <a:t>TOP LEVEL </a:t>
            </a:r>
            <a:r>
              <a:rPr lang="pl-PL" sz="2200" dirty="0" err="1" smtClean="0">
                <a:latin typeface="Arial Narrow" pitchFamily="34" charset="0"/>
              </a:rPr>
              <a:t>LIFETIMES+INTENSITY</a:t>
            </a:r>
            <a:r>
              <a:rPr lang="pl-PL" sz="2200" dirty="0" smtClean="0">
                <a:latin typeface="Arial Narrow" pitchFamily="34" charset="0"/>
              </a:rPr>
              <a:t> DISTRIBUTION</a:t>
            </a:r>
            <a:endParaRPr lang="pl-PL" sz="22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5" descr="pasek_wst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4" descr="stopp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350" y="2209800"/>
            <a:ext cx="2787650" cy="40513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990600" y="1409700"/>
            <a:ext cx="480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dirty="0" err="1" smtClean="0">
                <a:solidFill>
                  <a:srgbClr val="292929"/>
                </a:solidFill>
                <a:latin typeface="Arial Narrow" pitchFamily="34" charset="0"/>
              </a:rPr>
              <a:t>Recoils</a:t>
            </a:r>
            <a:r>
              <a:rPr lang="pl-PL" dirty="0" smtClean="0">
                <a:solidFill>
                  <a:srgbClr val="292929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rgbClr val="292929"/>
                </a:solidFill>
                <a:latin typeface="Arial Narrow" pitchFamily="34" charset="0"/>
              </a:rPr>
              <a:t>emerging</a:t>
            </a:r>
            <a:r>
              <a:rPr lang="pl-PL" dirty="0" smtClean="0">
                <a:solidFill>
                  <a:srgbClr val="292929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rgbClr val="292929"/>
                </a:solidFill>
                <a:latin typeface="Arial Narrow" pitchFamily="34" charset="0"/>
              </a:rPr>
              <a:t>into</a:t>
            </a:r>
            <a:r>
              <a:rPr lang="pl-PL" dirty="0" smtClean="0">
                <a:solidFill>
                  <a:srgbClr val="292929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rgbClr val="292929"/>
                </a:solidFill>
                <a:latin typeface="Arial Narrow" pitchFamily="34" charset="0"/>
              </a:rPr>
              <a:t>vacuum</a:t>
            </a:r>
            <a:endParaRPr lang="pl-PL" dirty="0" smtClean="0">
              <a:solidFill>
                <a:srgbClr val="292929"/>
              </a:solidFill>
              <a:latin typeface="Arial Narrow" pitchFamily="34" charset="0"/>
            </a:endParaRPr>
          </a:p>
          <a:p>
            <a:pPr algn="r"/>
            <a:r>
              <a:rPr lang="pl-PL" dirty="0" err="1" smtClean="0">
                <a:solidFill>
                  <a:srgbClr val="292929"/>
                </a:solidFill>
                <a:latin typeface="Arial Narrow" pitchFamily="34" charset="0"/>
              </a:rPr>
              <a:t>Velocity</a:t>
            </a:r>
            <a:r>
              <a:rPr lang="pl-PL" dirty="0" smtClean="0">
                <a:solidFill>
                  <a:srgbClr val="292929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rgbClr val="292929"/>
                </a:solidFill>
                <a:latin typeface="Arial Narrow" pitchFamily="34" charset="0"/>
              </a:rPr>
              <a:t>distribution</a:t>
            </a:r>
            <a:r>
              <a:rPr lang="pl-PL" dirty="0" smtClean="0">
                <a:solidFill>
                  <a:srgbClr val="292929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rgbClr val="292929"/>
                </a:solidFill>
                <a:latin typeface="Arial Narrow" pitchFamily="34" charset="0"/>
              </a:rPr>
              <a:t>corresponds</a:t>
            </a:r>
            <a:r>
              <a:rPr lang="pl-PL" dirty="0" smtClean="0">
                <a:solidFill>
                  <a:srgbClr val="292929"/>
                </a:solidFill>
                <a:latin typeface="Arial Narrow" pitchFamily="34" charset="0"/>
              </a:rPr>
              <a:t> to </a:t>
            </a:r>
            <a:r>
              <a:rPr lang="pl-PL" dirty="0" err="1" smtClean="0">
                <a:solidFill>
                  <a:srgbClr val="292929"/>
                </a:solidFill>
                <a:latin typeface="Arial Narrow" pitchFamily="34" charset="0"/>
              </a:rPr>
              <a:t>stopping</a:t>
            </a:r>
            <a:r>
              <a:rPr lang="pl-PL" dirty="0" smtClean="0">
                <a:solidFill>
                  <a:srgbClr val="292929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rgbClr val="292929"/>
                </a:solidFill>
                <a:latin typeface="Arial Narrow" pitchFamily="34" charset="0"/>
              </a:rPr>
              <a:t>power</a:t>
            </a:r>
            <a:r>
              <a:rPr lang="pl-PL" dirty="0" smtClean="0">
                <a:solidFill>
                  <a:srgbClr val="292929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rgbClr val="292929"/>
                </a:solidFill>
                <a:latin typeface="Arial Narrow" pitchFamily="34" charset="0"/>
              </a:rPr>
              <a:t>parameters</a:t>
            </a:r>
            <a:endParaRPr lang="en-GB" dirty="0">
              <a:solidFill>
                <a:srgbClr val="292929"/>
              </a:solidFill>
              <a:latin typeface="Arial Narrow" pitchFamily="34" charset="0"/>
            </a:endParaRPr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1066800" y="3124200"/>
            <a:ext cx="472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dirty="0" smtClean="0">
                <a:solidFill>
                  <a:srgbClr val="292929"/>
                </a:solidFill>
                <a:latin typeface="Arial Narrow" pitchFamily="34" charset="0"/>
              </a:rPr>
              <a:t>Target </a:t>
            </a:r>
            <a:r>
              <a:rPr lang="pl-PL" dirty="0" err="1" smtClean="0">
                <a:solidFill>
                  <a:srgbClr val="292929"/>
                </a:solidFill>
                <a:latin typeface="Arial Narrow" pitchFamily="34" charset="0"/>
              </a:rPr>
              <a:t>thickness</a:t>
            </a:r>
            <a:r>
              <a:rPr lang="pl-PL" dirty="0" smtClean="0">
                <a:solidFill>
                  <a:srgbClr val="292929"/>
                </a:solidFill>
                <a:latin typeface="Arial Narrow" pitchFamily="34" charset="0"/>
              </a:rPr>
              <a:t> – </a:t>
            </a:r>
            <a:r>
              <a:rPr lang="pl-PL" dirty="0" err="1" smtClean="0">
                <a:solidFill>
                  <a:srgbClr val="292929"/>
                </a:solidFill>
                <a:latin typeface="Arial Narrow" pitchFamily="34" charset="0"/>
              </a:rPr>
              <a:t>recoils</a:t>
            </a:r>
            <a:r>
              <a:rPr lang="pl-PL" dirty="0" smtClean="0">
                <a:solidFill>
                  <a:srgbClr val="292929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rgbClr val="292929"/>
                </a:solidFill>
                <a:latin typeface="Arial Narrow" pitchFamily="34" charset="0"/>
              </a:rPr>
              <a:t>range</a:t>
            </a:r>
            <a:endParaRPr lang="en-GB" dirty="0">
              <a:solidFill>
                <a:srgbClr val="292929"/>
              </a:solidFill>
              <a:latin typeface="Arial Narrow" pitchFamily="34" charset="0"/>
            </a:endParaRPr>
          </a:p>
        </p:txBody>
      </p:sp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914400" y="4572000"/>
            <a:ext cx="487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dirty="0" err="1" smtClean="0">
                <a:solidFill>
                  <a:srgbClr val="292929"/>
                </a:solidFill>
                <a:latin typeface="Arial Narrow" pitchFamily="34" charset="0"/>
              </a:rPr>
              <a:t>Velocity</a:t>
            </a:r>
            <a:r>
              <a:rPr lang="pl-PL" dirty="0" smtClean="0">
                <a:solidFill>
                  <a:srgbClr val="292929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rgbClr val="292929"/>
                </a:solidFill>
                <a:latin typeface="Arial Narrow" pitchFamily="34" charset="0"/>
              </a:rPr>
              <a:t>distribution</a:t>
            </a:r>
            <a:r>
              <a:rPr lang="pl-PL" dirty="0" smtClean="0">
                <a:solidFill>
                  <a:srgbClr val="292929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rgbClr val="292929"/>
                </a:solidFill>
                <a:latin typeface="Arial Narrow" pitchFamily="34" charset="0"/>
              </a:rPr>
              <a:t>obtained</a:t>
            </a:r>
            <a:r>
              <a:rPr lang="pl-PL" dirty="0" smtClean="0">
                <a:solidFill>
                  <a:srgbClr val="292929"/>
                </a:solidFill>
                <a:latin typeface="Arial Narrow" pitchFamily="34" charset="0"/>
              </a:rPr>
              <a:t> form </a:t>
            </a:r>
            <a:r>
              <a:rPr lang="pl-PL" dirty="0" err="1" smtClean="0">
                <a:solidFill>
                  <a:srgbClr val="292929"/>
                </a:solidFill>
                <a:latin typeface="Arial Narrow" pitchFamily="34" charset="0"/>
              </a:rPr>
              <a:t>doppler</a:t>
            </a:r>
            <a:r>
              <a:rPr lang="pl-PL" dirty="0" smtClean="0">
                <a:solidFill>
                  <a:srgbClr val="292929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rgbClr val="292929"/>
                </a:solidFill>
                <a:latin typeface="Arial Narrow" pitchFamily="34" charset="0"/>
              </a:rPr>
              <a:t>broadening</a:t>
            </a:r>
            <a:r>
              <a:rPr lang="pl-PL" dirty="0" smtClean="0">
                <a:solidFill>
                  <a:srgbClr val="292929"/>
                </a:solidFill>
                <a:latin typeface="Arial Narrow" pitchFamily="34" charset="0"/>
              </a:rPr>
              <a:t> of gamma </a:t>
            </a:r>
            <a:r>
              <a:rPr lang="pl-PL" dirty="0" err="1" smtClean="0">
                <a:solidFill>
                  <a:srgbClr val="292929"/>
                </a:solidFill>
                <a:latin typeface="Arial Narrow" pitchFamily="34" charset="0"/>
              </a:rPr>
              <a:t>line</a:t>
            </a:r>
            <a:r>
              <a:rPr lang="pl-PL" dirty="0" smtClean="0">
                <a:solidFill>
                  <a:srgbClr val="292929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rgbClr val="292929"/>
                </a:solidFill>
                <a:latin typeface="Arial Narrow" pitchFamily="34" charset="0"/>
              </a:rPr>
              <a:t>from</a:t>
            </a:r>
            <a:r>
              <a:rPr lang="pl-PL" dirty="0" smtClean="0">
                <a:solidFill>
                  <a:srgbClr val="292929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rgbClr val="292929"/>
                </a:solidFill>
                <a:latin typeface="Arial Narrow" pitchFamily="34" charset="0"/>
              </a:rPr>
              <a:t>levels</a:t>
            </a:r>
            <a:r>
              <a:rPr lang="pl-PL" dirty="0" smtClean="0">
                <a:solidFill>
                  <a:srgbClr val="292929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rgbClr val="292929"/>
                </a:solidFill>
                <a:latin typeface="Arial Narrow" pitchFamily="34" charset="0"/>
              </a:rPr>
              <a:t>with</a:t>
            </a:r>
            <a:r>
              <a:rPr lang="pl-PL" dirty="0" smtClean="0">
                <a:solidFill>
                  <a:srgbClr val="292929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rgbClr val="292929"/>
                </a:solidFill>
                <a:latin typeface="Arial Narrow" pitchFamily="34" charset="0"/>
              </a:rPr>
              <a:t>lifetimes</a:t>
            </a:r>
            <a:r>
              <a:rPr lang="pl-PL" dirty="0" smtClean="0">
                <a:solidFill>
                  <a:srgbClr val="292929"/>
                </a:solidFill>
                <a:latin typeface="Arial Narrow" pitchFamily="34" charset="0"/>
              </a:rPr>
              <a:t> &gt;2 </a:t>
            </a:r>
            <a:r>
              <a:rPr lang="pl-PL" dirty="0" err="1" smtClean="0">
                <a:solidFill>
                  <a:srgbClr val="292929"/>
                </a:solidFill>
                <a:latin typeface="Arial Narrow" pitchFamily="34" charset="0"/>
              </a:rPr>
              <a:t>ps</a:t>
            </a:r>
            <a:endParaRPr lang="en-GB" dirty="0">
              <a:solidFill>
                <a:srgbClr val="292929"/>
              </a:solidFill>
              <a:latin typeface="Arial Narrow" pitchFamily="34" charset="0"/>
            </a:endParaRPr>
          </a:p>
        </p:txBody>
      </p:sp>
      <p:sp>
        <p:nvSpPr>
          <p:cNvPr id="43016" name="Text Box 10"/>
          <p:cNvSpPr txBox="1">
            <a:spLocks noChangeArrowheads="1"/>
          </p:cNvSpPr>
          <p:nvPr/>
        </p:nvSpPr>
        <p:spPr bwMode="auto">
          <a:xfrm>
            <a:off x="228600" y="2286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pl-PL" sz="2800" b="1" dirty="0" err="1" smtClean="0">
                <a:solidFill>
                  <a:schemeClr val="bg1"/>
                </a:solidFill>
                <a:latin typeface="Arial Narrow" pitchFamily="34" charset="0"/>
              </a:rPr>
              <a:t>Stopping</a:t>
            </a:r>
            <a:r>
              <a:rPr lang="pl-PL" sz="2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pl-PL" sz="2800" b="1" dirty="0" err="1" smtClean="0">
                <a:solidFill>
                  <a:schemeClr val="bg1"/>
                </a:solidFill>
                <a:latin typeface="Arial Narrow" pitchFamily="34" charset="0"/>
              </a:rPr>
              <a:t>power</a:t>
            </a:r>
            <a:r>
              <a:rPr lang="pl-PL" sz="2800" b="1" dirty="0" smtClean="0">
                <a:solidFill>
                  <a:schemeClr val="bg1"/>
                </a:solidFill>
                <a:latin typeface="Arial Narrow" pitchFamily="34" charset="0"/>
              </a:rPr>
              <a:t> of La and </a:t>
            </a:r>
            <a:r>
              <a:rPr lang="pl-PL" sz="2800" b="1" dirty="0">
                <a:solidFill>
                  <a:schemeClr val="bg1"/>
                </a:solidFill>
                <a:latin typeface="Arial Narrow" pitchFamily="34" charset="0"/>
              </a:rPr>
              <a:t>Cs </a:t>
            </a:r>
            <a:r>
              <a:rPr lang="pl-PL" sz="2800" b="1" dirty="0" err="1" smtClean="0">
                <a:solidFill>
                  <a:schemeClr val="bg1"/>
                </a:solidFill>
                <a:latin typeface="Arial Narrow" pitchFamily="34" charset="0"/>
              </a:rPr>
              <a:t>recoils</a:t>
            </a:r>
            <a:r>
              <a:rPr lang="pl-PL" sz="2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pl-PL" sz="2800" b="1" dirty="0" err="1" smtClean="0">
                <a:solidFill>
                  <a:schemeClr val="bg1"/>
                </a:solidFill>
                <a:latin typeface="Arial Narrow" pitchFamily="34" charset="0"/>
              </a:rPr>
              <a:t>in</a:t>
            </a:r>
            <a:r>
              <a:rPr lang="pl-PL" sz="2800" b="1" dirty="0" smtClean="0">
                <a:solidFill>
                  <a:schemeClr val="bg1"/>
                </a:solidFill>
                <a:latin typeface="Arial Narrow" pitchFamily="34" charset="0"/>
              </a:rPr>
              <a:t> Sn target</a:t>
            </a:r>
            <a:endParaRPr lang="pl-PL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3017" name="Text Box 11"/>
          <p:cNvSpPr txBox="1">
            <a:spLocks noChangeArrowheads="1"/>
          </p:cNvSpPr>
          <p:nvPr/>
        </p:nvSpPr>
        <p:spPr bwMode="auto">
          <a:xfrm>
            <a:off x="0" y="685800"/>
            <a:ext cx="8077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200" dirty="0" err="1" smtClean="0">
                <a:latin typeface="Arial Narrow" pitchFamily="34" charset="0"/>
              </a:rPr>
              <a:t>Semi-thick</a:t>
            </a:r>
            <a:r>
              <a:rPr lang="pl-PL" sz="2200" dirty="0" smtClean="0">
                <a:latin typeface="Arial Narrow" pitchFamily="34" charset="0"/>
              </a:rPr>
              <a:t> target </a:t>
            </a:r>
            <a:r>
              <a:rPr lang="pl-PL" sz="2200" dirty="0" err="1" smtClean="0">
                <a:latin typeface="Arial Narrow" pitchFamily="34" charset="0"/>
              </a:rPr>
              <a:t>method</a:t>
            </a:r>
            <a:endParaRPr lang="pl-PL" sz="22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a 26"/>
          <p:cNvGrpSpPr/>
          <p:nvPr/>
        </p:nvGrpSpPr>
        <p:grpSpPr>
          <a:xfrm>
            <a:off x="2071670" y="2143116"/>
            <a:ext cx="214314" cy="1500198"/>
            <a:chOff x="1643042" y="1857364"/>
            <a:chExt cx="214314" cy="2571768"/>
          </a:xfrm>
        </p:grpSpPr>
        <p:grpSp>
          <p:nvGrpSpPr>
            <p:cNvPr id="10" name="Grupa 9"/>
            <p:cNvGrpSpPr/>
            <p:nvPr/>
          </p:nvGrpSpPr>
          <p:grpSpPr>
            <a:xfrm>
              <a:off x="1643042" y="1857364"/>
              <a:ext cx="214314" cy="428628"/>
              <a:chOff x="500034" y="1857364"/>
              <a:chExt cx="214314" cy="428628"/>
            </a:xfrm>
          </p:grpSpPr>
          <p:cxnSp>
            <p:nvCxnSpPr>
              <p:cNvPr id="3" name="Łącznik zakrzywiony 2"/>
              <p:cNvCxnSpPr/>
              <p:nvPr/>
            </p:nvCxnSpPr>
            <p:spPr>
              <a:xfrm rot="16200000" flipH="1">
                <a:off x="500034" y="1857364"/>
                <a:ext cx="214314" cy="214314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Łącznik zakrzywiony 4"/>
              <p:cNvCxnSpPr/>
              <p:nvPr/>
            </p:nvCxnSpPr>
            <p:spPr>
              <a:xfrm rot="5400000">
                <a:off x="500034" y="2071678"/>
                <a:ext cx="214314" cy="214314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a 10"/>
            <p:cNvGrpSpPr/>
            <p:nvPr/>
          </p:nvGrpSpPr>
          <p:grpSpPr>
            <a:xfrm>
              <a:off x="1643042" y="2285992"/>
              <a:ext cx="214314" cy="428628"/>
              <a:chOff x="500034" y="1857364"/>
              <a:chExt cx="214314" cy="428628"/>
            </a:xfrm>
          </p:grpSpPr>
          <p:cxnSp>
            <p:nvCxnSpPr>
              <p:cNvPr id="12" name="Łącznik zakrzywiony 11"/>
              <p:cNvCxnSpPr/>
              <p:nvPr/>
            </p:nvCxnSpPr>
            <p:spPr>
              <a:xfrm rot="16200000" flipH="1">
                <a:off x="500034" y="1857364"/>
                <a:ext cx="214314" cy="214314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Łącznik zakrzywiony 12"/>
              <p:cNvCxnSpPr/>
              <p:nvPr/>
            </p:nvCxnSpPr>
            <p:spPr>
              <a:xfrm rot="5400000">
                <a:off x="500034" y="2071678"/>
                <a:ext cx="214314" cy="214314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a 13"/>
            <p:cNvGrpSpPr/>
            <p:nvPr/>
          </p:nvGrpSpPr>
          <p:grpSpPr>
            <a:xfrm>
              <a:off x="1643042" y="3143248"/>
              <a:ext cx="214314" cy="428628"/>
              <a:chOff x="500034" y="1857364"/>
              <a:chExt cx="214314" cy="428628"/>
            </a:xfrm>
          </p:grpSpPr>
          <p:cxnSp>
            <p:nvCxnSpPr>
              <p:cNvPr id="15" name="Łącznik zakrzywiony 14"/>
              <p:cNvCxnSpPr/>
              <p:nvPr/>
            </p:nvCxnSpPr>
            <p:spPr>
              <a:xfrm rot="16200000" flipH="1">
                <a:off x="500034" y="1857364"/>
                <a:ext cx="214314" cy="214314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Łącznik zakrzywiony 15"/>
              <p:cNvCxnSpPr/>
              <p:nvPr/>
            </p:nvCxnSpPr>
            <p:spPr>
              <a:xfrm rot="5400000">
                <a:off x="500034" y="2071678"/>
                <a:ext cx="214314" cy="214314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a 16"/>
            <p:cNvGrpSpPr/>
            <p:nvPr/>
          </p:nvGrpSpPr>
          <p:grpSpPr>
            <a:xfrm>
              <a:off x="1643042" y="2714620"/>
              <a:ext cx="214314" cy="428628"/>
              <a:chOff x="500034" y="1857364"/>
              <a:chExt cx="214314" cy="428628"/>
            </a:xfrm>
          </p:grpSpPr>
          <p:cxnSp>
            <p:nvCxnSpPr>
              <p:cNvPr id="18" name="Łącznik zakrzywiony 17"/>
              <p:cNvCxnSpPr/>
              <p:nvPr/>
            </p:nvCxnSpPr>
            <p:spPr>
              <a:xfrm rot="16200000" flipH="1">
                <a:off x="500034" y="1857364"/>
                <a:ext cx="214314" cy="214314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Łącznik zakrzywiony 18"/>
              <p:cNvCxnSpPr/>
              <p:nvPr/>
            </p:nvCxnSpPr>
            <p:spPr>
              <a:xfrm rot="5400000">
                <a:off x="500034" y="2071678"/>
                <a:ext cx="214314" cy="214314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upa 19"/>
            <p:cNvGrpSpPr/>
            <p:nvPr/>
          </p:nvGrpSpPr>
          <p:grpSpPr>
            <a:xfrm>
              <a:off x="1643042" y="4000504"/>
              <a:ext cx="214314" cy="428628"/>
              <a:chOff x="500034" y="1857364"/>
              <a:chExt cx="214314" cy="428628"/>
            </a:xfrm>
          </p:grpSpPr>
          <p:cxnSp>
            <p:nvCxnSpPr>
              <p:cNvPr id="21" name="Łącznik zakrzywiony 20"/>
              <p:cNvCxnSpPr/>
              <p:nvPr/>
            </p:nvCxnSpPr>
            <p:spPr>
              <a:xfrm rot="16200000" flipH="1">
                <a:off x="500034" y="1857364"/>
                <a:ext cx="214314" cy="214314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Łącznik zakrzywiony 21"/>
              <p:cNvCxnSpPr/>
              <p:nvPr/>
            </p:nvCxnSpPr>
            <p:spPr>
              <a:xfrm rot="5400000">
                <a:off x="500034" y="2071678"/>
                <a:ext cx="214314" cy="214314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a 22"/>
            <p:cNvGrpSpPr/>
            <p:nvPr/>
          </p:nvGrpSpPr>
          <p:grpSpPr>
            <a:xfrm>
              <a:off x="1643042" y="3571876"/>
              <a:ext cx="214314" cy="428628"/>
              <a:chOff x="500034" y="1857364"/>
              <a:chExt cx="214314" cy="428628"/>
            </a:xfrm>
          </p:grpSpPr>
          <p:cxnSp>
            <p:nvCxnSpPr>
              <p:cNvPr id="24" name="Łącznik zakrzywiony 23"/>
              <p:cNvCxnSpPr/>
              <p:nvPr/>
            </p:nvCxnSpPr>
            <p:spPr>
              <a:xfrm rot="16200000" flipH="1">
                <a:off x="500034" y="1857364"/>
                <a:ext cx="214314" cy="214314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zakrzywiony 24"/>
              <p:cNvCxnSpPr/>
              <p:nvPr/>
            </p:nvCxnSpPr>
            <p:spPr>
              <a:xfrm rot="5400000">
                <a:off x="500034" y="2071678"/>
                <a:ext cx="214314" cy="214314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Prostokąt 25"/>
          <p:cNvSpPr/>
          <p:nvPr/>
        </p:nvSpPr>
        <p:spPr>
          <a:xfrm>
            <a:off x="1428728" y="2143116"/>
            <a:ext cx="2286016" cy="2643206"/>
          </a:xfrm>
          <a:prstGeom prst="rect">
            <a:avLst/>
          </a:prstGeom>
          <a:noFill/>
          <a:ln w="57150">
            <a:solidFill>
              <a:srgbClr val="9E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/>
          <p:cNvSpPr/>
          <p:nvPr/>
        </p:nvSpPr>
        <p:spPr>
          <a:xfrm>
            <a:off x="1785918" y="3643314"/>
            <a:ext cx="714380" cy="7143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1643042" y="857232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9E001A"/>
                </a:solidFill>
                <a:latin typeface="Berylium" pitchFamily="2" charset="-18"/>
              </a:rPr>
              <a:t>a</a:t>
            </a:r>
            <a:endParaRPr lang="pl-PL" sz="3200" b="1" dirty="0">
              <a:solidFill>
                <a:srgbClr val="9E001A"/>
              </a:solidFill>
              <a:latin typeface="Berylium" pitchFamily="2" charset="-18"/>
            </a:endParaRPr>
          </a:p>
        </p:txBody>
      </p:sp>
      <p:sp>
        <p:nvSpPr>
          <p:cNvPr id="30" name="Strzałka w górę 29"/>
          <p:cNvSpPr/>
          <p:nvPr/>
        </p:nvSpPr>
        <p:spPr>
          <a:xfrm>
            <a:off x="1928794" y="1285860"/>
            <a:ext cx="428628" cy="857256"/>
          </a:xfrm>
          <a:prstGeom prst="upArrow">
            <a:avLst/>
          </a:prstGeom>
          <a:solidFill>
            <a:srgbClr val="9E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1" name="Grupa 30"/>
          <p:cNvGrpSpPr/>
          <p:nvPr/>
        </p:nvGrpSpPr>
        <p:grpSpPr>
          <a:xfrm>
            <a:off x="7000892" y="2143116"/>
            <a:ext cx="214314" cy="1500198"/>
            <a:chOff x="1643042" y="1857364"/>
            <a:chExt cx="214314" cy="2571768"/>
          </a:xfrm>
        </p:grpSpPr>
        <p:grpSp>
          <p:nvGrpSpPr>
            <p:cNvPr id="32" name="Grupa 9"/>
            <p:cNvGrpSpPr/>
            <p:nvPr/>
          </p:nvGrpSpPr>
          <p:grpSpPr>
            <a:xfrm>
              <a:off x="1643042" y="1857364"/>
              <a:ext cx="214314" cy="428628"/>
              <a:chOff x="500034" y="1857364"/>
              <a:chExt cx="214314" cy="428628"/>
            </a:xfrm>
          </p:grpSpPr>
          <p:cxnSp>
            <p:nvCxnSpPr>
              <p:cNvPr id="48" name="Łącznik zakrzywiony 2"/>
              <p:cNvCxnSpPr/>
              <p:nvPr/>
            </p:nvCxnSpPr>
            <p:spPr>
              <a:xfrm rot="16200000" flipH="1">
                <a:off x="500034" y="1857364"/>
                <a:ext cx="214314" cy="214314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Łącznik zakrzywiony 4"/>
              <p:cNvCxnSpPr/>
              <p:nvPr/>
            </p:nvCxnSpPr>
            <p:spPr>
              <a:xfrm rot="5400000">
                <a:off x="500034" y="2071678"/>
                <a:ext cx="214314" cy="214314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a 10"/>
            <p:cNvGrpSpPr/>
            <p:nvPr/>
          </p:nvGrpSpPr>
          <p:grpSpPr>
            <a:xfrm>
              <a:off x="1643042" y="2285992"/>
              <a:ext cx="214314" cy="428628"/>
              <a:chOff x="500034" y="1857364"/>
              <a:chExt cx="214314" cy="428628"/>
            </a:xfrm>
          </p:grpSpPr>
          <p:cxnSp>
            <p:nvCxnSpPr>
              <p:cNvPr id="46" name="Łącznik zakrzywiony 45"/>
              <p:cNvCxnSpPr/>
              <p:nvPr/>
            </p:nvCxnSpPr>
            <p:spPr>
              <a:xfrm rot="16200000" flipH="1">
                <a:off x="500034" y="1857364"/>
                <a:ext cx="214314" cy="214314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zakrzywiony 46"/>
              <p:cNvCxnSpPr/>
              <p:nvPr/>
            </p:nvCxnSpPr>
            <p:spPr>
              <a:xfrm rot="5400000">
                <a:off x="500034" y="2071678"/>
                <a:ext cx="214314" cy="214314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a 13"/>
            <p:cNvGrpSpPr/>
            <p:nvPr/>
          </p:nvGrpSpPr>
          <p:grpSpPr>
            <a:xfrm>
              <a:off x="1643042" y="3143248"/>
              <a:ext cx="214314" cy="428628"/>
              <a:chOff x="500034" y="1857364"/>
              <a:chExt cx="214314" cy="428628"/>
            </a:xfrm>
          </p:grpSpPr>
          <p:cxnSp>
            <p:nvCxnSpPr>
              <p:cNvPr id="44" name="Łącznik zakrzywiony 43"/>
              <p:cNvCxnSpPr/>
              <p:nvPr/>
            </p:nvCxnSpPr>
            <p:spPr>
              <a:xfrm rot="16200000" flipH="1">
                <a:off x="500034" y="1857364"/>
                <a:ext cx="214314" cy="214314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Łącznik zakrzywiony 44"/>
              <p:cNvCxnSpPr/>
              <p:nvPr/>
            </p:nvCxnSpPr>
            <p:spPr>
              <a:xfrm rot="5400000">
                <a:off x="500034" y="2071678"/>
                <a:ext cx="214314" cy="214314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a 16"/>
            <p:cNvGrpSpPr/>
            <p:nvPr/>
          </p:nvGrpSpPr>
          <p:grpSpPr>
            <a:xfrm>
              <a:off x="1643042" y="2714620"/>
              <a:ext cx="214314" cy="428628"/>
              <a:chOff x="500034" y="1857364"/>
              <a:chExt cx="214314" cy="428628"/>
            </a:xfrm>
          </p:grpSpPr>
          <p:cxnSp>
            <p:nvCxnSpPr>
              <p:cNvPr id="42" name="Łącznik zakrzywiony 41"/>
              <p:cNvCxnSpPr/>
              <p:nvPr/>
            </p:nvCxnSpPr>
            <p:spPr>
              <a:xfrm rot="16200000" flipH="1">
                <a:off x="500034" y="1857364"/>
                <a:ext cx="214314" cy="214314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Łącznik zakrzywiony 42"/>
              <p:cNvCxnSpPr/>
              <p:nvPr/>
            </p:nvCxnSpPr>
            <p:spPr>
              <a:xfrm rot="5400000">
                <a:off x="500034" y="2071678"/>
                <a:ext cx="214314" cy="214314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a 19"/>
            <p:cNvGrpSpPr/>
            <p:nvPr/>
          </p:nvGrpSpPr>
          <p:grpSpPr>
            <a:xfrm>
              <a:off x="1643042" y="4000504"/>
              <a:ext cx="214314" cy="428628"/>
              <a:chOff x="500034" y="1857364"/>
              <a:chExt cx="214314" cy="428628"/>
            </a:xfrm>
          </p:grpSpPr>
          <p:cxnSp>
            <p:nvCxnSpPr>
              <p:cNvPr id="40" name="Łącznik zakrzywiony 39"/>
              <p:cNvCxnSpPr/>
              <p:nvPr/>
            </p:nvCxnSpPr>
            <p:spPr>
              <a:xfrm rot="16200000" flipH="1">
                <a:off x="500034" y="1857364"/>
                <a:ext cx="214314" cy="214314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Łącznik zakrzywiony 40"/>
              <p:cNvCxnSpPr/>
              <p:nvPr/>
            </p:nvCxnSpPr>
            <p:spPr>
              <a:xfrm rot="5400000">
                <a:off x="500034" y="2071678"/>
                <a:ext cx="214314" cy="214314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a 22"/>
            <p:cNvGrpSpPr/>
            <p:nvPr/>
          </p:nvGrpSpPr>
          <p:grpSpPr>
            <a:xfrm>
              <a:off x="1643042" y="3571876"/>
              <a:ext cx="214314" cy="428628"/>
              <a:chOff x="500034" y="1857364"/>
              <a:chExt cx="214314" cy="428628"/>
            </a:xfrm>
          </p:grpSpPr>
          <p:cxnSp>
            <p:nvCxnSpPr>
              <p:cNvPr id="38" name="Łącznik zakrzywiony 37"/>
              <p:cNvCxnSpPr/>
              <p:nvPr/>
            </p:nvCxnSpPr>
            <p:spPr>
              <a:xfrm rot="16200000" flipH="1">
                <a:off x="500034" y="1857364"/>
                <a:ext cx="214314" cy="214314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Łącznik zakrzywiony 38"/>
              <p:cNvCxnSpPr/>
              <p:nvPr/>
            </p:nvCxnSpPr>
            <p:spPr>
              <a:xfrm rot="5400000">
                <a:off x="500034" y="2071678"/>
                <a:ext cx="214314" cy="214314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Prostokąt 49"/>
          <p:cNvSpPr/>
          <p:nvPr/>
        </p:nvSpPr>
        <p:spPr>
          <a:xfrm>
            <a:off x="6286512" y="2143116"/>
            <a:ext cx="2286016" cy="2643206"/>
          </a:xfrm>
          <a:prstGeom prst="rect">
            <a:avLst/>
          </a:prstGeom>
          <a:noFill/>
          <a:ln w="57150">
            <a:solidFill>
              <a:srgbClr val="9E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rostokąt 50"/>
          <p:cNvSpPr/>
          <p:nvPr/>
        </p:nvSpPr>
        <p:spPr>
          <a:xfrm>
            <a:off x="6715140" y="3643314"/>
            <a:ext cx="714380" cy="7143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Strzałka w górę 52"/>
          <p:cNvSpPr/>
          <p:nvPr/>
        </p:nvSpPr>
        <p:spPr>
          <a:xfrm>
            <a:off x="6858016" y="1285860"/>
            <a:ext cx="428628" cy="857256"/>
          </a:xfrm>
          <a:prstGeom prst="upArrow">
            <a:avLst/>
          </a:prstGeom>
          <a:solidFill>
            <a:srgbClr val="9E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pole tekstowe 53"/>
          <p:cNvSpPr txBox="1"/>
          <p:nvPr/>
        </p:nvSpPr>
        <p:spPr>
          <a:xfrm>
            <a:off x="5572132" y="928670"/>
            <a:ext cx="131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solidFill>
                  <a:srgbClr val="9E001A"/>
                </a:solidFill>
                <a:latin typeface="Berylium" pitchFamily="2" charset="-18"/>
              </a:rPr>
              <a:t>γ</a:t>
            </a:r>
            <a:r>
              <a:rPr lang="pl-PL" sz="3200" baseline="30000" dirty="0" smtClean="0">
                <a:solidFill>
                  <a:srgbClr val="9E001A"/>
                </a:solidFill>
                <a:latin typeface="Berylium" pitchFamily="2" charset="-18"/>
              </a:rPr>
              <a:t>2</a:t>
            </a:r>
            <a:r>
              <a:rPr lang="pl-PL" sz="3200" b="1" dirty="0" smtClean="0">
                <a:solidFill>
                  <a:srgbClr val="9E001A"/>
                </a:solidFill>
                <a:latin typeface="Berylium" pitchFamily="2" charset="-18"/>
              </a:rPr>
              <a:t> </a:t>
            </a:r>
            <a:r>
              <a:rPr lang="pl-PL" sz="3200" b="1" dirty="0" err="1" smtClean="0">
                <a:solidFill>
                  <a:srgbClr val="9E001A"/>
                </a:solidFill>
                <a:latin typeface="Berylium" pitchFamily="2" charset="-18"/>
              </a:rPr>
              <a:t>a=a</a:t>
            </a:r>
            <a:r>
              <a:rPr lang="pl-PL" sz="3200" b="1" dirty="0" smtClean="0">
                <a:solidFill>
                  <a:srgbClr val="9E001A"/>
                </a:solidFill>
                <a:latin typeface="Berylium" pitchFamily="2" charset="-18"/>
              </a:rPr>
              <a:t>’</a:t>
            </a:r>
            <a:endParaRPr lang="pl-PL" sz="3200" b="1" dirty="0">
              <a:solidFill>
                <a:srgbClr val="9E001A"/>
              </a:solidFill>
              <a:latin typeface="Berylium" pitchFamily="2" charset="-18"/>
            </a:endParaRPr>
          </a:p>
        </p:txBody>
      </p:sp>
      <p:sp>
        <p:nvSpPr>
          <p:cNvPr id="55" name="pole tekstowe 54"/>
          <p:cNvSpPr txBox="1"/>
          <p:nvPr/>
        </p:nvSpPr>
        <p:spPr>
          <a:xfrm>
            <a:off x="2643174" y="2643182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9E001A"/>
                </a:solidFill>
                <a:latin typeface="Berylium" pitchFamily="2" charset="-18"/>
              </a:rPr>
              <a:t>m</a:t>
            </a:r>
            <a:r>
              <a:rPr lang="pl-PL" sz="2400" b="1" dirty="0" smtClean="0">
                <a:solidFill>
                  <a:srgbClr val="9E001A"/>
                </a:solidFill>
                <a:latin typeface="Berylium" pitchFamily="2" charset="-18"/>
              </a:rPr>
              <a:t>a</a:t>
            </a:r>
            <a:endParaRPr lang="pl-PL" sz="2400" b="1" dirty="0">
              <a:solidFill>
                <a:srgbClr val="9E001A"/>
              </a:solidFill>
              <a:latin typeface="Berylium" pitchFamily="2" charset="-18"/>
            </a:endParaRPr>
          </a:p>
        </p:txBody>
      </p:sp>
      <p:sp>
        <p:nvSpPr>
          <p:cNvPr id="56" name="pole tekstowe 55"/>
          <p:cNvSpPr txBox="1"/>
          <p:nvPr/>
        </p:nvSpPr>
        <p:spPr>
          <a:xfrm>
            <a:off x="7643834" y="2643182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>
                <a:solidFill>
                  <a:srgbClr val="9E001A"/>
                </a:solidFill>
                <a:latin typeface="Berylium" pitchFamily="2" charset="-18"/>
              </a:rPr>
              <a:t>m’</a:t>
            </a:r>
            <a:r>
              <a:rPr lang="pl-PL" sz="2400" b="1" dirty="0" err="1" smtClean="0">
                <a:solidFill>
                  <a:srgbClr val="9E001A"/>
                </a:solidFill>
                <a:latin typeface="Berylium" pitchFamily="2" charset="-18"/>
              </a:rPr>
              <a:t>a</a:t>
            </a:r>
            <a:r>
              <a:rPr lang="pl-PL" sz="2400" b="1" dirty="0" smtClean="0">
                <a:solidFill>
                  <a:srgbClr val="9E001A"/>
                </a:solidFill>
                <a:latin typeface="Berylium" pitchFamily="2" charset="-18"/>
              </a:rPr>
              <a:t>’</a:t>
            </a:r>
            <a:endParaRPr lang="pl-PL" sz="2400" b="1" dirty="0">
              <a:solidFill>
                <a:srgbClr val="9E001A"/>
              </a:solidFill>
              <a:latin typeface="Berylium" pitchFamily="2" charset="-18"/>
            </a:endParaRPr>
          </a:p>
        </p:txBody>
      </p:sp>
      <p:cxnSp>
        <p:nvCxnSpPr>
          <p:cNvPr id="58" name="Łącznik prosty ze strzałką 57"/>
          <p:cNvCxnSpPr>
            <a:stCxn id="55" idx="0"/>
          </p:cNvCxnSpPr>
          <p:nvPr/>
        </p:nvCxnSpPr>
        <p:spPr>
          <a:xfrm rot="5400000" flipH="1" flipV="1">
            <a:off x="2677562" y="2391819"/>
            <a:ext cx="500066" cy="266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ze strzałką 58"/>
          <p:cNvCxnSpPr/>
          <p:nvPr/>
        </p:nvCxnSpPr>
        <p:spPr>
          <a:xfrm rot="5400000" flipH="1" flipV="1">
            <a:off x="2715943" y="3356233"/>
            <a:ext cx="428628" cy="265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ze strzałką 60"/>
          <p:cNvCxnSpPr/>
          <p:nvPr/>
        </p:nvCxnSpPr>
        <p:spPr>
          <a:xfrm rot="5400000" flipH="1" flipV="1">
            <a:off x="7680884" y="2391819"/>
            <a:ext cx="500066" cy="266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ze strzałką 61"/>
          <p:cNvCxnSpPr/>
          <p:nvPr/>
        </p:nvCxnSpPr>
        <p:spPr>
          <a:xfrm rot="5400000" flipH="1" flipV="1">
            <a:off x="7716602" y="3356232"/>
            <a:ext cx="428628" cy="265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pole tekstowe 62"/>
          <p:cNvSpPr txBox="1"/>
          <p:nvPr/>
        </p:nvSpPr>
        <p:spPr>
          <a:xfrm>
            <a:off x="4214810" y="2857496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>
                <a:solidFill>
                  <a:srgbClr val="9E001A"/>
                </a:solidFill>
                <a:latin typeface="Berylium" pitchFamily="2" charset="-18"/>
              </a:rPr>
              <a:t>m</a:t>
            </a:r>
            <a:r>
              <a:rPr lang="pl-PL" sz="2400" b="1" dirty="0" err="1" smtClean="0">
                <a:solidFill>
                  <a:srgbClr val="9E001A"/>
                </a:solidFill>
                <a:latin typeface="Berylium" pitchFamily="2" charset="-18"/>
              </a:rPr>
              <a:t>a=m’a</a:t>
            </a:r>
            <a:r>
              <a:rPr lang="pl-PL" sz="2400" b="1" dirty="0" smtClean="0">
                <a:solidFill>
                  <a:srgbClr val="9E001A"/>
                </a:solidFill>
                <a:latin typeface="Berylium" pitchFamily="2" charset="-18"/>
              </a:rPr>
              <a:t>’</a:t>
            </a:r>
            <a:endParaRPr lang="pl-PL" sz="2400" b="1" dirty="0">
              <a:solidFill>
                <a:srgbClr val="9E001A"/>
              </a:solidFill>
              <a:latin typeface="Berylium" pitchFamily="2" charset="-18"/>
            </a:endParaRPr>
          </a:p>
        </p:txBody>
      </p:sp>
      <p:sp>
        <p:nvSpPr>
          <p:cNvPr id="64" name="pole tekstowe 63"/>
          <p:cNvSpPr txBox="1"/>
          <p:nvPr/>
        </p:nvSpPr>
        <p:spPr>
          <a:xfrm>
            <a:off x="4214810" y="3929066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9E001A"/>
                </a:solidFill>
                <a:latin typeface="Berylium" pitchFamily="2" charset="-18"/>
              </a:rPr>
              <a:t>m</a:t>
            </a:r>
            <a:r>
              <a:rPr lang="pl-PL" sz="2400" b="1" dirty="0" smtClean="0">
                <a:solidFill>
                  <a:srgbClr val="9E001A"/>
                </a:solidFill>
                <a:latin typeface="Berylium" pitchFamily="2" charset="-18"/>
              </a:rPr>
              <a:t>=</a:t>
            </a:r>
            <a:r>
              <a:rPr lang="el-GR" sz="2400" dirty="0" smtClean="0">
                <a:solidFill>
                  <a:srgbClr val="9E001A"/>
                </a:solidFill>
                <a:latin typeface="Berylium" pitchFamily="2" charset="-18"/>
              </a:rPr>
              <a:t> γ</a:t>
            </a:r>
            <a:r>
              <a:rPr lang="pl-PL" sz="2400" baseline="30000" dirty="0" smtClean="0">
                <a:solidFill>
                  <a:srgbClr val="9E001A"/>
                </a:solidFill>
                <a:latin typeface="Berylium" pitchFamily="2" charset="-18"/>
              </a:rPr>
              <a:t>2</a:t>
            </a:r>
            <a:r>
              <a:rPr lang="pl-PL" sz="2400" b="1" dirty="0" smtClean="0">
                <a:solidFill>
                  <a:srgbClr val="9E001A"/>
                </a:solidFill>
                <a:latin typeface="Berylium" pitchFamily="2" charset="-18"/>
              </a:rPr>
              <a:t>m’</a:t>
            </a:r>
            <a:endParaRPr lang="pl-PL" sz="2400" b="1" dirty="0">
              <a:solidFill>
                <a:srgbClr val="9E001A"/>
              </a:solidFill>
              <a:latin typeface="Berylium" pitchFamily="2" charset="-18"/>
            </a:endParaRPr>
          </a:p>
        </p:txBody>
      </p:sp>
      <p:grpSp>
        <p:nvGrpSpPr>
          <p:cNvPr id="65" name="Grupa 64"/>
          <p:cNvGrpSpPr/>
          <p:nvPr/>
        </p:nvGrpSpPr>
        <p:grpSpPr>
          <a:xfrm>
            <a:off x="4000496" y="5143464"/>
            <a:ext cx="5143504" cy="1714536"/>
            <a:chOff x="4143372" y="1500174"/>
            <a:chExt cx="5143504" cy="2616831"/>
          </a:xfrm>
        </p:grpSpPr>
        <p:sp>
          <p:nvSpPr>
            <p:cNvPr id="66" name="Prostokąt 65"/>
            <p:cNvSpPr/>
            <p:nvPr/>
          </p:nvSpPr>
          <p:spPr>
            <a:xfrm>
              <a:off x="4143372" y="1500174"/>
              <a:ext cx="5143504" cy="26168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pole tekstowe 66"/>
            <p:cNvSpPr txBox="1"/>
            <p:nvPr/>
          </p:nvSpPr>
          <p:spPr>
            <a:xfrm>
              <a:off x="4143372" y="1500174"/>
              <a:ext cx="3357586" cy="563697"/>
            </a:xfrm>
            <a:prstGeom prst="rect">
              <a:avLst/>
            </a:prstGeom>
            <a:solidFill>
              <a:srgbClr val="B4001E"/>
            </a:solidFill>
          </p:spPr>
          <p:txBody>
            <a:bodyPr wrap="square" rtlCol="0">
              <a:spAutoFit/>
            </a:bodyPr>
            <a:lstStyle/>
            <a:p>
              <a:r>
                <a:rPr lang="pl-PL" b="1" dirty="0" err="1" smtClean="0">
                  <a:solidFill>
                    <a:schemeClr val="bg1"/>
                  </a:solidFill>
                </a:rPr>
                <a:t>implications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pole tekstowe 67"/>
            <p:cNvSpPr txBox="1"/>
            <p:nvPr/>
          </p:nvSpPr>
          <p:spPr>
            <a:xfrm>
              <a:off x="4214810" y="2154446"/>
              <a:ext cx="2750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err="1" smtClean="0"/>
                <a:t>Momentum</a:t>
              </a:r>
              <a:r>
                <a:rPr lang="pl-PL" dirty="0" smtClean="0"/>
                <a:t>: </a:t>
              </a:r>
              <a:endParaRPr lang="en-US" dirty="0"/>
            </a:p>
          </p:txBody>
        </p:sp>
        <p:sp>
          <p:nvSpPr>
            <p:cNvPr id="70" name="pole tekstowe 69"/>
            <p:cNvSpPr txBox="1"/>
            <p:nvPr/>
          </p:nvSpPr>
          <p:spPr>
            <a:xfrm>
              <a:off x="4143372" y="2500306"/>
              <a:ext cx="2750433" cy="446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73" name="pole tekstowe 72"/>
          <p:cNvSpPr txBox="1"/>
          <p:nvPr/>
        </p:nvSpPr>
        <p:spPr>
          <a:xfrm>
            <a:off x="4071934" y="6072206"/>
            <a:ext cx="2750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Energy </a:t>
            </a:r>
            <a:r>
              <a:rPr lang="pl-PL" dirty="0" err="1" smtClean="0"/>
              <a:t>(res</a:t>
            </a:r>
            <a:r>
              <a:rPr lang="pl-PL" dirty="0" smtClean="0"/>
              <a:t>t mass):</a:t>
            </a:r>
            <a:endParaRPr lang="en-US" dirty="0"/>
          </a:p>
        </p:txBody>
      </p:sp>
      <p:sp>
        <p:nvSpPr>
          <p:cNvPr id="74" name="pole tekstowe 73"/>
          <p:cNvSpPr txBox="1"/>
          <p:nvPr/>
        </p:nvSpPr>
        <p:spPr>
          <a:xfrm>
            <a:off x="6357950" y="5500702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9E001A"/>
                </a:solidFill>
                <a:latin typeface="Berylium" pitchFamily="2" charset="-18"/>
              </a:rPr>
              <a:t>γ</a:t>
            </a:r>
            <a:r>
              <a:rPr lang="pl-PL" sz="2400" dirty="0" err="1" smtClean="0">
                <a:solidFill>
                  <a:srgbClr val="9E001A"/>
                </a:solidFill>
                <a:latin typeface="Berylium" pitchFamily="2" charset="-18"/>
              </a:rPr>
              <a:t>m</a:t>
            </a:r>
            <a:r>
              <a:rPr lang="pl-PL" sz="2400" b="1" dirty="0" err="1" smtClean="0">
                <a:solidFill>
                  <a:srgbClr val="9E001A"/>
                </a:solidFill>
                <a:latin typeface="Berylium" pitchFamily="2" charset="-18"/>
              </a:rPr>
              <a:t>v=m’v</a:t>
            </a:r>
            <a:r>
              <a:rPr lang="pl-PL" sz="2400" b="1" dirty="0" smtClean="0">
                <a:solidFill>
                  <a:srgbClr val="9E001A"/>
                </a:solidFill>
                <a:latin typeface="Berylium" pitchFamily="2" charset="-18"/>
              </a:rPr>
              <a:t>’</a:t>
            </a:r>
            <a:endParaRPr lang="pl-PL" sz="2400" b="1" dirty="0">
              <a:solidFill>
                <a:srgbClr val="9E001A"/>
              </a:solidFill>
              <a:latin typeface="Berylium" pitchFamily="2" charset="-18"/>
            </a:endParaRPr>
          </a:p>
        </p:txBody>
      </p:sp>
      <p:sp>
        <p:nvSpPr>
          <p:cNvPr id="75" name="pole tekstowe 74"/>
          <p:cNvSpPr txBox="1"/>
          <p:nvPr/>
        </p:nvSpPr>
        <p:spPr>
          <a:xfrm>
            <a:off x="6357950" y="6000768"/>
            <a:ext cx="1737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9E001A"/>
                </a:solidFill>
                <a:latin typeface="Berylium" pitchFamily="2" charset="-18"/>
              </a:rPr>
              <a:t>m</a:t>
            </a:r>
            <a:r>
              <a:rPr lang="pl-PL" sz="2400" b="1" dirty="0" smtClean="0">
                <a:solidFill>
                  <a:srgbClr val="9E001A"/>
                </a:solidFill>
                <a:latin typeface="Berylium" pitchFamily="2" charset="-18"/>
              </a:rPr>
              <a:t>v </a:t>
            </a:r>
            <a:r>
              <a:rPr lang="pl-PL" sz="2400" b="1" baseline="30000" dirty="0" smtClean="0">
                <a:solidFill>
                  <a:srgbClr val="9E001A"/>
                </a:solidFill>
                <a:latin typeface="Berylium" pitchFamily="2" charset="-18"/>
              </a:rPr>
              <a:t>2</a:t>
            </a:r>
            <a:r>
              <a:rPr lang="pl-PL" sz="2400" b="1" dirty="0" smtClean="0">
                <a:solidFill>
                  <a:srgbClr val="9E001A"/>
                </a:solidFill>
                <a:latin typeface="Berylium" pitchFamily="2" charset="-18"/>
              </a:rPr>
              <a:t> =</a:t>
            </a:r>
            <a:r>
              <a:rPr lang="pl-PL" sz="2400" b="1" dirty="0" err="1" smtClean="0">
                <a:solidFill>
                  <a:srgbClr val="9E001A"/>
                </a:solidFill>
                <a:latin typeface="Berylium" pitchFamily="2" charset="-18"/>
              </a:rPr>
              <a:t>m’v</a:t>
            </a:r>
            <a:r>
              <a:rPr lang="pl-PL" sz="2400" b="1" dirty="0" smtClean="0">
                <a:solidFill>
                  <a:srgbClr val="9E001A"/>
                </a:solidFill>
                <a:latin typeface="Berylium" pitchFamily="2" charset="-18"/>
              </a:rPr>
              <a:t>’ </a:t>
            </a:r>
            <a:r>
              <a:rPr lang="pl-PL" sz="2400" b="1" baseline="30000" dirty="0" smtClean="0">
                <a:solidFill>
                  <a:srgbClr val="9E001A"/>
                </a:solidFill>
                <a:latin typeface="Berylium" pitchFamily="2" charset="-18"/>
              </a:rPr>
              <a:t>2</a:t>
            </a:r>
          </a:p>
        </p:txBody>
      </p:sp>
      <p:sp>
        <p:nvSpPr>
          <p:cNvPr id="76" name="pole tekstowe 75"/>
          <p:cNvSpPr txBox="1"/>
          <p:nvPr/>
        </p:nvSpPr>
        <p:spPr>
          <a:xfrm>
            <a:off x="6357950" y="6396335"/>
            <a:ext cx="1737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9E001A"/>
                </a:solidFill>
                <a:latin typeface="Berylium" pitchFamily="2" charset="-18"/>
              </a:rPr>
              <a:t>m</a:t>
            </a:r>
            <a:r>
              <a:rPr lang="pl-PL" sz="2400" b="1" dirty="0" smtClean="0">
                <a:solidFill>
                  <a:srgbClr val="9E001A"/>
                </a:solidFill>
                <a:latin typeface="Berylium" pitchFamily="2" charset="-18"/>
              </a:rPr>
              <a:t>c </a:t>
            </a:r>
            <a:r>
              <a:rPr lang="pl-PL" sz="2400" b="1" baseline="30000" dirty="0" smtClean="0">
                <a:solidFill>
                  <a:srgbClr val="9E001A"/>
                </a:solidFill>
                <a:latin typeface="Berylium" pitchFamily="2" charset="-18"/>
              </a:rPr>
              <a:t>2</a:t>
            </a:r>
            <a:r>
              <a:rPr lang="pl-PL" sz="2400" b="1" dirty="0" smtClean="0">
                <a:solidFill>
                  <a:srgbClr val="9E001A"/>
                </a:solidFill>
                <a:latin typeface="Berylium" pitchFamily="2" charset="-18"/>
              </a:rPr>
              <a:t> =</a:t>
            </a:r>
            <a:r>
              <a:rPr lang="pl-PL" sz="2400" b="1" dirty="0" err="1" smtClean="0">
                <a:solidFill>
                  <a:srgbClr val="9E001A"/>
                </a:solidFill>
                <a:latin typeface="Berylium" pitchFamily="2" charset="-18"/>
              </a:rPr>
              <a:t>m’c</a:t>
            </a:r>
            <a:r>
              <a:rPr lang="pl-PL" sz="2400" b="1" dirty="0" smtClean="0">
                <a:solidFill>
                  <a:srgbClr val="9E001A"/>
                </a:solidFill>
                <a:latin typeface="Berylium" pitchFamily="2" charset="-18"/>
              </a:rPr>
              <a:t>’ </a:t>
            </a:r>
            <a:r>
              <a:rPr lang="pl-PL" sz="2400" b="1" baseline="30000" dirty="0" smtClean="0">
                <a:solidFill>
                  <a:srgbClr val="9E001A"/>
                </a:solidFill>
                <a:latin typeface="Berylium" pitchFamily="2" charset="-18"/>
              </a:rPr>
              <a:t>2</a:t>
            </a:r>
          </a:p>
        </p:txBody>
      </p:sp>
      <p:sp>
        <p:nvSpPr>
          <p:cNvPr id="69" name="pole tekstowe 68"/>
          <p:cNvSpPr txBox="1"/>
          <p:nvPr/>
        </p:nvSpPr>
        <p:spPr>
          <a:xfrm>
            <a:off x="119382" y="-24"/>
            <a:ext cx="3344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Hollywood </a:t>
            </a:r>
            <a:r>
              <a:rPr lang="pl-PL" sz="3200" b="1" dirty="0" err="1" smtClean="0">
                <a:solidFill>
                  <a:schemeClr val="bg1"/>
                </a:solidFill>
              </a:rPr>
              <a:t>physics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357158" y="2285992"/>
            <a:ext cx="8215338" cy="3503600"/>
            <a:chOff x="357158" y="2285992"/>
            <a:chExt cx="8215338" cy="3503600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0547" t="22402" r="9765" b="21104"/>
            <a:stretch>
              <a:fillRect/>
            </a:stretch>
          </p:blipFill>
          <p:spPr bwMode="auto">
            <a:xfrm>
              <a:off x="357158" y="2285992"/>
              <a:ext cx="8215338" cy="350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Dowolny kształt 4"/>
            <p:cNvSpPr/>
            <p:nvPr/>
          </p:nvSpPr>
          <p:spPr>
            <a:xfrm>
              <a:off x="1422400" y="4524023"/>
              <a:ext cx="431800" cy="191910"/>
            </a:xfrm>
            <a:custGeom>
              <a:avLst/>
              <a:gdLst>
                <a:gd name="connsiteX0" fmla="*/ 0 w 431800"/>
                <a:gd name="connsiteY0" fmla="*/ 5644 h 191910"/>
                <a:gd name="connsiteX1" fmla="*/ 160867 w 431800"/>
                <a:gd name="connsiteY1" fmla="*/ 31044 h 191910"/>
                <a:gd name="connsiteX2" fmla="*/ 431800 w 431800"/>
                <a:gd name="connsiteY2" fmla="*/ 191910 h 19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800" h="191910">
                  <a:moveTo>
                    <a:pt x="0" y="5644"/>
                  </a:moveTo>
                  <a:cubicBezTo>
                    <a:pt x="44450" y="2822"/>
                    <a:pt x="88900" y="0"/>
                    <a:pt x="160867" y="31044"/>
                  </a:cubicBezTo>
                  <a:cubicBezTo>
                    <a:pt x="232834" y="62088"/>
                    <a:pt x="332317" y="126999"/>
                    <a:pt x="431800" y="191910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olny kształt 5"/>
            <p:cNvSpPr/>
            <p:nvPr/>
          </p:nvSpPr>
          <p:spPr>
            <a:xfrm>
              <a:off x="1947333" y="4749800"/>
              <a:ext cx="1193800" cy="313267"/>
            </a:xfrm>
            <a:custGeom>
              <a:avLst/>
              <a:gdLst>
                <a:gd name="connsiteX0" fmla="*/ 0 w 1193800"/>
                <a:gd name="connsiteY0" fmla="*/ 0 h 313267"/>
                <a:gd name="connsiteX1" fmla="*/ 508000 w 1193800"/>
                <a:gd name="connsiteY1" fmla="*/ 211667 h 313267"/>
                <a:gd name="connsiteX2" fmla="*/ 1193800 w 1193800"/>
                <a:gd name="connsiteY2" fmla="*/ 313267 h 31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800" h="313267">
                  <a:moveTo>
                    <a:pt x="0" y="0"/>
                  </a:moveTo>
                  <a:cubicBezTo>
                    <a:pt x="154516" y="79728"/>
                    <a:pt x="309033" y="159456"/>
                    <a:pt x="508000" y="211667"/>
                  </a:cubicBezTo>
                  <a:cubicBezTo>
                    <a:pt x="706967" y="263878"/>
                    <a:pt x="950383" y="288572"/>
                    <a:pt x="1193800" y="313267"/>
                  </a:cubicBezTo>
                </a:path>
              </a:pathLst>
            </a:cu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2857488" y="4714884"/>
              <a:ext cx="500066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JAJ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98002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ole tekstowe 14"/>
          <p:cNvSpPr txBox="1"/>
          <p:nvPr/>
        </p:nvSpPr>
        <p:spPr>
          <a:xfrm>
            <a:off x="285720" y="928670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C00000"/>
                </a:solidFill>
              </a:rPr>
              <a:t>Specified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handedness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2" name="Grupa 15"/>
          <p:cNvGrpSpPr/>
          <p:nvPr/>
        </p:nvGrpSpPr>
        <p:grpSpPr>
          <a:xfrm>
            <a:off x="7429520" y="1440878"/>
            <a:ext cx="1285884" cy="785818"/>
            <a:chOff x="500034" y="2928934"/>
            <a:chExt cx="1781175" cy="1133475"/>
          </a:xfrm>
        </p:grpSpPr>
        <p:sp>
          <p:nvSpPr>
            <p:cNvPr id="17" name="Dowolny kształt 16"/>
            <p:cNvSpPr/>
            <p:nvPr/>
          </p:nvSpPr>
          <p:spPr>
            <a:xfrm>
              <a:off x="500034" y="2928934"/>
              <a:ext cx="1751734" cy="1133475"/>
            </a:xfrm>
            <a:custGeom>
              <a:avLst/>
              <a:gdLst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0425" h="2124075">
                  <a:moveTo>
                    <a:pt x="0" y="0"/>
                  </a:moveTo>
                  <a:cubicBezTo>
                    <a:pt x="146050" y="733425"/>
                    <a:pt x="530225" y="2105025"/>
                    <a:pt x="838200" y="2114550"/>
                  </a:cubicBezTo>
                  <a:cubicBezTo>
                    <a:pt x="1136650" y="2108200"/>
                    <a:pt x="1473200" y="1054100"/>
                    <a:pt x="1704975" y="1066800"/>
                  </a:cubicBezTo>
                  <a:cubicBezTo>
                    <a:pt x="1952625" y="1057275"/>
                    <a:pt x="2286000" y="2124075"/>
                    <a:pt x="2590800" y="2124075"/>
                  </a:cubicBezTo>
                  <a:cubicBezTo>
                    <a:pt x="2908300" y="2120900"/>
                    <a:pt x="3292475" y="679450"/>
                    <a:pt x="3400425" y="0"/>
                  </a:cubicBezTo>
                  <a:lnTo>
                    <a:pt x="3400425" y="2124075"/>
                  </a:lnTo>
                  <a:lnTo>
                    <a:pt x="0" y="2124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olny kształt 17"/>
            <p:cNvSpPr/>
            <p:nvPr/>
          </p:nvSpPr>
          <p:spPr>
            <a:xfrm>
              <a:off x="500034" y="3335562"/>
              <a:ext cx="863600" cy="447291"/>
            </a:xfrm>
            <a:custGeom>
              <a:avLst/>
              <a:gdLst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4975" h="2133600">
                  <a:moveTo>
                    <a:pt x="0" y="2133600"/>
                  </a:moveTo>
                  <a:cubicBezTo>
                    <a:pt x="276225" y="2041525"/>
                    <a:pt x="371475" y="1987550"/>
                    <a:pt x="428625" y="1828800"/>
                  </a:cubicBezTo>
                  <a:cubicBezTo>
                    <a:pt x="596900" y="1200150"/>
                    <a:pt x="736600" y="9525"/>
                    <a:pt x="847725" y="0"/>
                  </a:cubicBezTo>
                  <a:cubicBezTo>
                    <a:pt x="965200" y="9525"/>
                    <a:pt x="1092200" y="1209675"/>
                    <a:pt x="1285875" y="1828800"/>
                  </a:cubicBezTo>
                  <a:cubicBezTo>
                    <a:pt x="1358900" y="2025650"/>
                    <a:pt x="1508125" y="2089150"/>
                    <a:pt x="1704975" y="2133600"/>
                  </a:cubicBezTo>
                  <a:lnTo>
                    <a:pt x="0" y="2133600"/>
                  </a:lnTo>
                  <a:close/>
                </a:path>
              </a:pathLst>
            </a:custGeom>
            <a:solidFill>
              <a:srgbClr val="A60000">
                <a:alpha val="7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wolny kształt 18"/>
            <p:cNvSpPr/>
            <p:nvPr/>
          </p:nvSpPr>
          <p:spPr>
            <a:xfrm>
              <a:off x="1402889" y="3335562"/>
              <a:ext cx="878320" cy="447291"/>
            </a:xfrm>
            <a:custGeom>
              <a:avLst/>
              <a:gdLst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4975" h="2133600">
                  <a:moveTo>
                    <a:pt x="0" y="2133600"/>
                  </a:moveTo>
                  <a:cubicBezTo>
                    <a:pt x="276225" y="2041525"/>
                    <a:pt x="371475" y="1987550"/>
                    <a:pt x="428625" y="1828800"/>
                  </a:cubicBezTo>
                  <a:cubicBezTo>
                    <a:pt x="596900" y="1200150"/>
                    <a:pt x="736600" y="9525"/>
                    <a:pt x="847725" y="0"/>
                  </a:cubicBezTo>
                  <a:cubicBezTo>
                    <a:pt x="965200" y="9525"/>
                    <a:pt x="1092200" y="1209675"/>
                    <a:pt x="1285875" y="1828800"/>
                  </a:cubicBezTo>
                  <a:cubicBezTo>
                    <a:pt x="1358900" y="2025650"/>
                    <a:pt x="1508125" y="2089150"/>
                    <a:pt x="1704975" y="2133600"/>
                  </a:cubicBezTo>
                  <a:lnTo>
                    <a:pt x="0" y="2133600"/>
                  </a:lnTo>
                  <a:close/>
                </a:path>
              </a:pathLst>
            </a:custGeom>
            <a:solidFill>
              <a:srgbClr val="A60000">
                <a:alpha val="7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upa 33"/>
          <p:cNvGrpSpPr/>
          <p:nvPr/>
        </p:nvGrpSpPr>
        <p:grpSpPr>
          <a:xfrm>
            <a:off x="6072198" y="1512316"/>
            <a:ext cx="1214446" cy="857256"/>
            <a:chOff x="6072198" y="5500702"/>
            <a:chExt cx="1214446" cy="857256"/>
          </a:xfrm>
        </p:grpSpPr>
        <p:sp>
          <p:nvSpPr>
            <p:cNvPr id="21" name="Dowolny kształt 20"/>
            <p:cNvSpPr/>
            <p:nvPr/>
          </p:nvSpPr>
          <p:spPr>
            <a:xfrm>
              <a:off x="6072198" y="5500702"/>
              <a:ext cx="1204326" cy="746751"/>
            </a:xfrm>
            <a:custGeom>
              <a:avLst/>
              <a:gdLst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0425" h="2124075">
                  <a:moveTo>
                    <a:pt x="0" y="0"/>
                  </a:moveTo>
                  <a:cubicBezTo>
                    <a:pt x="146050" y="733425"/>
                    <a:pt x="530225" y="2105025"/>
                    <a:pt x="838200" y="2114550"/>
                  </a:cubicBezTo>
                  <a:cubicBezTo>
                    <a:pt x="1136650" y="2108200"/>
                    <a:pt x="1473200" y="1054100"/>
                    <a:pt x="1704975" y="1066800"/>
                  </a:cubicBezTo>
                  <a:cubicBezTo>
                    <a:pt x="1952625" y="1057275"/>
                    <a:pt x="2286000" y="2124075"/>
                    <a:pt x="2590800" y="2124075"/>
                  </a:cubicBezTo>
                  <a:cubicBezTo>
                    <a:pt x="2908300" y="2120900"/>
                    <a:pt x="3292475" y="679450"/>
                    <a:pt x="3400425" y="0"/>
                  </a:cubicBezTo>
                  <a:lnTo>
                    <a:pt x="3400425" y="2124075"/>
                  </a:lnTo>
                  <a:lnTo>
                    <a:pt x="0" y="2124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owolny kształt 21"/>
            <p:cNvSpPr/>
            <p:nvPr/>
          </p:nvSpPr>
          <p:spPr>
            <a:xfrm>
              <a:off x="6072198" y="5768595"/>
              <a:ext cx="593729" cy="294682"/>
            </a:xfrm>
            <a:custGeom>
              <a:avLst/>
              <a:gdLst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4975" h="2133600">
                  <a:moveTo>
                    <a:pt x="0" y="2133600"/>
                  </a:moveTo>
                  <a:cubicBezTo>
                    <a:pt x="276225" y="2041525"/>
                    <a:pt x="371475" y="1987550"/>
                    <a:pt x="428625" y="1828800"/>
                  </a:cubicBezTo>
                  <a:cubicBezTo>
                    <a:pt x="596900" y="1200150"/>
                    <a:pt x="736600" y="9525"/>
                    <a:pt x="847725" y="0"/>
                  </a:cubicBezTo>
                  <a:cubicBezTo>
                    <a:pt x="965200" y="9525"/>
                    <a:pt x="1092200" y="1209675"/>
                    <a:pt x="1285875" y="1828800"/>
                  </a:cubicBezTo>
                  <a:cubicBezTo>
                    <a:pt x="1358900" y="2025650"/>
                    <a:pt x="1508125" y="2089150"/>
                    <a:pt x="1704975" y="2133600"/>
                  </a:cubicBezTo>
                  <a:lnTo>
                    <a:pt x="0" y="2133600"/>
                  </a:lnTo>
                  <a:close/>
                </a:path>
              </a:pathLst>
            </a:custGeom>
            <a:solidFill>
              <a:srgbClr val="A60000">
                <a:alpha val="7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wolny kształt 22"/>
            <p:cNvSpPr/>
            <p:nvPr/>
          </p:nvSpPr>
          <p:spPr>
            <a:xfrm flipV="1">
              <a:off x="6692915" y="6063276"/>
              <a:ext cx="593729" cy="294682"/>
            </a:xfrm>
            <a:custGeom>
              <a:avLst/>
              <a:gdLst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4975" h="2133600">
                  <a:moveTo>
                    <a:pt x="0" y="2133600"/>
                  </a:moveTo>
                  <a:cubicBezTo>
                    <a:pt x="276225" y="2041525"/>
                    <a:pt x="371475" y="1987550"/>
                    <a:pt x="428625" y="1828800"/>
                  </a:cubicBezTo>
                  <a:cubicBezTo>
                    <a:pt x="596900" y="1200150"/>
                    <a:pt x="736600" y="9525"/>
                    <a:pt x="847725" y="0"/>
                  </a:cubicBezTo>
                  <a:cubicBezTo>
                    <a:pt x="965200" y="9525"/>
                    <a:pt x="1092200" y="1209675"/>
                    <a:pt x="1285875" y="1828800"/>
                  </a:cubicBezTo>
                  <a:cubicBezTo>
                    <a:pt x="1358900" y="2025650"/>
                    <a:pt x="1508125" y="2089150"/>
                    <a:pt x="1704975" y="2133600"/>
                  </a:cubicBezTo>
                  <a:lnTo>
                    <a:pt x="0" y="2133600"/>
                  </a:lnTo>
                  <a:close/>
                </a:path>
              </a:pathLst>
            </a:custGeom>
            <a:solidFill>
              <a:srgbClr val="A60000">
                <a:alpha val="7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pole tekstowe 23"/>
          <p:cNvSpPr txBox="1"/>
          <p:nvPr/>
        </p:nvSpPr>
        <p:spPr>
          <a:xfrm>
            <a:off x="6429388" y="940812"/>
            <a:ext cx="149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C00000"/>
                </a:solidFill>
              </a:rPr>
              <a:t>Chiral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dublets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3214678" y="1226564"/>
            <a:ext cx="1160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Chiral</a:t>
            </a:r>
            <a:endParaRPr lang="pl-PL" b="1" dirty="0" smtClean="0"/>
          </a:p>
          <a:p>
            <a:r>
              <a:rPr lang="pl-PL" b="1" dirty="0" err="1" smtClean="0"/>
              <a:t>Symmetry</a:t>
            </a:r>
            <a:endParaRPr lang="pl-PL" b="1" dirty="0" smtClean="0"/>
          </a:p>
          <a:p>
            <a:r>
              <a:rPr lang="pl-PL" b="1" dirty="0" err="1" smtClean="0"/>
              <a:t>breaking</a:t>
            </a:r>
            <a:endParaRPr lang="en-US" b="1" dirty="0"/>
          </a:p>
        </p:txBody>
      </p:sp>
      <p:sp>
        <p:nvSpPr>
          <p:cNvPr id="30" name="Strzałka w prawo 29"/>
          <p:cNvSpPr/>
          <p:nvPr/>
        </p:nvSpPr>
        <p:spPr>
          <a:xfrm>
            <a:off x="4572000" y="1512316"/>
            <a:ext cx="1214446" cy="571504"/>
          </a:xfrm>
          <a:prstGeom prst="rightArrow">
            <a:avLst/>
          </a:prstGeom>
          <a:solidFill>
            <a:srgbClr val="980222"/>
          </a:solidFill>
          <a:ln>
            <a:solidFill>
              <a:srgbClr val="980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LAB</a:t>
            </a:r>
            <a:endParaRPr lang="en-US" b="1" dirty="0"/>
          </a:p>
        </p:txBody>
      </p:sp>
      <p:pic>
        <p:nvPicPr>
          <p:cNvPr id="36" name="Picture 15" descr="JAJ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298002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pole tekstowe 30"/>
          <p:cNvSpPr txBox="1"/>
          <p:nvPr/>
        </p:nvSpPr>
        <p:spPr>
          <a:xfrm>
            <a:off x="119382" y="-24"/>
            <a:ext cx="4536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 smtClean="0">
                <a:solidFill>
                  <a:schemeClr val="bg1"/>
                </a:solidFill>
              </a:rPr>
              <a:t>Chiral</a:t>
            </a:r>
            <a:r>
              <a:rPr lang="pl-PL" sz="3200" b="1" dirty="0" smtClean="0">
                <a:solidFill>
                  <a:schemeClr val="bg1"/>
                </a:solidFill>
              </a:rPr>
              <a:t> </a:t>
            </a:r>
            <a:r>
              <a:rPr lang="pl-PL" sz="3200" b="1" dirty="0" err="1" smtClean="0">
                <a:solidFill>
                  <a:schemeClr val="bg1"/>
                </a:solidFill>
              </a:rPr>
              <a:t>symmetry</a:t>
            </a:r>
            <a:r>
              <a:rPr lang="pl-PL" sz="3200" b="1" dirty="0" smtClean="0">
                <a:solidFill>
                  <a:schemeClr val="bg1"/>
                </a:solidFill>
              </a:rPr>
              <a:t> </a:t>
            </a:r>
            <a:r>
              <a:rPr lang="pl-PL" sz="3200" b="1" dirty="0" err="1" smtClean="0">
                <a:solidFill>
                  <a:schemeClr val="bg1"/>
                </a:solidFill>
              </a:rPr>
              <a:t>breaking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34" name="Grupa 33"/>
          <p:cNvGrpSpPr/>
          <p:nvPr/>
        </p:nvGrpSpPr>
        <p:grpSpPr>
          <a:xfrm>
            <a:off x="4714844" y="2467237"/>
            <a:ext cx="4429156" cy="4113764"/>
            <a:chOff x="4714844" y="2467237"/>
            <a:chExt cx="4429156" cy="4113764"/>
          </a:xfrm>
        </p:grpSpPr>
        <p:sp>
          <p:nvSpPr>
            <p:cNvPr id="20" name="Prostokąt 19"/>
            <p:cNvSpPr/>
            <p:nvPr/>
          </p:nvSpPr>
          <p:spPr>
            <a:xfrm>
              <a:off x="4714844" y="2857496"/>
              <a:ext cx="4429156" cy="12144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4714876" y="2467237"/>
              <a:ext cx="2666499" cy="369332"/>
            </a:xfrm>
            <a:prstGeom prst="rect">
              <a:avLst/>
            </a:prstGeom>
            <a:solidFill>
              <a:srgbClr val="B4001E"/>
            </a:solidFill>
          </p:spPr>
          <p:txBody>
            <a:bodyPr wrap="none" rtlCol="0">
              <a:spAutoFit/>
            </a:bodyPr>
            <a:lstStyle/>
            <a:p>
              <a:r>
                <a:rPr lang="pl-PL" b="1" dirty="0" err="1" smtClean="0">
                  <a:solidFill>
                    <a:schemeClr val="bg1"/>
                  </a:solidFill>
                </a:rPr>
                <a:t>Handedness</a:t>
              </a:r>
              <a:r>
                <a:rPr lang="pl-PL" b="1" dirty="0" smtClean="0">
                  <a:solidFill>
                    <a:schemeClr val="bg1"/>
                  </a:solidFill>
                </a:rPr>
                <a:t> not </a:t>
              </a:r>
              <a:r>
                <a:rPr lang="pl-PL" b="1" dirty="0" err="1" smtClean="0">
                  <a:solidFill>
                    <a:schemeClr val="bg1"/>
                  </a:solidFill>
                </a:rPr>
                <a:t>observed</a:t>
              </a:r>
              <a:endParaRPr lang="pl-PL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9" name="pole tekstowe 28"/>
            <p:cNvSpPr txBox="1"/>
            <p:nvPr/>
          </p:nvSpPr>
          <p:spPr>
            <a:xfrm>
              <a:off x="4714844" y="4272677"/>
              <a:ext cx="4429156" cy="2308324"/>
            </a:xfrm>
            <a:prstGeom prst="rect">
              <a:avLst/>
            </a:prstGeom>
            <a:solidFill>
              <a:srgbClr val="FCD5B5"/>
            </a:solidFill>
          </p:spPr>
          <p:txBody>
            <a:bodyPr wrap="square" rtlCol="0">
              <a:spAutoFit/>
            </a:bodyPr>
            <a:lstStyle/>
            <a:p>
              <a:r>
                <a:rPr lang="pl-PL" i="1" dirty="0" err="1" smtClean="0"/>
                <a:t>Only</a:t>
              </a:r>
              <a:r>
                <a:rPr lang="pl-PL" i="1" dirty="0" smtClean="0"/>
                <a:t> </a:t>
              </a:r>
              <a:r>
                <a:rPr lang="pl-PL" i="1" dirty="0" err="1" smtClean="0"/>
                <a:t>eigenstates</a:t>
              </a:r>
              <a:r>
                <a:rPr lang="pl-PL" i="1" dirty="0" smtClean="0"/>
                <a:t> of </a:t>
              </a:r>
              <a:r>
                <a:rPr lang="pl-PL" i="1" dirty="0" err="1" smtClean="0"/>
                <a:t>the</a:t>
              </a:r>
              <a:r>
                <a:rPr lang="pl-PL" i="1" dirty="0" smtClean="0"/>
                <a:t> hamiltonian </a:t>
              </a:r>
              <a:r>
                <a:rPr lang="pl-PL" i="1" dirty="0" err="1" smtClean="0"/>
                <a:t>are</a:t>
              </a:r>
              <a:r>
                <a:rPr lang="pl-PL" i="1" dirty="0" smtClean="0"/>
                <a:t> </a:t>
              </a:r>
              <a:r>
                <a:rPr lang="pl-PL" i="1" dirty="0" err="1" smtClean="0"/>
                <a:t>observed</a:t>
              </a:r>
              <a:r>
                <a:rPr lang="pl-PL" i="1" dirty="0" smtClean="0"/>
                <a:t> (not </a:t>
              </a:r>
              <a:r>
                <a:rPr lang="pl-PL" i="1" dirty="0" err="1" smtClean="0"/>
                <a:t>dynamical</a:t>
              </a:r>
              <a:r>
                <a:rPr lang="pl-PL" i="1" dirty="0" smtClean="0"/>
                <a:t> </a:t>
              </a:r>
              <a:r>
                <a:rPr lang="pl-PL" i="1" dirty="0" err="1" smtClean="0"/>
                <a:t>states</a:t>
              </a:r>
              <a:r>
                <a:rPr lang="pl-PL" i="1" dirty="0" smtClean="0"/>
                <a:t>). </a:t>
              </a:r>
            </a:p>
            <a:p>
              <a:endParaRPr lang="pl-PL" i="1" dirty="0" smtClean="0"/>
            </a:p>
            <a:p>
              <a:r>
                <a:rPr lang="pl-PL" i="1" dirty="0" err="1" smtClean="0"/>
                <a:t>Symmetric</a:t>
              </a:r>
              <a:r>
                <a:rPr lang="pl-PL" i="1" dirty="0" smtClean="0"/>
                <a:t> and </a:t>
              </a:r>
              <a:r>
                <a:rPr lang="pl-PL" i="1" dirty="0" err="1" smtClean="0"/>
                <a:t>antisymmetric</a:t>
              </a:r>
              <a:r>
                <a:rPr lang="pl-PL" i="1" dirty="0" smtClean="0"/>
                <a:t> </a:t>
              </a:r>
              <a:r>
                <a:rPr lang="pl-PL" i="1" dirty="0" err="1" smtClean="0"/>
                <a:t>combinations</a:t>
              </a:r>
              <a:r>
                <a:rPr lang="pl-PL" i="1" dirty="0" smtClean="0"/>
                <a:t> of |L&gt; and |R&gt; </a:t>
              </a:r>
              <a:r>
                <a:rPr lang="pl-PL" i="1" dirty="0" err="1" smtClean="0"/>
                <a:t>configurations</a:t>
              </a:r>
              <a:r>
                <a:rPr lang="pl-PL" i="1" dirty="0" smtClean="0"/>
                <a:t>.</a:t>
              </a:r>
            </a:p>
            <a:p>
              <a:endParaRPr lang="pl-PL" i="1" dirty="0" smtClean="0"/>
            </a:p>
            <a:p>
              <a:r>
                <a:rPr lang="pl-PL" i="1" dirty="0" err="1" smtClean="0"/>
                <a:t>Chiral</a:t>
              </a:r>
              <a:r>
                <a:rPr lang="pl-PL" i="1" dirty="0" smtClean="0"/>
                <a:t> </a:t>
              </a:r>
              <a:r>
                <a:rPr lang="pl-PL" i="1" dirty="0" err="1" smtClean="0"/>
                <a:t>doublets</a:t>
              </a:r>
              <a:r>
                <a:rPr lang="pl-PL" i="1" dirty="0" smtClean="0"/>
                <a:t>.</a:t>
              </a:r>
            </a:p>
            <a:p>
              <a:endParaRPr lang="pl-PL" dirty="0" smtClean="0"/>
            </a:p>
          </p:txBody>
        </p:sp>
        <p:sp>
          <p:nvSpPr>
            <p:cNvPr id="33" name="pole tekstowe 32"/>
            <p:cNvSpPr txBox="1"/>
            <p:nvPr/>
          </p:nvSpPr>
          <p:spPr>
            <a:xfrm>
              <a:off x="4714876" y="2857496"/>
              <a:ext cx="44291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err="1" smtClean="0"/>
                <a:t>The</a:t>
              </a:r>
              <a:r>
                <a:rPr lang="pl-PL" dirty="0" smtClean="0"/>
                <a:t> energy </a:t>
              </a:r>
              <a:r>
                <a:rPr lang="pl-PL" dirty="0" err="1" smtClean="0"/>
                <a:t>barrier</a:t>
              </a:r>
              <a:r>
                <a:rPr lang="pl-PL" dirty="0" smtClean="0"/>
                <a:t> </a:t>
              </a:r>
              <a:r>
                <a:rPr lang="pl-PL" dirty="0" err="1" smtClean="0"/>
                <a:t>between</a:t>
              </a:r>
              <a:r>
                <a:rPr lang="pl-PL" dirty="0" smtClean="0"/>
                <a:t> |L&gt; and |R&gt; </a:t>
              </a:r>
              <a:r>
                <a:rPr lang="pl-PL" dirty="0" err="1" smtClean="0"/>
                <a:t>states</a:t>
              </a:r>
              <a:r>
                <a:rPr lang="pl-PL" dirty="0" smtClean="0"/>
                <a:t> </a:t>
              </a:r>
              <a:r>
                <a:rPr lang="pl-PL" dirty="0" err="1" smtClean="0"/>
                <a:t>is</a:t>
              </a:r>
              <a:r>
                <a:rPr lang="pl-PL" dirty="0" smtClean="0"/>
                <a:t> </a:t>
              </a:r>
              <a:r>
                <a:rPr lang="pl-PL" dirty="0" err="1" smtClean="0"/>
                <a:t>finite</a:t>
              </a:r>
              <a:r>
                <a:rPr lang="pl-PL" dirty="0" smtClean="0"/>
                <a:t>. </a:t>
              </a:r>
              <a:r>
                <a:rPr lang="pl-PL" dirty="0" err="1" smtClean="0"/>
                <a:t>Tunneling</a:t>
              </a:r>
              <a:r>
                <a:rPr lang="pl-PL" dirty="0" smtClean="0"/>
                <a:t> </a:t>
              </a:r>
              <a:r>
                <a:rPr lang="pl-PL" dirty="0" err="1" smtClean="0"/>
                <a:t>process</a:t>
              </a:r>
              <a:r>
                <a:rPr lang="pl-PL" dirty="0" smtClean="0"/>
                <a:t> </a:t>
              </a:r>
              <a:r>
                <a:rPr lang="pl-PL" dirty="0" err="1" smtClean="0"/>
                <a:t>faster</a:t>
              </a:r>
              <a:r>
                <a:rPr lang="pl-PL" dirty="0" smtClean="0"/>
                <a:t> </a:t>
              </a:r>
              <a:r>
                <a:rPr lang="pl-PL" dirty="0" err="1" smtClean="0"/>
                <a:t>than</a:t>
              </a:r>
              <a:r>
                <a:rPr lang="pl-PL" dirty="0" smtClean="0"/>
                <a:t> </a:t>
              </a:r>
              <a:r>
                <a:rPr lang="pl-PL" dirty="0" err="1" smtClean="0"/>
                <a:t>the</a:t>
              </a:r>
              <a:r>
                <a:rPr lang="pl-PL" dirty="0" smtClean="0"/>
                <a:t> gamma </a:t>
              </a:r>
              <a:r>
                <a:rPr lang="pl-PL" dirty="0" err="1" smtClean="0"/>
                <a:t>emission</a:t>
              </a:r>
              <a:r>
                <a:rPr lang="pl-PL" dirty="0" smtClean="0"/>
                <a:t> time.</a:t>
              </a:r>
            </a:p>
            <a:p>
              <a:endParaRPr lang="pl-PL" dirty="0"/>
            </a:p>
          </p:txBody>
        </p:sp>
      </p:grp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457200" y="642918"/>
            <a:ext cx="640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 smtClean="0">
                <a:latin typeface="Arial Narrow" pitchFamily="34" charset="0"/>
              </a:rPr>
              <a:t>SPONTANEOUS CHIRAL SYMMETRY BREAKING</a:t>
            </a:r>
            <a:endParaRPr lang="pl-PL" sz="2000" b="1" dirty="0"/>
          </a:p>
        </p:txBody>
      </p:sp>
      <p:pic>
        <p:nvPicPr>
          <p:cNvPr id="28" name="chiralityu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14282" y="3214686"/>
            <a:ext cx="4191029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rostokąt 110"/>
          <p:cNvSpPr/>
          <p:nvPr/>
        </p:nvSpPr>
        <p:spPr>
          <a:xfrm>
            <a:off x="0" y="5715016"/>
            <a:ext cx="5715008" cy="64294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Prostokąt 109"/>
          <p:cNvSpPr/>
          <p:nvPr/>
        </p:nvSpPr>
        <p:spPr>
          <a:xfrm>
            <a:off x="0" y="4521758"/>
            <a:ext cx="6072198" cy="59285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214686"/>
            <a:ext cx="1962150" cy="3048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714488"/>
            <a:ext cx="1543050" cy="323850"/>
          </a:xfrm>
          <a:prstGeom prst="rect">
            <a:avLst/>
          </a:prstGeom>
          <a:noFill/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214554"/>
            <a:ext cx="1581150" cy="323850"/>
          </a:xfrm>
          <a:prstGeom prst="rect">
            <a:avLst/>
          </a:prstGeom>
          <a:noFill/>
        </p:spPr>
      </p:pic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1643050"/>
            <a:ext cx="1114425" cy="361950"/>
          </a:xfrm>
          <a:prstGeom prst="rect">
            <a:avLst/>
          </a:prstGeom>
          <a:noFill/>
        </p:spPr>
      </p:pic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071678"/>
            <a:ext cx="1095375" cy="361950"/>
          </a:xfrm>
          <a:prstGeom prst="rect">
            <a:avLst/>
          </a:prstGeom>
          <a:noFill/>
        </p:spPr>
      </p:pic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286124"/>
            <a:ext cx="3609975" cy="628650"/>
          </a:xfrm>
          <a:prstGeom prst="rect">
            <a:avLst/>
          </a:prstGeom>
          <a:noFill/>
        </p:spPr>
      </p:pic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571744"/>
            <a:ext cx="1990725" cy="35242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45" descr="pasek_wste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42852"/>
            <a:ext cx="9144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2857496"/>
            <a:ext cx="990600" cy="30480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2714620"/>
            <a:ext cx="2552700" cy="638175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214818"/>
            <a:ext cx="1695450" cy="3048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214818"/>
            <a:ext cx="342900" cy="304800"/>
          </a:xfrm>
          <a:prstGeom prst="rect">
            <a:avLst/>
          </a:prstGeom>
          <a:noFill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071942"/>
            <a:ext cx="2295525" cy="666750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071942"/>
            <a:ext cx="2295525" cy="666750"/>
          </a:xfrm>
          <a:prstGeom prst="rect">
            <a:avLst/>
          </a:prstGeom>
          <a:noFill/>
        </p:spPr>
      </p:pic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071942"/>
            <a:ext cx="2314575" cy="666750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6" y="5286388"/>
            <a:ext cx="1695450" cy="304800"/>
          </a:xfrm>
          <a:prstGeom prst="rect">
            <a:avLst/>
          </a:prstGeom>
          <a:noFill/>
        </p:spPr>
      </p:pic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5143512"/>
            <a:ext cx="990600" cy="638175"/>
          </a:xfrm>
          <a:prstGeom prst="rect">
            <a:avLst/>
          </a:prstGeom>
          <a:noFill/>
        </p:spPr>
      </p:pic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5286388"/>
            <a:ext cx="95250" cy="304800"/>
          </a:xfrm>
          <a:prstGeom prst="rect">
            <a:avLst/>
          </a:prstGeom>
          <a:noFill/>
        </p:spPr>
      </p:pic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2735" y="5286388"/>
            <a:ext cx="1362075" cy="304800"/>
          </a:xfrm>
          <a:prstGeom prst="rect">
            <a:avLst/>
          </a:prstGeom>
          <a:noFill/>
        </p:spPr>
      </p:pic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5286388"/>
            <a:ext cx="171450" cy="304800"/>
          </a:xfrm>
          <a:prstGeom prst="rect">
            <a:avLst/>
          </a:prstGeom>
          <a:noFill/>
        </p:spPr>
      </p:pic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6271" y="5286388"/>
            <a:ext cx="1400175" cy="304800"/>
          </a:xfrm>
          <a:prstGeom prst="rect">
            <a:avLst/>
          </a:prstGeom>
          <a:noFill/>
        </p:spPr>
      </p:pic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9310" y="5286388"/>
            <a:ext cx="171450" cy="304800"/>
          </a:xfrm>
          <a:prstGeom prst="rect">
            <a:avLst/>
          </a:prstGeom>
          <a:noFill/>
        </p:spPr>
      </p:pic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6957" y="5286388"/>
            <a:ext cx="1381125" cy="304800"/>
          </a:xfrm>
          <a:prstGeom prst="rect">
            <a:avLst/>
          </a:prstGeom>
          <a:noFill/>
        </p:spPr>
      </p:pic>
      <p:sp>
        <p:nvSpPr>
          <p:cNvPr id="1075" name="Rectangle 51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76" name="Picture 52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5286388"/>
            <a:ext cx="171450" cy="304800"/>
          </a:xfrm>
          <a:prstGeom prst="rect">
            <a:avLst/>
          </a:prstGeom>
          <a:noFill/>
        </p:spPr>
      </p:pic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8593" y="5292478"/>
            <a:ext cx="1381125" cy="304800"/>
          </a:xfrm>
          <a:prstGeom prst="rect">
            <a:avLst/>
          </a:prstGeom>
          <a:noFill/>
        </p:spPr>
      </p:pic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82" name="Picture 58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29718" y="5286388"/>
            <a:ext cx="142875" cy="304800"/>
          </a:xfrm>
          <a:prstGeom prst="rect">
            <a:avLst/>
          </a:prstGeom>
          <a:noFill/>
        </p:spPr>
      </p:pic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9986" y="4496972"/>
            <a:ext cx="1466850" cy="3048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4500570"/>
            <a:ext cx="1447800" cy="3048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4500570"/>
            <a:ext cx="123825" cy="304800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500570"/>
            <a:ext cx="1628775" cy="304800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500570"/>
            <a:ext cx="123825" cy="304800"/>
          </a:xfrm>
          <a:prstGeom prst="rect">
            <a:avLst/>
          </a:prstGeom>
          <a:noFill/>
        </p:spPr>
      </p:pic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4500570"/>
            <a:ext cx="1647825" cy="304800"/>
          </a:xfrm>
          <a:prstGeom prst="rect">
            <a:avLst/>
          </a:prstGeom>
          <a:noFill/>
        </p:spPr>
      </p:pic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6" y="4838712"/>
            <a:ext cx="3381375" cy="304800"/>
          </a:xfrm>
          <a:prstGeom prst="rect">
            <a:avLst/>
          </a:prstGeom>
          <a:noFill/>
        </p:spPr>
      </p:pic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6" y="5715016"/>
            <a:ext cx="3400425" cy="304800"/>
          </a:xfrm>
          <a:prstGeom prst="rect">
            <a:avLst/>
          </a:prstGeom>
          <a:noFill/>
        </p:spPr>
      </p:pic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67" y="6000768"/>
            <a:ext cx="3400425" cy="304800"/>
          </a:xfrm>
          <a:prstGeom prst="rect">
            <a:avLst/>
          </a:prstGeom>
          <a:noFill/>
        </p:spPr>
      </p:pic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pole tekstowe 108"/>
          <p:cNvSpPr txBox="1"/>
          <p:nvPr/>
        </p:nvSpPr>
        <p:spPr>
          <a:xfrm>
            <a:off x="5715008" y="4497181"/>
            <a:ext cx="3428992" cy="646331"/>
          </a:xfrm>
          <a:prstGeom prst="rect">
            <a:avLst/>
          </a:prstGeom>
          <a:solidFill>
            <a:srgbClr val="B4001E"/>
          </a:solidFill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</a:rPr>
              <a:t>Inband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transition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probabilities</a:t>
            </a:r>
            <a:endParaRPr lang="pl-PL" b="1" dirty="0" smtClean="0">
              <a:solidFill>
                <a:schemeClr val="bg1"/>
              </a:solidFill>
            </a:endParaRPr>
          </a:p>
          <a:p>
            <a:r>
              <a:rPr lang="pl-PL" b="1" dirty="0" err="1" smtClean="0">
                <a:solidFill>
                  <a:schemeClr val="bg1"/>
                </a:solidFill>
              </a:rPr>
              <a:t>Identical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in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both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bands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2" name="pole tekstowe 111"/>
          <p:cNvSpPr txBox="1"/>
          <p:nvPr/>
        </p:nvSpPr>
        <p:spPr>
          <a:xfrm>
            <a:off x="5715008" y="5715016"/>
            <a:ext cx="3428992" cy="646331"/>
          </a:xfrm>
          <a:prstGeom prst="rect">
            <a:avLst/>
          </a:prstGeom>
          <a:solidFill>
            <a:srgbClr val="B4001E"/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 err="1" smtClean="0">
                <a:solidFill>
                  <a:schemeClr val="bg1"/>
                </a:solidFill>
              </a:rPr>
              <a:t>Interband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transition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probabilities</a:t>
            </a:r>
            <a:endParaRPr lang="pl-PL" b="1" dirty="0" smtClean="0">
              <a:solidFill>
                <a:schemeClr val="bg1"/>
              </a:solidFill>
            </a:endParaRPr>
          </a:p>
          <a:p>
            <a:pPr algn="r"/>
            <a:r>
              <a:rPr lang="pl-PL" b="1" dirty="0" err="1" smtClean="0">
                <a:solidFill>
                  <a:schemeClr val="bg1"/>
                </a:solidFill>
              </a:rPr>
              <a:t>Identical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in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both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bands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C -0.06216 0.05533 -0.12414 0.11088 -0.175 0.1125 C -0.22587 0.11412 -0.28351 0.02686 -0.30521 0.00973 " pathEditMode="relative" ptsTypes="aaA">
                                      <p:cBhvr>
                                        <p:cTn id="52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541 " pathEditMode="relative" ptsTypes="AA">
                                      <p:cBhvr>
                                        <p:cTn id="118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541 " pathEditMode="relative" ptsTypes="AA">
                                      <p:cBhvr>
                                        <p:cTn id="120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541 " pathEditMode="relative" ptsTypes="AA">
                                      <p:cBhvr>
                                        <p:cTn id="122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541 " pathEditMode="relative" ptsTypes="AA">
                                      <p:cBhvr>
                                        <p:cTn id="124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541 " pathEditMode="relative" ptsTypes="AA">
                                      <p:cBhvr>
                                        <p:cTn id="126" dur="5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541 " pathEditMode="relative" ptsTypes="AA">
                                      <p:cBhvr>
                                        <p:cTn id="128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541 " pathEditMode="relative" ptsTypes="AA">
                                      <p:cBhvr>
                                        <p:cTn id="130" dur="5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541 " pathEditMode="relative" ptsTypes="AA">
                                      <p:cBhvr>
                                        <p:cTn id="132" dur="5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541 " pathEditMode="relative" ptsTypes="AA">
                                      <p:cBhvr>
                                        <p:cTn id="134" dur="5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541 " pathEditMode="relative" ptsTypes="AA">
                                      <p:cBhvr>
                                        <p:cTn id="136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00648E-6 L -1.94444E-6 -0.11541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11543 L -0.11823 -0.11543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0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823 0 " pathEditMode="relative" ptsTypes="AA">
                                      <p:cBhvr>
                                        <p:cTn id="206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823 0 " pathEditMode="relative" ptsTypes="AA">
                                      <p:cBhvr>
                                        <p:cTn id="208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11543 L -0.2323 -0.11451 " pathEditMode="relative" rAng="0" ptsTypes="AA">
                                      <p:cBhvr>
                                        <p:cTn id="210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21 -0.11543 L -0.46077 -0.11451 " pathEditMode="relative" rAng="0" ptsTypes="AA">
                                      <p:cBhvr>
                                        <p:cTn id="224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38793E-6 L -0.13385 -1.38793E-6 " pathEditMode="relative" ptsTypes="AA">
                                      <p:cBhvr>
                                        <p:cTn id="241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0" grpId="0" animBg="1"/>
      <p:bldP spid="109" grpId="0" animBg="1"/>
      <p:bldP spid="1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428596" y="1785926"/>
            <a:ext cx="1828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C00000"/>
                </a:solidFill>
              </a:rPr>
              <a:t>Localized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particle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429388" y="1857364"/>
            <a:ext cx="202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C00000"/>
                </a:solidFill>
              </a:rPr>
              <a:t>Translational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states</a:t>
            </a:r>
            <a:endParaRPr lang="pl-PL" b="1" dirty="0" smtClean="0">
              <a:solidFill>
                <a:srgbClr val="C0000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57158" y="4143380"/>
            <a:ext cx="19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C00000"/>
                </a:solidFill>
              </a:rPr>
              <a:t>Deformed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nucleus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494811" y="4202676"/>
            <a:ext cx="179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C00000"/>
                </a:solidFill>
              </a:rPr>
              <a:t>Rotational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states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2873489" y="2643182"/>
            <a:ext cx="14127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Translational</a:t>
            </a:r>
            <a:endParaRPr lang="pl-PL" b="1" dirty="0" smtClean="0"/>
          </a:p>
          <a:p>
            <a:r>
              <a:rPr lang="pl-PL" b="1" dirty="0" err="1" smtClean="0"/>
              <a:t>Symmetry</a:t>
            </a:r>
            <a:r>
              <a:rPr lang="pl-PL" b="1" dirty="0" smtClean="0"/>
              <a:t> </a:t>
            </a:r>
          </a:p>
          <a:p>
            <a:r>
              <a:rPr lang="pl-PL" b="1" dirty="0" err="1" smtClean="0"/>
              <a:t>breaking</a:t>
            </a:r>
            <a:endParaRPr lang="en-US" b="1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2857488" y="4791686"/>
            <a:ext cx="1176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Rotational</a:t>
            </a:r>
            <a:endParaRPr lang="pl-PL" b="1" dirty="0" smtClean="0"/>
          </a:p>
          <a:p>
            <a:r>
              <a:rPr lang="pl-PL" b="1" dirty="0" err="1" smtClean="0"/>
              <a:t>Symmetry</a:t>
            </a:r>
            <a:endParaRPr lang="pl-PL" b="1" dirty="0" smtClean="0"/>
          </a:p>
          <a:p>
            <a:r>
              <a:rPr lang="pl-PL" b="1" dirty="0" err="1" smtClean="0"/>
              <a:t>breaking</a:t>
            </a:r>
            <a:endParaRPr lang="en-US" b="1" dirty="0"/>
          </a:p>
        </p:txBody>
      </p:sp>
      <p:sp>
        <p:nvSpPr>
          <p:cNvPr id="28" name="Strzałka w prawo 27"/>
          <p:cNvSpPr/>
          <p:nvPr/>
        </p:nvSpPr>
        <p:spPr>
          <a:xfrm>
            <a:off x="4357686" y="2928934"/>
            <a:ext cx="1214446" cy="571504"/>
          </a:xfrm>
          <a:prstGeom prst="rightArrow">
            <a:avLst/>
          </a:prstGeom>
          <a:solidFill>
            <a:srgbClr val="980222"/>
          </a:solidFill>
          <a:ln>
            <a:solidFill>
              <a:srgbClr val="980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LAB</a:t>
            </a:r>
            <a:endParaRPr lang="en-US" b="1" dirty="0"/>
          </a:p>
        </p:txBody>
      </p:sp>
      <p:sp>
        <p:nvSpPr>
          <p:cNvPr id="29" name="Strzałka w prawo 28"/>
          <p:cNvSpPr/>
          <p:nvPr/>
        </p:nvSpPr>
        <p:spPr>
          <a:xfrm>
            <a:off x="4286248" y="5000636"/>
            <a:ext cx="1214446" cy="571504"/>
          </a:xfrm>
          <a:prstGeom prst="rightArrow">
            <a:avLst/>
          </a:prstGeom>
          <a:solidFill>
            <a:srgbClr val="980222"/>
          </a:solidFill>
          <a:ln>
            <a:solidFill>
              <a:srgbClr val="980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LAB</a:t>
            </a:r>
            <a:endParaRPr lang="en-US" b="1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119382" y="-24"/>
            <a:ext cx="2309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 smtClean="0">
                <a:solidFill>
                  <a:schemeClr val="bg1"/>
                </a:solidFill>
              </a:rPr>
              <a:t>Introduction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1142984"/>
            <a:ext cx="228600" cy="409575"/>
          </a:xfrm>
          <a:prstGeom prst="rect">
            <a:avLst/>
          </a:prstGeom>
          <a:noFill/>
        </p:spPr>
      </p:pic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142984"/>
            <a:ext cx="171450" cy="409575"/>
          </a:xfrm>
          <a:prstGeom prst="rect">
            <a:avLst/>
          </a:prstGeom>
          <a:noFill/>
        </p:spPr>
      </p:pic>
      <p:pic>
        <p:nvPicPr>
          <p:cNvPr id="35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142984"/>
            <a:ext cx="381000" cy="409575"/>
          </a:xfrm>
          <a:prstGeom prst="rect">
            <a:avLst/>
          </a:prstGeom>
          <a:noFill/>
        </p:spPr>
      </p:pic>
      <p:pic>
        <p:nvPicPr>
          <p:cNvPr id="37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1142984"/>
            <a:ext cx="1076325" cy="409575"/>
          </a:xfrm>
          <a:prstGeom prst="rect">
            <a:avLst/>
          </a:prstGeom>
          <a:noFill/>
        </p:spPr>
      </p:pic>
      <p:pic>
        <p:nvPicPr>
          <p:cNvPr id="38" name="Picture 1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93674" y="1142984"/>
            <a:ext cx="200025" cy="409575"/>
          </a:xfrm>
          <a:prstGeom prst="rect">
            <a:avLst/>
          </a:prstGeom>
          <a:noFill/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1142984"/>
            <a:ext cx="1727119" cy="428628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57200" y="642918"/>
            <a:ext cx="640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 smtClean="0">
                <a:latin typeface="Arial Narrow" pitchFamily="34" charset="0"/>
              </a:rPr>
              <a:t>SPONTANEOUS SYMMETRY BREAKING</a:t>
            </a:r>
            <a:endParaRPr lang="pl-PL" sz="2000" b="1" dirty="0"/>
          </a:p>
        </p:txBody>
      </p:sp>
      <p:pic>
        <p:nvPicPr>
          <p:cNvPr id="24" name="myszk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428596" y="2285991"/>
            <a:ext cx="2286016" cy="1714513"/>
          </a:xfrm>
          <a:prstGeom prst="rect">
            <a:avLst/>
          </a:prstGeom>
        </p:spPr>
      </p:pic>
      <p:pic>
        <p:nvPicPr>
          <p:cNvPr id="27" name="dywan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6286512" y="2214554"/>
            <a:ext cx="2357454" cy="1768091"/>
          </a:xfrm>
          <a:prstGeom prst="rect">
            <a:avLst/>
          </a:prstGeom>
        </p:spPr>
      </p:pic>
      <p:pic>
        <p:nvPicPr>
          <p:cNvPr id="30" name="dwa_jajca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14" cstate="print"/>
          <a:stretch>
            <a:fillRect/>
          </a:stretch>
        </p:blipFill>
        <p:spPr>
          <a:xfrm>
            <a:off x="6072198" y="4572008"/>
            <a:ext cx="2619372" cy="1964529"/>
          </a:xfrm>
          <a:prstGeom prst="rect">
            <a:avLst/>
          </a:prstGeom>
        </p:spPr>
      </p:pic>
      <p:pic>
        <p:nvPicPr>
          <p:cNvPr id="34" name="jajco.avi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15" cstate="print"/>
          <a:stretch>
            <a:fillRect/>
          </a:stretch>
        </p:blipFill>
        <p:spPr>
          <a:xfrm>
            <a:off x="214282" y="4500570"/>
            <a:ext cx="2547955" cy="1910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23 C 0.00034 0.02405 0.00156 0.04856 0.00486 0.04856 C 0.00816 0.04856 0.01666 0.00786 0.01892 -0.00023 " pathEditMode="relative" ptsTypes="aaA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69 C -0.00139 -0.02152 -0.00278 -0.04235 -0.00608 -0.04235 C -0.00937 -0.04235 -0.01458 -0.02129 -0.01979 -4.85536E-6 " pathEditMode="relative" rAng="0" ptsTypes="aaA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-4.85536E-6 L 0.00174 -0.00023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23 L -0.02084 -4.85536E-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9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5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39729" r="3320" b="6977"/>
          <a:stretch>
            <a:fillRect/>
          </a:stretch>
        </p:blipFill>
        <p:spPr bwMode="auto">
          <a:xfrm>
            <a:off x="0" y="1467958"/>
            <a:ext cx="9060964" cy="374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ole tekstowe 30"/>
          <p:cNvSpPr txBox="1"/>
          <p:nvPr/>
        </p:nvSpPr>
        <p:spPr>
          <a:xfrm>
            <a:off x="119382" y="-24"/>
            <a:ext cx="3761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T </a:t>
            </a:r>
            <a:r>
              <a:rPr lang="pl-PL" sz="3200" b="1" dirty="0" err="1" smtClean="0">
                <a:solidFill>
                  <a:schemeClr val="bg1"/>
                </a:solidFill>
              </a:rPr>
              <a:t>symmetry</a:t>
            </a:r>
            <a:r>
              <a:rPr lang="pl-PL" sz="3200" b="1" dirty="0" smtClean="0">
                <a:solidFill>
                  <a:schemeClr val="bg1"/>
                </a:solidFill>
              </a:rPr>
              <a:t> </a:t>
            </a:r>
            <a:r>
              <a:rPr lang="pl-PL" sz="3200" b="1" dirty="0" err="1" smtClean="0">
                <a:solidFill>
                  <a:schemeClr val="bg1"/>
                </a:solidFill>
              </a:rPr>
              <a:t>breaking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-32" y="1714488"/>
            <a:ext cx="4429156" cy="16430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ole tekstowe 24"/>
          <p:cNvSpPr txBox="1"/>
          <p:nvPr/>
        </p:nvSpPr>
        <p:spPr>
          <a:xfrm>
            <a:off x="0" y="1324229"/>
            <a:ext cx="2258054" cy="369332"/>
          </a:xfrm>
          <a:prstGeom prst="rect">
            <a:avLst/>
          </a:prstGeom>
          <a:solidFill>
            <a:srgbClr val="B4001E"/>
          </a:solidFill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No </a:t>
            </a:r>
            <a:r>
              <a:rPr lang="pl-PL" b="1" dirty="0" err="1" smtClean="0">
                <a:solidFill>
                  <a:schemeClr val="bg1"/>
                </a:solidFill>
              </a:rPr>
              <a:t>explicit</a:t>
            </a:r>
            <a:r>
              <a:rPr lang="pl-PL" b="1" dirty="0" smtClean="0">
                <a:solidFill>
                  <a:schemeClr val="bg1"/>
                </a:solidFill>
              </a:rPr>
              <a:t> T </a:t>
            </a:r>
            <a:r>
              <a:rPr lang="pl-PL" b="1" dirty="0" err="1" smtClean="0">
                <a:solidFill>
                  <a:schemeClr val="bg1"/>
                </a:solidFill>
              </a:rPr>
              <a:t>violation</a:t>
            </a:r>
            <a:endParaRPr lang="pl-PL" b="1" dirty="0" smtClean="0">
              <a:solidFill>
                <a:schemeClr val="bg1"/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0" y="3357562"/>
            <a:ext cx="4429156" cy="3139321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/>
          <a:p>
            <a:r>
              <a:rPr lang="pl-PL" i="1" dirty="0" smtClean="0"/>
              <a:t>„</a:t>
            </a:r>
            <a:r>
              <a:rPr lang="pl-PL" i="1" dirty="0" err="1" smtClean="0"/>
              <a:t>The</a:t>
            </a:r>
            <a:r>
              <a:rPr lang="pl-PL" i="1" dirty="0" smtClean="0"/>
              <a:t> T </a:t>
            </a:r>
            <a:r>
              <a:rPr lang="pl-PL" i="1" dirty="0" err="1" smtClean="0"/>
              <a:t>violating</a:t>
            </a:r>
            <a:r>
              <a:rPr lang="pl-PL" i="1" dirty="0" smtClean="0"/>
              <a:t> </a:t>
            </a:r>
            <a:r>
              <a:rPr lang="pl-PL" i="1" dirty="0" err="1" smtClean="0"/>
              <a:t>phase</a:t>
            </a:r>
            <a:r>
              <a:rPr lang="pl-PL" i="1" dirty="0" smtClean="0"/>
              <a:t> </a:t>
            </a:r>
            <a:r>
              <a:rPr lang="pl-PL" i="1" dirty="0" err="1" smtClean="0"/>
              <a:t>is</a:t>
            </a:r>
            <a:r>
              <a:rPr lang="pl-PL" i="1" dirty="0" smtClean="0"/>
              <a:t> </a:t>
            </a:r>
            <a:r>
              <a:rPr lang="pl-PL" i="1" dirty="0" err="1" smtClean="0"/>
              <a:t>only</a:t>
            </a:r>
            <a:r>
              <a:rPr lang="pl-PL" i="1" dirty="0" smtClean="0"/>
              <a:t> associated to </a:t>
            </a:r>
            <a:r>
              <a:rPr lang="pl-PL" i="1" dirty="0" err="1" smtClean="0"/>
              <a:t>the</a:t>
            </a:r>
            <a:r>
              <a:rPr lang="pl-PL" i="1" dirty="0" smtClean="0"/>
              <a:t> heavy </a:t>
            </a:r>
            <a:r>
              <a:rPr lang="pl-PL" i="1" dirty="0" err="1" smtClean="0"/>
              <a:t>quark</a:t>
            </a:r>
            <a:r>
              <a:rPr lang="pl-PL" i="1" dirty="0" smtClean="0"/>
              <a:t> </a:t>
            </a:r>
            <a:r>
              <a:rPr lang="pl-PL" i="1" dirty="0" err="1" smtClean="0"/>
              <a:t>sector</a:t>
            </a:r>
            <a:r>
              <a:rPr lang="pl-PL" i="1" dirty="0" smtClean="0"/>
              <a:t>, and no </a:t>
            </a:r>
            <a:r>
              <a:rPr lang="pl-PL" i="1" dirty="0" err="1" smtClean="0"/>
              <a:t>T-violation</a:t>
            </a:r>
            <a:r>
              <a:rPr lang="pl-PL" i="1" dirty="0" smtClean="0"/>
              <a:t> </a:t>
            </a:r>
            <a:r>
              <a:rPr lang="pl-PL" i="1" dirty="0" err="1" smtClean="0"/>
              <a:t>is</a:t>
            </a:r>
            <a:r>
              <a:rPr lang="pl-PL" i="1" dirty="0" smtClean="0"/>
              <a:t> </a:t>
            </a:r>
            <a:r>
              <a:rPr lang="pl-PL" i="1" dirty="0" err="1" smtClean="0"/>
              <a:t>expected</a:t>
            </a:r>
            <a:r>
              <a:rPr lang="pl-PL" i="1" dirty="0" smtClean="0"/>
              <a:t> to be </a:t>
            </a:r>
            <a:r>
              <a:rPr lang="pl-PL" i="1" dirty="0" err="1" smtClean="0"/>
              <a:t>seen</a:t>
            </a:r>
            <a:r>
              <a:rPr lang="pl-PL" i="1" dirty="0" smtClean="0"/>
              <a:t> </a:t>
            </a:r>
            <a:r>
              <a:rPr lang="pl-PL" i="1" dirty="0" err="1" smtClean="0"/>
              <a:t>in</a:t>
            </a:r>
            <a:r>
              <a:rPr lang="pl-PL" i="1" dirty="0" smtClean="0"/>
              <a:t> </a:t>
            </a:r>
            <a:r>
              <a:rPr lang="pl-PL" i="1" dirty="0" err="1" smtClean="0"/>
              <a:t>low</a:t>
            </a:r>
            <a:r>
              <a:rPr lang="pl-PL" i="1" dirty="0" smtClean="0"/>
              <a:t> energy </a:t>
            </a:r>
            <a:r>
              <a:rPr lang="pl-PL" i="1" dirty="0" err="1" smtClean="0"/>
              <a:t>nuclear</a:t>
            </a:r>
            <a:r>
              <a:rPr lang="pl-PL" i="1" dirty="0" smtClean="0"/>
              <a:t> </a:t>
            </a:r>
            <a:r>
              <a:rPr lang="pl-PL" i="1" dirty="0" err="1" smtClean="0"/>
              <a:t>interactions</a:t>
            </a:r>
            <a:r>
              <a:rPr lang="pl-PL" i="1" dirty="0" smtClean="0"/>
              <a:t>. (…) </a:t>
            </a:r>
            <a:r>
              <a:rPr lang="pl-PL" i="1" dirty="0" err="1" smtClean="0"/>
              <a:t>It</a:t>
            </a:r>
            <a:r>
              <a:rPr lang="pl-PL" i="1" dirty="0" smtClean="0"/>
              <a:t> </a:t>
            </a:r>
            <a:r>
              <a:rPr lang="pl-PL" i="1" dirty="0" err="1" smtClean="0"/>
              <a:t>is</a:t>
            </a:r>
            <a:r>
              <a:rPr lang="pl-PL" i="1" dirty="0" smtClean="0"/>
              <a:t> </a:t>
            </a:r>
            <a:r>
              <a:rPr lang="pl-PL" i="1" dirty="0" err="1" smtClean="0"/>
              <a:t>the</a:t>
            </a:r>
            <a:r>
              <a:rPr lang="pl-PL" i="1" dirty="0" smtClean="0"/>
              <a:t> </a:t>
            </a:r>
            <a:r>
              <a:rPr lang="pl-PL" i="1" dirty="0" err="1" smtClean="0"/>
              <a:t>only</a:t>
            </a:r>
            <a:r>
              <a:rPr lang="pl-PL" i="1" dirty="0" smtClean="0"/>
              <a:t> model of </a:t>
            </a:r>
            <a:r>
              <a:rPr lang="pl-PL" i="1" dirty="0" err="1" smtClean="0"/>
              <a:t>T-violation</a:t>
            </a:r>
            <a:r>
              <a:rPr lang="pl-PL" i="1" dirty="0" smtClean="0"/>
              <a:t> </a:t>
            </a:r>
            <a:r>
              <a:rPr lang="pl-PL" i="1" dirty="0" err="1" smtClean="0"/>
              <a:t>that</a:t>
            </a:r>
            <a:r>
              <a:rPr lang="pl-PL" i="1" dirty="0" smtClean="0"/>
              <a:t> </a:t>
            </a:r>
            <a:r>
              <a:rPr lang="pl-PL" i="1" dirty="0" err="1" smtClean="0"/>
              <a:t>arises</a:t>
            </a:r>
            <a:r>
              <a:rPr lang="pl-PL" i="1" dirty="0" smtClean="0"/>
              <a:t> </a:t>
            </a:r>
            <a:r>
              <a:rPr lang="pl-PL" i="1" dirty="0" err="1" smtClean="0"/>
              <a:t>naturally</a:t>
            </a:r>
            <a:r>
              <a:rPr lang="pl-PL" i="1" dirty="0" smtClean="0"/>
              <a:t> </a:t>
            </a:r>
            <a:r>
              <a:rPr lang="pl-PL" i="1" dirty="0" err="1" smtClean="0"/>
              <a:t>within</a:t>
            </a:r>
            <a:r>
              <a:rPr lang="pl-PL" i="1" dirty="0" smtClean="0"/>
              <a:t> </a:t>
            </a:r>
            <a:r>
              <a:rPr lang="pl-PL" i="1" dirty="0" err="1" smtClean="0"/>
              <a:t>the</a:t>
            </a:r>
            <a:r>
              <a:rPr lang="pl-PL" i="1" dirty="0" smtClean="0"/>
              <a:t> </a:t>
            </a:r>
            <a:r>
              <a:rPr lang="pl-PL" i="1" dirty="0" err="1" smtClean="0"/>
              <a:t>context</a:t>
            </a:r>
            <a:r>
              <a:rPr lang="pl-PL" i="1" dirty="0" smtClean="0"/>
              <a:t> of </a:t>
            </a:r>
            <a:r>
              <a:rPr lang="pl-PL" i="1" dirty="0" err="1" smtClean="0"/>
              <a:t>already</a:t>
            </a:r>
            <a:r>
              <a:rPr lang="pl-PL" i="1" dirty="0" smtClean="0"/>
              <a:t> </a:t>
            </a:r>
            <a:r>
              <a:rPr lang="pl-PL" i="1" dirty="0" err="1" smtClean="0"/>
              <a:t>known</a:t>
            </a:r>
            <a:r>
              <a:rPr lang="pl-PL" i="1" dirty="0" smtClean="0"/>
              <a:t> </a:t>
            </a:r>
            <a:r>
              <a:rPr lang="pl-PL" i="1" dirty="0" err="1" smtClean="0"/>
              <a:t>physics</a:t>
            </a:r>
            <a:r>
              <a:rPr lang="pl-PL" i="1" dirty="0" smtClean="0"/>
              <a:t>.”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Barry R. Holstein „</a:t>
            </a:r>
            <a:r>
              <a:rPr lang="pl-PL" dirty="0" err="1" smtClean="0"/>
              <a:t>Weak</a:t>
            </a:r>
            <a:r>
              <a:rPr lang="pl-PL" dirty="0" smtClean="0"/>
              <a:t> </a:t>
            </a:r>
            <a:r>
              <a:rPr lang="pl-PL" dirty="0" err="1" smtClean="0"/>
              <a:t>interactions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nuclei</a:t>
            </a:r>
            <a:r>
              <a:rPr lang="pl-PL" dirty="0" smtClean="0"/>
              <a:t>” </a:t>
            </a:r>
            <a:r>
              <a:rPr lang="pl-PL" b="1" dirty="0" smtClean="0">
                <a:solidFill>
                  <a:srgbClr val="C00000"/>
                </a:solidFill>
              </a:rPr>
              <a:t>Princeton </a:t>
            </a:r>
            <a:r>
              <a:rPr lang="pl-PL" b="1" dirty="0" err="1" smtClean="0">
                <a:solidFill>
                  <a:srgbClr val="C00000"/>
                </a:solidFill>
              </a:rPr>
              <a:t>Series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in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Physics</a:t>
            </a:r>
            <a:r>
              <a:rPr lang="pl-PL" b="1" dirty="0" smtClean="0">
                <a:solidFill>
                  <a:srgbClr val="C00000"/>
                </a:solidFill>
              </a:rPr>
              <a:t> (1989)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0" y="1714488"/>
            <a:ext cx="44291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Higgs</a:t>
            </a:r>
            <a:r>
              <a:rPr lang="pl-PL" dirty="0" smtClean="0"/>
              <a:t> </a:t>
            </a:r>
            <a:r>
              <a:rPr lang="pl-PL" dirty="0" err="1" smtClean="0"/>
              <a:t>mechanism</a:t>
            </a:r>
            <a:r>
              <a:rPr lang="pl-PL" dirty="0" smtClean="0"/>
              <a:t> </a:t>
            </a:r>
            <a:r>
              <a:rPr lang="pl-PL" dirty="0" err="1" smtClean="0"/>
              <a:t>gives</a:t>
            </a:r>
            <a:r>
              <a:rPr lang="pl-PL" dirty="0" smtClean="0"/>
              <a:t> mass </a:t>
            </a:r>
            <a:r>
              <a:rPr lang="pl-PL" dirty="0" err="1" smtClean="0"/>
              <a:t>terms</a:t>
            </a:r>
            <a:r>
              <a:rPr lang="pl-PL" dirty="0" smtClean="0"/>
              <a:t> not diagonal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quark</a:t>
            </a:r>
            <a:r>
              <a:rPr lang="pl-PL" dirty="0" smtClean="0"/>
              <a:t> </a:t>
            </a:r>
            <a:r>
              <a:rPr lang="pl-PL" dirty="0" err="1" smtClean="0"/>
              <a:t>flavour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Diagonalization</a:t>
            </a:r>
            <a:r>
              <a:rPr lang="pl-PL" dirty="0" smtClean="0"/>
              <a:t> via Kobayashi-Maskawa </a:t>
            </a:r>
            <a:r>
              <a:rPr lang="pl-PL" dirty="0" err="1" smtClean="0"/>
              <a:t>matrix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contain</a:t>
            </a:r>
            <a:r>
              <a:rPr lang="pl-PL" dirty="0" smtClean="0"/>
              <a:t> </a:t>
            </a:r>
            <a:r>
              <a:rPr lang="pl-PL" dirty="0" err="1" smtClean="0"/>
              <a:t>complex</a:t>
            </a:r>
            <a:r>
              <a:rPr lang="pl-PL" dirty="0" smtClean="0"/>
              <a:t> </a:t>
            </a:r>
            <a:r>
              <a:rPr lang="pl-PL" dirty="0" err="1" smtClean="0"/>
              <a:t>elemets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457200" y="642918"/>
            <a:ext cx="640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 smtClean="0">
                <a:latin typeface="Arial Narrow" pitchFamily="34" charset="0"/>
              </a:rPr>
              <a:t>TIME REVERSAL IN LOW ENERGY REGION (MEV)</a:t>
            </a:r>
            <a:endParaRPr lang="pl-PL" sz="2000" b="1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Prostokąt 36"/>
          <p:cNvSpPr/>
          <p:nvPr/>
        </p:nvSpPr>
        <p:spPr>
          <a:xfrm>
            <a:off x="4429124" y="1714488"/>
            <a:ext cx="4714876" cy="785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2928934"/>
            <a:ext cx="1567171" cy="428628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5214950"/>
            <a:ext cx="1486803" cy="428628"/>
          </a:xfrm>
          <a:prstGeom prst="rect">
            <a:avLst/>
          </a:prstGeom>
          <a:noFill/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pole tekstowe 40"/>
          <p:cNvSpPr txBox="1"/>
          <p:nvPr/>
        </p:nvSpPr>
        <p:spPr>
          <a:xfrm>
            <a:off x="4429124" y="5072074"/>
            <a:ext cx="2009461" cy="369332"/>
          </a:xfrm>
          <a:prstGeom prst="rect">
            <a:avLst/>
          </a:prstGeom>
          <a:solidFill>
            <a:srgbClr val="B4001E"/>
          </a:solidFill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No </a:t>
            </a:r>
            <a:r>
              <a:rPr lang="pl-PL" b="1" dirty="0" err="1" smtClean="0">
                <a:solidFill>
                  <a:schemeClr val="bg1"/>
                </a:solidFill>
              </a:rPr>
              <a:t>eigenstates</a:t>
            </a:r>
            <a:r>
              <a:rPr lang="pl-PL" b="1" dirty="0" smtClean="0">
                <a:solidFill>
                  <a:schemeClr val="bg1"/>
                </a:solidFill>
              </a:rPr>
              <a:t> of T</a:t>
            </a:r>
          </a:p>
        </p:txBody>
      </p:sp>
      <p:sp>
        <p:nvSpPr>
          <p:cNvPr id="42" name="Prostokąt 41"/>
          <p:cNvSpPr/>
          <p:nvPr/>
        </p:nvSpPr>
        <p:spPr>
          <a:xfrm>
            <a:off x="4429124" y="5429264"/>
            <a:ext cx="4714876" cy="1071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ole tekstowe 42"/>
          <p:cNvSpPr txBox="1"/>
          <p:nvPr/>
        </p:nvSpPr>
        <p:spPr>
          <a:xfrm>
            <a:off x="4429124" y="5429264"/>
            <a:ext cx="4714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 err="1" smtClean="0"/>
              <a:t>How</a:t>
            </a:r>
            <a:r>
              <a:rPr lang="pl-PL" dirty="0" smtClean="0"/>
              <a:t> to </a:t>
            </a:r>
            <a:r>
              <a:rPr lang="pl-PL" dirty="0" err="1" smtClean="0"/>
              <a:t>study</a:t>
            </a:r>
            <a:r>
              <a:rPr lang="pl-PL" dirty="0" smtClean="0"/>
              <a:t> Time </a:t>
            </a:r>
            <a:r>
              <a:rPr lang="pl-PL" dirty="0" err="1" smtClean="0"/>
              <a:t>reversal</a:t>
            </a:r>
            <a:r>
              <a:rPr lang="pl-PL" dirty="0" smtClean="0"/>
              <a:t> via </a:t>
            </a:r>
            <a:r>
              <a:rPr lang="pl-PL" dirty="0" err="1" smtClean="0"/>
              <a:t>nuclear</a:t>
            </a:r>
            <a:r>
              <a:rPr lang="pl-PL" dirty="0" smtClean="0"/>
              <a:t> </a:t>
            </a:r>
            <a:r>
              <a:rPr lang="pl-PL" dirty="0" err="1" smtClean="0"/>
              <a:t>spectroscopy</a:t>
            </a:r>
            <a:r>
              <a:rPr lang="pl-PL" dirty="0" smtClean="0"/>
              <a:t> </a:t>
            </a:r>
            <a:r>
              <a:rPr lang="pl-PL" dirty="0" err="1" smtClean="0"/>
              <a:t>where</a:t>
            </a:r>
            <a:r>
              <a:rPr lang="pl-PL" dirty="0" smtClean="0"/>
              <a:t> </a:t>
            </a:r>
            <a:r>
              <a:rPr lang="pl-PL" dirty="0" err="1" smtClean="0"/>
              <a:t>mostly</a:t>
            </a:r>
            <a:r>
              <a:rPr lang="pl-PL" dirty="0" smtClean="0"/>
              <a:t> </a:t>
            </a:r>
            <a:r>
              <a:rPr lang="pl-PL" dirty="0" err="1" smtClean="0"/>
              <a:t>eigenstates</a:t>
            </a:r>
            <a:r>
              <a:rPr lang="pl-PL" dirty="0" smtClean="0"/>
              <a:t> </a:t>
            </a:r>
            <a:r>
              <a:rPr lang="pl-PL" dirty="0" err="1" smtClean="0"/>
              <a:t>observables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measured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44" name="pole tekstowe 43"/>
          <p:cNvSpPr txBox="1"/>
          <p:nvPr/>
        </p:nvSpPr>
        <p:spPr>
          <a:xfrm>
            <a:off x="4429124" y="1785926"/>
            <a:ext cx="4714876" cy="369332"/>
          </a:xfrm>
          <a:prstGeom prst="rect">
            <a:avLst/>
          </a:prstGeom>
          <a:solidFill>
            <a:srgbClr val="B4001E"/>
          </a:solidFill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</a:rPr>
              <a:t>Spontaneous</a:t>
            </a:r>
            <a:r>
              <a:rPr lang="pl-PL" b="1" dirty="0" smtClean="0">
                <a:solidFill>
                  <a:schemeClr val="bg1"/>
                </a:solidFill>
              </a:rPr>
              <a:t> time </a:t>
            </a:r>
            <a:r>
              <a:rPr lang="pl-PL" b="1" dirty="0" err="1" smtClean="0">
                <a:solidFill>
                  <a:schemeClr val="bg1"/>
                </a:solidFill>
              </a:rPr>
              <a:t>reversal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symmetry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breaking</a:t>
            </a:r>
            <a:endParaRPr lang="pl-PL" b="1" dirty="0" smtClean="0">
              <a:solidFill>
                <a:schemeClr val="bg1"/>
              </a:solidFill>
            </a:endParaRPr>
          </a:p>
        </p:txBody>
      </p:sp>
      <p:sp>
        <p:nvSpPr>
          <p:cNvPr id="45" name="pole tekstowe 44"/>
          <p:cNvSpPr txBox="1"/>
          <p:nvPr/>
        </p:nvSpPr>
        <p:spPr>
          <a:xfrm>
            <a:off x="4429124" y="2143116"/>
            <a:ext cx="4714876" cy="258532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>
                <a:solidFill>
                  <a:srgbClr val="C00000"/>
                </a:solidFill>
              </a:rPr>
              <a:t>Although</a:t>
            </a:r>
            <a:r>
              <a:rPr lang="pl-PL" b="1" dirty="0" smtClean="0">
                <a:solidFill>
                  <a:srgbClr val="C00000"/>
                </a:solidFill>
              </a:rPr>
              <a:t> hamiltonian </a:t>
            </a:r>
            <a:r>
              <a:rPr lang="pl-PL" b="1" dirty="0" err="1" smtClean="0">
                <a:solidFill>
                  <a:srgbClr val="C00000"/>
                </a:solidFill>
              </a:rPr>
              <a:t>conserves</a:t>
            </a:r>
            <a:r>
              <a:rPr lang="pl-PL" b="1" dirty="0" smtClean="0">
                <a:solidFill>
                  <a:srgbClr val="C00000"/>
                </a:solidFill>
              </a:rPr>
              <a:t> T</a:t>
            </a:r>
          </a:p>
          <a:p>
            <a:pPr algn="ctr"/>
            <a:endParaRPr lang="pl-PL" b="1" dirty="0" smtClean="0">
              <a:solidFill>
                <a:srgbClr val="C00000"/>
              </a:solidFill>
            </a:endParaRPr>
          </a:p>
          <a:p>
            <a:pPr algn="ctr"/>
            <a:r>
              <a:rPr lang="pl-PL" b="1" dirty="0" err="1" smtClean="0">
                <a:solidFill>
                  <a:srgbClr val="C00000"/>
                </a:solidFill>
              </a:rPr>
              <a:t>The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wave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function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violates</a:t>
            </a:r>
            <a:r>
              <a:rPr lang="pl-PL" b="1" dirty="0" smtClean="0">
                <a:solidFill>
                  <a:srgbClr val="C00000"/>
                </a:solidFill>
              </a:rPr>
              <a:t> T </a:t>
            </a:r>
            <a:r>
              <a:rPr lang="pl-PL" b="1" dirty="0" err="1" smtClean="0">
                <a:solidFill>
                  <a:srgbClr val="C00000"/>
                </a:solidFill>
              </a:rPr>
              <a:t>i.e</a:t>
            </a:r>
            <a:r>
              <a:rPr lang="pl-PL" b="1" dirty="0" smtClean="0">
                <a:solidFill>
                  <a:srgbClr val="C00000"/>
                </a:solidFill>
              </a:rPr>
              <a:t>, </a:t>
            </a:r>
            <a:r>
              <a:rPr lang="pl-PL" b="1" dirty="0" err="1" smtClean="0">
                <a:solidFill>
                  <a:srgbClr val="C00000"/>
                </a:solidFill>
              </a:rPr>
              <a:t>is</a:t>
            </a:r>
            <a:r>
              <a:rPr lang="pl-PL" b="1" dirty="0" smtClean="0">
                <a:solidFill>
                  <a:srgbClr val="C00000"/>
                </a:solidFill>
              </a:rPr>
              <a:t> not an </a:t>
            </a:r>
            <a:r>
              <a:rPr lang="pl-PL" b="1" dirty="0" err="1" smtClean="0">
                <a:solidFill>
                  <a:srgbClr val="C00000"/>
                </a:solidFill>
              </a:rPr>
              <a:t>eigenstate</a:t>
            </a:r>
            <a:r>
              <a:rPr lang="pl-PL" b="1" dirty="0" smtClean="0">
                <a:solidFill>
                  <a:srgbClr val="C00000"/>
                </a:solidFill>
              </a:rPr>
              <a:t> of T</a:t>
            </a:r>
          </a:p>
          <a:p>
            <a:pPr algn="ctr"/>
            <a:endParaRPr lang="pl-PL" b="1" dirty="0" smtClean="0">
              <a:solidFill>
                <a:srgbClr val="C00000"/>
              </a:solidFill>
            </a:endParaRPr>
          </a:p>
          <a:p>
            <a:pPr algn="ctr"/>
            <a:endParaRPr lang="pl-PL" b="1" dirty="0" smtClean="0">
              <a:solidFill>
                <a:srgbClr val="C00000"/>
              </a:solidFill>
            </a:endParaRPr>
          </a:p>
          <a:p>
            <a:pPr algn="ctr"/>
            <a:endParaRPr lang="pl-PL" b="1" dirty="0" smtClean="0">
              <a:solidFill>
                <a:srgbClr val="C00000"/>
              </a:solidFill>
            </a:endParaRPr>
          </a:p>
          <a:p>
            <a:pPr algn="ctr"/>
            <a:endParaRPr lang="pl-PL" b="1" dirty="0" smtClean="0">
              <a:solidFill>
                <a:srgbClr val="C00000"/>
              </a:solidFill>
            </a:endParaRPr>
          </a:p>
          <a:p>
            <a:pPr algn="ctr"/>
            <a:r>
              <a:rPr lang="pl-PL" b="1" dirty="0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429000"/>
            <a:ext cx="1486803" cy="428628"/>
          </a:xfrm>
          <a:prstGeom prst="rect">
            <a:avLst/>
          </a:prstGeom>
          <a:noFill/>
        </p:spPr>
      </p:pic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929066"/>
            <a:ext cx="1660934" cy="428628"/>
          </a:xfrm>
          <a:prstGeom prst="rect">
            <a:avLst/>
          </a:prstGeom>
          <a:noFill/>
        </p:spPr>
      </p:pic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 cstate="print"/>
          <a:srcRect l="12500" r="12500"/>
          <a:stretch>
            <a:fillRect/>
          </a:stretch>
        </p:blipFill>
        <p:spPr bwMode="auto">
          <a:xfrm>
            <a:off x="0" y="0"/>
            <a:ext cx="91440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JAJ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00372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JAJ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928934"/>
            <a:ext cx="2428892" cy="18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a 33"/>
          <p:cNvGrpSpPr/>
          <p:nvPr/>
        </p:nvGrpSpPr>
        <p:grpSpPr>
          <a:xfrm>
            <a:off x="5948390" y="4800614"/>
            <a:ext cx="1214446" cy="857256"/>
            <a:chOff x="6072198" y="5500702"/>
            <a:chExt cx="1214446" cy="857256"/>
          </a:xfrm>
        </p:grpSpPr>
        <p:sp>
          <p:nvSpPr>
            <p:cNvPr id="7" name="Dowolny kształt 6"/>
            <p:cNvSpPr/>
            <p:nvPr/>
          </p:nvSpPr>
          <p:spPr>
            <a:xfrm>
              <a:off x="6072198" y="5500702"/>
              <a:ext cx="1204326" cy="746751"/>
            </a:xfrm>
            <a:custGeom>
              <a:avLst/>
              <a:gdLst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0425" h="2124075">
                  <a:moveTo>
                    <a:pt x="0" y="0"/>
                  </a:moveTo>
                  <a:cubicBezTo>
                    <a:pt x="146050" y="733425"/>
                    <a:pt x="530225" y="2105025"/>
                    <a:pt x="838200" y="2114550"/>
                  </a:cubicBezTo>
                  <a:cubicBezTo>
                    <a:pt x="1136650" y="2108200"/>
                    <a:pt x="1473200" y="1054100"/>
                    <a:pt x="1704975" y="1066800"/>
                  </a:cubicBezTo>
                  <a:cubicBezTo>
                    <a:pt x="1952625" y="1057275"/>
                    <a:pt x="2286000" y="2124075"/>
                    <a:pt x="2590800" y="2124075"/>
                  </a:cubicBezTo>
                  <a:cubicBezTo>
                    <a:pt x="2908300" y="2120900"/>
                    <a:pt x="3292475" y="679450"/>
                    <a:pt x="3400425" y="0"/>
                  </a:cubicBezTo>
                  <a:lnTo>
                    <a:pt x="3400425" y="2124075"/>
                  </a:lnTo>
                  <a:lnTo>
                    <a:pt x="0" y="2124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olny kształt 7"/>
            <p:cNvSpPr/>
            <p:nvPr/>
          </p:nvSpPr>
          <p:spPr>
            <a:xfrm>
              <a:off x="6072198" y="5768595"/>
              <a:ext cx="593729" cy="294682"/>
            </a:xfrm>
            <a:custGeom>
              <a:avLst/>
              <a:gdLst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4975" h="2133600">
                  <a:moveTo>
                    <a:pt x="0" y="2133600"/>
                  </a:moveTo>
                  <a:cubicBezTo>
                    <a:pt x="276225" y="2041525"/>
                    <a:pt x="371475" y="1987550"/>
                    <a:pt x="428625" y="1828800"/>
                  </a:cubicBezTo>
                  <a:cubicBezTo>
                    <a:pt x="596900" y="1200150"/>
                    <a:pt x="736600" y="9525"/>
                    <a:pt x="847725" y="0"/>
                  </a:cubicBezTo>
                  <a:cubicBezTo>
                    <a:pt x="965200" y="9525"/>
                    <a:pt x="1092200" y="1209675"/>
                    <a:pt x="1285875" y="1828800"/>
                  </a:cubicBezTo>
                  <a:cubicBezTo>
                    <a:pt x="1358900" y="2025650"/>
                    <a:pt x="1508125" y="2089150"/>
                    <a:pt x="1704975" y="2133600"/>
                  </a:cubicBezTo>
                  <a:lnTo>
                    <a:pt x="0" y="2133600"/>
                  </a:lnTo>
                  <a:close/>
                </a:path>
              </a:pathLst>
            </a:custGeom>
            <a:solidFill>
              <a:srgbClr val="A60000">
                <a:alpha val="7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olny kształt 8"/>
            <p:cNvSpPr/>
            <p:nvPr/>
          </p:nvSpPr>
          <p:spPr>
            <a:xfrm flipV="1">
              <a:off x="6692915" y="6063276"/>
              <a:ext cx="593729" cy="294682"/>
            </a:xfrm>
            <a:custGeom>
              <a:avLst/>
              <a:gdLst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4975" h="2133600">
                  <a:moveTo>
                    <a:pt x="0" y="2133600"/>
                  </a:moveTo>
                  <a:cubicBezTo>
                    <a:pt x="276225" y="2041525"/>
                    <a:pt x="371475" y="1987550"/>
                    <a:pt x="428625" y="1828800"/>
                  </a:cubicBezTo>
                  <a:cubicBezTo>
                    <a:pt x="596900" y="1200150"/>
                    <a:pt x="736600" y="9525"/>
                    <a:pt x="847725" y="0"/>
                  </a:cubicBezTo>
                  <a:cubicBezTo>
                    <a:pt x="965200" y="9525"/>
                    <a:pt x="1092200" y="1209675"/>
                    <a:pt x="1285875" y="1828800"/>
                  </a:cubicBezTo>
                  <a:cubicBezTo>
                    <a:pt x="1358900" y="2025650"/>
                    <a:pt x="1508125" y="2089150"/>
                    <a:pt x="1704975" y="2133600"/>
                  </a:cubicBezTo>
                  <a:lnTo>
                    <a:pt x="0" y="2133600"/>
                  </a:lnTo>
                  <a:close/>
                </a:path>
              </a:pathLst>
            </a:custGeom>
            <a:solidFill>
              <a:srgbClr val="A60000">
                <a:alpha val="7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upa 15"/>
          <p:cNvGrpSpPr/>
          <p:nvPr/>
        </p:nvGrpSpPr>
        <p:grpSpPr>
          <a:xfrm>
            <a:off x="7305712" y="4729176"/>
            <a:ext cx="1285884" cy="785818"/>
            <a:chOff x="500034" y="2928934"/>
            <a:chExt cx="1781175" cy="1133475"/>
          </a:xfrm>
        </p:grpSpPr>
        <p:sp>
          <p:nvSpPr>
            <p:cNvPr id="11" name="Dowolny kształt 10"/>
            <p:cNvSpPr/>
            <p:nvPr/>
          </p:nvSpPr>
          <p:spPr>
            <a:xfrm>
              <a:off x="500034" y="2928934"/>
              <a:ext cx="1751734" cy="1133475"/>
            </a:xfrm>
            <a:custGeom>
              <a:avLst/>
              <a:gdLst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0425" h="2124075">
                  <a:moveTo>
                    <a:pt x="0" y="0"/>
                  </a:moveTo>
                  <a:cubicBezTo>
                    <a:pt x="146050" y="733425"/>
                    <a:pt x="530225" y="2105025"/>
                    <a:pt x="838200" y="2114550"/>
                  </a:cubicBezTo>
                  <a:cubicBezTo>
                    <a:pt x="1136650" y="2108200"/>
                    <a:pt x="1473200" y="1054100"/>
                    <a:pt x="1704975" y="1066800"/>
                  </a:cubicBezTo>
                  <a:cubicBezTo>
                    <a:pt x="1952625" y="1057275"/>
                    <a:pt x="2286000" y="2124075"/>
                    <a:pt x="2590800" y="2124075"/>
                  </a:cubicBezTo>
                  <a:cubicBezTo>
                    <a:pt x="2908300" y="2120900"/>
                    <a:pt x="3292475" y="679450"/>
                    <a:pt x="3400425" y="0"/>
                  </a:cubicBezTo>
                  <a:lnTo>
                    <a:pt x="3400425" y="2124075"/>
                  </a:lnTo>
                  <a:lnTo>
                    <a:pt x="0" y="2124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olny kształt 11"/>
            <p:cNvSpPr/>
            <p:nvPr/>
          </p:nvSpPr>
          <p:spPr>
            <a:xfrm>
              <a:off x="500034" y="3335562"/>
              <a:ext cx="863600" cy="447291"/>
            </a:xfrm>
            <a:custGeom>
              <a:avLst/>
              <a:gdLst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4975" h="2133600">
                  <a:moveTo>
                    <a:pt x="0" y="2133600"/>
                  </a:moveTo>
                  <a:cubicBezTo>
                    <a:pt x="276225" y="2041525"/>
                    <a:pt x="371475" y="1987550"/>
                    <a:pt x="428625" y="1828800"/>
                  </a:cubicBezTo>
                  <a:cubicBezTo>
                    <a:pt x="596900" y="1200150"/>
                    <a:pt x="736600" y="9525"/>
                    <a:pt x="847725" y="0"/>
                  </a:cubicBezTo>
                  <a:cubicBezTo>
                    <a:pt x="965200" y="9525"/>
                    <a:pt x="1092200" y="1209675"/>
                    <a:pt x="1285875" y="1828800"/>
                  </a:cubicBezTo>
                  <a:cubicBezTo>
                    <a:pt x="1358900" y="2025650"/>
                    <a:pt x="1508125" y="2089150"/>
                    <a:pt x="1704975" y="2133600"/>
                  </a:cubicBezTo>
                  <a:lnTo>
                    <a:pt x="0" y="2133600"/>
                  </a:lnTo>
                  <a:close/>
                </a:path>
              </a:pathLst>
            </a:custGeom>
            <a:solidFill>
              <a:srgbClr val="A60000">
                <a:alpha val="7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olny kształt 12"/>
            <p:cNvSpPr/>
            <p:nvPr/>
          </p:nvSpPr>
          <p:spPr>
            <a:xfrm>
              <a:off x="1402889" y="3335562"/>
              <a:ext cx="878320" cy="447291"/>
            </a:xfrm>
            <a:custGeom>
              <a:avLst/>
              <a:gdLst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4975" h="2133600">
                  <a:moveTo>
                    <a:pt x="0" y="2133600"/>
                  </a:moveTo>
                  <a:cubicBezTo>
                    <a:pt x="276225" y="2041525"/>
                    <a:pt x="371475" y="1987550"/>
                    <a:pt x="428625" y="1828800"/>
                  </a:cubicBezTo>
                  <a:cubicBezTo>
                    <a:pt x="596900" y="1200150"/>
                    <a:pt x="736600" y="9525"/>
                    <a:pt x="847725" y="0"/>
                  </a:cubicBezTo>
                  <a:cubicBezTo>
                    <a:pt x="965200" y="9525"/>
                    <a:pt x="1092200" y="1209675"/>
                    <a:pt x="1285875" y="1828800"/>
                  </a:cubicBezTo>
                  <a:cubicBezTo>
                    <a:pt x="1358900" y="2025650"/>
                    <a:pt x="1508125" y="2089150"/>
                    <a:pt x="1704975" y="2133600"/>
                  </a:cubicBezTo>
                  <a:lnTo>
                    <a:pt x="0" y="2133600"/>
                  </a:lnTo>
                  <a:close/>
                </a:path>
              </a:pathLst>
            </a:custGeom>
            <a:solidFill>
              <a:srgbClr val="A60000">
                <a:alpha val="7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4010" y="6229374"/>
            <a:ext cx="3609975" cy="628650"/>
          </a:xfrm>
          <a:prstGeom prst="rect">
            <a:avLst/>
          </a:prstGeom>
          <a:noFill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4010" y="5800746"/>
            <a:ext cx="990600" cy="304800"/>
          </a:xfrm>
          <a:prstGeom prst="rect">
            <a:avLst/>
          </a:prstGeom>
          <a:noFill/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7018" y="5657870"/>
            <a:ext cx="2552700" cy="638175"/>
          </a:xfrm>
          <a:prstGeom prst="rect">
            <a:avLst/>
          </a:prstGeom>
          <a:noFill/>
        </p:spPr>
      </p:pic>
      <p:grpSp>
        <p:nvGrpSpPr>
          <p:cNvPr id="6" name="Grupa 37"/>
          <p:cNvGrpSpPr/>
          <p:nvPr/>
        </p:nvGrpSpPr>
        <p:grpSpPr>
          <a:xfrm>
            <a:off x="428596" y="1000108"/>
            <a:ext cx="4929222" cy="1714512"/>
            <a:chOff x="6019800" y="1452562"/>
            <a:chExt cx="2643206" cy="818189"/>
          </a:xfrm>
        </p:grpSpPr>
        <p:sp>
          <p:nvSpPr>
            <p:cNvPr id="31" name="Dowolny kształt 30"/>
            <p:cNvSpPr/>
            <p:nvPr/>
          </p:nvSpPr>
          <p:spPr>
            <a:xfrm>
              <a:off x="6019800" y="1524000"/>
              <a:ext cx="1204326" cy="746751"/>
            </a:xfrm>
            <a:custGeom>
              <a:avLst/>
              <a:gdLst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0425" h="2124075">
                  <a:moveTo>
                    <a:pt x="0" y="0"/>
                  </a:moveTo>
                  <a:cubicBezTo>
                    <a:pt x="146050" y="733425"/>
                    <a:pt x="530225" y="2105025"/>
                    <a:pt x="838200" y="2114550"/>
                  </a:cubicBezTo>
                  <a:cubicBezTo>
                    <a:pt x="1136650" y="2108200"/>
                    <a:pt x="1473200" y="1054100"/>
                    <a:pt x="1704975" y="1066800"/>
                  </a:cubicBezTo>
                  <a:cubicBezTo>
                    <a:pt x="1952625" y="1057275"/>
                    <a:pt x="2286000" y="2124075"/>
                    <a:pt x="2590800" y="2124075"/>
                  </a:cubicBezTo>
                  <a:cubicBezTo>
                    <a:pt x="2908300" y="2120900"/>
                    <a:pt x="3292475" y="679450"/>
                    <a:pt x="3400425" y="0"/>
                  </a:cubicBezTo>
                  <a:lnTo>
                    <a:pt x="3400425" y="2124075"/>
                  </a:lnTo>
                  <a:lnTo>
                    <a:pt x="0" y="2124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wolny kształt 31"/>
            <p:cNvSpPr/>
            <p:nvPr/>
          </p:nvSpPr>
          <p:spPr>
            <a:xfrm>
              <a:off x="6019800" y="1791893"/>
              <a:ext cx="593729" cy="294682"/>
            </a:xfrm>
            <a:custGeom>
              <a:avLst/>
              <a:gdLst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4975" h="2133600">
                  <a:moveTo>
                    <a:pt x="0" y="2133600"/>
                  </a:moveTo>
                  <a:cubicBezTo>
                    <a:pt x="276225" y="2041525"/>
                    <a:pt x="371475" y="1987550"/>
                    <a:pt x="428625" y="1828800"/>
                  </a:cubicBezTo>
                  <a:cubicBezTo>
                    <a:pt x="596900" y="1200150"/>
                    <a:pt x="736600" y="9525"/>
                    <a:pt x="847725" y="0"/>
                  </a:cubicBezTo>
                  <a:cubicBezTo>
                    <a:pt x="965200" y="9525"/>
                    <a:pt x="1092200" y="1209675"/>
                    <a:pt x="1285875" y="1828800"/>
                  </a:cubicBezTo>
                  <a:cubicBezTo>
                    <a:pt x="1358900" y="2025650"/>
                    <a:pt x="1508125" y="2089150"/>
                    <a:pt x="1704975" y="2133600"/>
                  </a:cubicBezTo>
                  <a:lnTo>
                    <a:pt x="0" y="2133600"/>
                  </a:lnTo>
                  <a:close/>
                </a:path>
              </a:pathLst>
            </a:custGeom>
            <a:solidFill>
              <a:srgbClr val="A60000">
                <a:alpha val="7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wolny kształt 34"/>
            <p:cNvSpPr/>
            <p:nvPr/>
          </p:nvSpPr>
          <p:spPr>
            <a:xfrm>
              <a:off x="7377122" y="1452562"/>
              <a:ext cx="1264630" cy="785818"/>
            </a:xfrm>
            <a:custGeom>
              <a:avLst/>
              <a:gdLst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  <a:gd name="connsiteX0" fmla="*/ 0 w 3400425"/>
                <a:gd name="connsiteY0" fmla="*/ 0 h 2124075"/>
                <a:gd name="connsiteX1" fmla="*/ 838200 w 3400425"/>
                <a:gd name="connsiteY1" fmla="*/ 2114550 h 2124075"/>
                <a:gd name="connsiteX2" fmla="*/ 1704975 w 3400425"/>
                <a:gd name="connsiteY2" fmla="*/ 1066800 h 2124075"/>
                <a:gd name="connsiteX3" fmla="*/ 2590800 w 3400425"/>
                <a:gd name="connsiteY3" fmla="*/ 2124075 h 2124075"/>
                <a:gd name="connsiteX4" fmla="*/ 3400425 w 3400425"/>
                <a:gd name="connsiteY4" fmla="*/ 0 h 2124075"/>
                <a:gd name="connsiteX5" fmla="*/ 3400425 w 3400425"/>
                <a:gd name="connsiteY5" fmla="*/ 2124075 h 2124075"/>
                <a:gd name="connsiteX6" fmla="*/ 0 w 3400425"/>
                <a:gd name="connsiteY6" fmla="*/ 2124075 h 2124075"/>
                <a:gd name="connsiteX7" fmla="*/ 0 w 3400425"/>
                <a:gd name="connsiteY7" fmla="*/ 0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0425" h="2124075">
                  <a:moveTo>
                    <a:pt x="0" y="0"/>
                  </a:moveTo>
                  <a:cubicBezTo>
                    <a:pt x="146050" y="733425"/>
                    <a:pt x="530225" y="2105025"/>
                    <a:pt x="838200" y="2114550"/>
                  </a:cubicBezTo>
                  <a:cubicBezTo>
                    <a:pt x="1136650" y="2108200"/>
                    <a:pt x="1473200" y="1054100"/>
                    <a:pt x="1704975" y="1066800"/>
                  </a:cubicBezTo>
                  <a:cubicBezTo>
                    <a:pt x="1952625" y="1057275"/>
                    <a:pt x="2286000" y="2124075"/>
                    <a:pt x="2590800" y="2124075"/>
                  </a:cubicBezTo>
                  <a:cubicBezTo>
                    <a:pt x="2908300" y="2120900"/>
                    <a:pt x="3292475" y="679450"/>
                    <a:pt x="3400425" y="0"/>
                  </a:cubicBezTo>
                  <a:lnTo>
                    <a:pt x="3400425" y="2124075"/>
                  </a:lnTo>
                  <a:lnTo>
                    <a:pt x="0" y="2124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wolny kształt 36"/>
            <p:cNvSpPr/>
            <p:nvPr/>
          </p:nvSpPr>
          <p:spPr>
            <a:xfrm>
              <a:off x="8028920" y="1734470"/>
              <a:ext cx="634086" cy="310099"/>
            </a:xfrm>
            <a:custGeom>
              <a:avLst/>
              <a:gdLst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  <a:gd name="connsiteX0" fmla="*/ 0 w 1704975"/>
                <a:gd name="connsiteY0" fmla="*/ 2133600 h 2133600"/>
                <a:gd name="connsiteX1" fmla="*/ 428625 w 1704975"/>
                <a:gd name="connsiteY1" fmla="*/ 1828800 h 2133600"/>
                <a:gd name="connsiteX2" fmla="*/ 847725 w 1704975"/>
                <a:gd name="connsiteY2" fmla="*/ 0 h 2133600"/>
                <a:gd name="connsiteX3" fmla="*/ 1285875 w 1704975"/>
                <a:gd name="connsiteY3" fmla="*/ 1828800 h 2133600"/>
                <a:gd name="connsiteX4" fmla="*/ 1704975 w 1704975"/>
                <a:gd name="connsiteY4" fmla="*/ 2133600 h 2133600"/>
                <a:gd name="connsiteX5" fmla="*/ 0 w 1704975"/>
                <a:gd name="connsiteY5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4975" h="2133600">
                  <a:moveTo>
                    <a:pt x="0" y="2133600"/>
                  </a:moveTo>
                  <a:cubicBezTo>
                    <a:pt x="276225" y="2041525"/>
                    <a:pt x="371475" y="1987550"/>
                    <a:pt x="428625" y="1828800"/>
                  </a:cubicBezTo>
                  <a:cubicBezTo>
                    <a:pt x="596900" y="1200150"/>
                    <a:pt x="736600" y="9525"/>
                    <a:pt x="847725" y="0"/>
                  </a:cubicBezTo>
                  <a:cubicBezTo>
                    <a:pt x="965200" y="9525"/>
                    <a:pt x="1092200" y="1209675"/>
                    <a:pt x="1285875" y="1828800"/>
                  </a:cubicBezTo>
                  <a:cubicBezTo>
                    <a:pt x="1358900" y="2025650"/>
                    <a:pt x="1508125" y="2089150"/>
                    <a:pt x="1704975" y="2133600"/>
                  </a:cubicBezTo>
                  <a:lnTo>
                    <a:pt x="0" y="2133600"/>
                  </a:lnTo>
                  <a:close/>
                </a:path>
              </a:pathLst>
            </a:custGeom>
            <a:solidFill>
              <a:srgbClr val="A60000">
                <a:alpha val="7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pole tekstowe 21"/>
          <p:cNvSpPr txBox="1"/>
          <p:nvPr/>
        </p:nvSpPr>
        <p:spPr>
          <a:xfrm>
            <a:off x="119382" y="-24"/>
            <a:ext cx="4271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 smtClean="0">
                <a:solidFill>
                  <a:schemeClr val="bg1"/>
                </a:solidFill>
              </a:rPr>
              <a:t>Spontaneous</a:t>
            </a:r>
            <a:r>
              <a:rPr lang="pl-PL" sz="3200" b="1" dirty="0" smtClean="0">
                <a:solidFill>
                  <a:schemeClr val="bg1"/>
                </a:solidFill>
              </a:rPr>
              <a:t> </a:t>
            </a:r>
            <a:r>
              <a:rPr lang="pl-PL" sz="3200" b="1" dirty="0" err="1" smtClean="0">
                <a:solidFill>
                  <a:schemeClr val="bg1"/>
                </a:solidFill>
              </a:rPr>
              <a:t>T-reversal</a:t>
            </a:r>
            <a:r>
              <a:rPr lang="pl-PL" sz="3200" b="1" dirty="0" smtClean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C:\ernesto\LEGNARO\mazury_2007\pasm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067800" cy="5083175"/>
          </a:xfrm>
          <a:prstGeom prst="rect">
            <a:avLst/>
          </a:prstGeom>
          <a:noFill/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0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b="1" dirty="0" err="1">
                <a:solidFill>
                  <a:schemeClr val="bg1"/>
                </a:solidFill>
                <a:latin typeface="Arial Narrow" pitchFamily="34" charset="0"/>
              </a:rPr>
              <a:t>Breaking</a:t>
            </a:r>
            <a:r>
              <a:rPr lang="pl-PL" sz="3200" b="1" dirty="0">
                <a:solidFill>
                  <a:schemeClr val="bg1"/>
                </a:solidFill>
                <a:latin typeface="Arial Narrow" pitchFamily="34" charset="0"/>
              </a:rPr>
              <a:t> of </a:t>
            </a:r>
            <a:r>
              <a:rPr lang="pl-PL" sz="3200" b="1" dirty="0" err="1">
                <a:solidFill>
                  <a:schemeClr val="bg1"/>
                </a:solidFill>
                <a:latin typeface="Arial Narrow" pitchFamily="34" charset="0"/>
              </a:rPr>
              <a:t>the</a:t>
            </a:r>
            <a:r>
              <a:rPr lang="pl-PL" sz="3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pl-PL" sz="3200" b="1" dirty="0" err="1">
                <a:solidFill>
                  <a:schemeClr val="bg1"/>
                </a:solidFill>
                <a:latin typeface="Arial Narrow" pitchFamily="34" charset="0"/>
              </a:rPr>
              <a:t>chiral</a:t>
            </a:r>
            <a:r>
              <a:rPr lang="pl-PL" sz="3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pl-PL" sz="3200" b="1" dirty="0" err="1">
                <a:solidFill>
                  <a:schemeClr val="bg1"/>
                </a:solidFill>
                <a:latin typeface="Arial Narrow" pitchFamily="34" charset="0"/>
              </a:rPr>
              <a:t>symmetry</a:t>
            </a:r>
            <a:endParaRPr lang="pl-PL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57158" y="571480"/>
            <a:ext cx="640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 smtClean="0">
                <a:latin typeface="Arial Narrow" pitchFamily="34" charset="0"/>
              </a:rPr>
              <a:t>EXAMPLES OF THE PARTNER BANDS</a:t>
            </a:r>
            <a:endParaRPr lang="pl-PL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C:\ernesto\LEGNARO\mazury_2007\pasm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43200"/>
            <a:ext cx="8310563" cy="3892550"/>
          </a:xfrm>
          <a:prstGeom prst="rect">
            <a:avLst/>
          </a:prstGeom>
          <a:noFill/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0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b="1" dirty="0" err="1">
                <a:solidFill>
                  <a:schemeClr val="bg1"/>
                </a:solidFill>
                <a:latin typeface="Arial Narrow" pitchFamily="34" charset="0"/>
              </a:rPr>
              <a:t>Breaking</a:t>
            </a:r>
            <a:r>
              <a:rPr lang="pl-PL" sz="3200" b="1" dirty="0">
                <a:solidFill>
                  <a:schemeClr val="bg1"/>
                </a:solidFill>
                <a:latin typeface="Arial Narrow" pitchFamily="34" charset="0"/>
              </a:rPr>
              <a:t> of </a:t>
            </a:r>
            <a:r>
              <a:rPr lang="pl-PL" sz="3200" b="1" dirty="0" err="1">
                <a:solidFill>
                  <a:schemeClr val="bg1"/>
                </a:solidFill>
                <a:latin typeface="Arial Narrow" pitchFamily="34" charset="0"/>
              </a:rPr>
              <a:t>the</a:t>
            </a:r>
            <a:r>
              <a:rPr lang="pl-PL" sz="3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pl-PL" sz="3200" b="1" dirty="0" err="1">
                <a:solidFill>
                  <a:schemeClr val="bg1"/>
                </a:solidFill>
                <a:latin typeface="Arial Narrow" pitchFamily="34" charset="0"/>
              </a:rPr>
              <a:t>chiral</a:t>
            </a:r>
            <a:r>
              <a:rPr lang="pl-PL" sz="3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pl-PL" sz="3200" b="1" dirty="0" err="1">
                <a:solidFill>
                  <a:schemeClr val="bg1"/>
                </a:solidFill>
                <a:latin typeface="Arial Narrow" pitchFamily="34" charset="0"/>
              </a:rPr>
              <a:t>symmetry</a:t>
            </a:r>
            <a:endParaRPr lang="pl-PL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57200" y="762000"/>
            <a:ext cx="640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 smtClean="0">
                <a:latin typeface="Arial Narrow" pitchFamily="34" charset="0"/>
              </a:rPr>
              <a:t>EXAMPLES OF THE PARTNER BANDS</a:t>
            </a:r>
            <a:endParaRPr lang="pl-PL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11"/>
          <p:cNvSpPr txBox="1">
            <a:spLocks noChangeArrowheads="1"/>
          </p:cNvSpPr>
          <p:nvPr/>
        </p:nvSpPr>
        <p:spPr bwMode="auto">
          <a:xfrm>
            <a:off x="0" y="0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b="1" dirty="0" smtClean="0">
                <a:solidFill>
                  <a:schemeClr val="bg1"/>
                </a:solidFill>
                <a:latin typeface="Arial Narrow" pitchFamily="34" charset="0"/>
              </a:rPr>
              <a:t>We </a:t>
            </a:r>
            <a:r>
              <a:rPr lang="pl-PL" sz="3200" b="1" dirty="0" err="1" smtClean="0">
                <a:solidFill>
                  <a:schemeClr val="bg1"/>
                </a:solidFill>
                <a:latin typeface="Arial Narrow" pitchFamily="34" charset="0"/>
              </a:rPr>
              <a:t>are</a:t>
            </a:r>
            <a:r>
              <a:rPr lang="pl-PL" sz="3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pl-PL" sz="3200" b="1" dirty="0" err="1" smtClean="0">
                <a:solidFill>
                  <a:schemeClr val="bg1"/>
                </a:solidFill>
                <a:latin typeface="Arial Narrow" pitchFamily="34" charset="0"/>
              </a:rPr>
              <a:t>twice</a:t>
            </a:r>
            <a:r>
              <a:rPr lang="pl-PL" sz="3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pl-PL" sz="3200" b="1" dirty="0" err="1" smtClean="0">
                <a:solidFill>
                  <a:schemeClr val="bg1"/>
                </a:solidFill>
                <a:latin typeface="Arial Narrow" pitchFamily="34" charset="0"/>
              </a:rPr>
              <a:t>lucky</a:t>
            </a:r>
            <a:endParaRPr lang="pl-PL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42" name="Text Box 12"/>
          <p:cNvSpPr txBox="1">
            <a:spLocks noChangeArrowheads="1"/>
          </p:cNvSpPr>
          <p:nvPr/>
        </p:nvSpPr>
        <p:spPr bwMode="auto">
          <a:xfrm>
            <a:off x="428596" y="642918"/>
            <a:ext cx="640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>
                <a:latin typeface="Arial Narrow" pitchFamily="34" charset="0"/>
              </a:rPr>
              <a:t>ENERGIES AND TRANSITION PROBABILITIES</a:t>
            </a:r>
          </a:p>
        </p:txBody>
      </p:sp>
      <p:sp>
        <p:nvSpPr>
          <p:cNvPr id="1044" name="Rectangle 47"/>
          <p:cNvSpPr>
            <a:spLocks noChangeArrowheads="1"/>
          </p:cNvSpPr>
          <p:nvPr/>
        </p:nvSpPr>
        <p:spPr bwMode="auto">
          <a:xfrm>
            <a:off x="8877300" y="5715000"/>
            <a:ext cx="2286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graphicFrame>
        <p:nvGraphicFramePr>
          <p:cNvPr id="1038" name="Object 16"/>
          <p:cNvGraphicFramePr>
            <a:graphicFrameLocks noChangeAspect="1"/>
          </p:cNvGraphicFramePr>
          <p:nvPr/>
        </p:nvGraphicFramePr>
        <p:xfrm>
          <a:off x="500034" y="1500174"/>
          <a:ext cx="3838547" cy="1052506"/>
        </p:xfrm>
        <a:graphic>
          <a:graphicData uri="http://schemas.openxmlformats.org/presentationml/2006/ole">
            <p:oleObj spid="_x0000_s61442" name="Równanie" r:id="rId3" imgW="787320" imgH="215640" progId="Equation.3">
              <p:embed/>
            </p:oleObj>
          </a:graphicData>
        </a:graphic>
      </p:graphicFrame>
      <p:graphicFrame>
        <p:nvGraphicFramePr>
          <p:cNvPr id="1039" name="Object 17"/>
          <p:cNvGraphicFramePr>
            <a:graphicFrameLocks noChangeAspect="1"/>
          </p:cNvGraphicFramePr>
          <p:nvPr/>
        </p:nvGraphicFramePr>
        <p:xfrm>
          <a:off x="500033" y="4357694"/>
          <a:ext cx="4473485" cy="928694"/>
        </p:xfrm>
        <a:graphic>
          <a:graphicData uri="http://schemas.openxmlformats.org/presentationml/2006/ole">
            <p:oleObj spid="_x0000_s61443" name="Równanie" r:id="rId4" imgW="1041120" imgH="215640" progId="Equation.3">
              <p:embed/>
            </p:oleObj>
          </a:graphicData>
        </a:graphic>
      </p:graphicFrame>
      <p:graphicFrame>
        <p:nvGraphicFramePr>
          <p:cNvPr id="1040" name="Object 18"/>
          <p:cNvGraphicFramePr>
            <a:graphicFrameLocks noChangeAspect="1"/>
          </p:cNvGraphicFramePr>
          <p:nvPr/>
        </p:nvGraphicFramePr>
        <p:xfrm>
          <a:off x="785786" y="6215082"/>
          <a:ext cx="2443163" cy="334963"/>
        </p:xfrm>
        <a:graphic>
          <a:graphicData uri="http://schemas.openxmlformats.org/presentationml/2006/ole">
            <p:oleObj spid="_x0000_s61444" name="Równanie" r:id="rId5" imgW="1485720" imgH="203040" progId="Equation.3">
              <p:embed/>
            </p:oleObj>
          </a:graphicData>
        </a:graphic>
      </p:graphicFrame>
      <p:grpSp>
        <p:nvGrpSpPr>
          <p:cNvPr id="2" name="Grupa 16"/>
          <p:cNvGrpSpPr/>
          <p:nvPr/>
        </p:nvGrpSpPr>
        <p:grpSpPr>
          <a:xfrm>
            <a:off x="5072066" y="4857760"/>
            <a:ext cx="4071934" cy="1714512"/>
            <a:chOff x="5072066" y="4929198"/>
            <a:chExt cx="4071934" cy="1714512"/>
          </a:xfrm>
        </p:grpSpPr>
        <p:sp>
          <p:nvSpPr>
            <p:cNvPr id="29" name="Prostokąt 28"/>
            <p:cNvSpPr/>
            <p:nvPr/>
          </p:nvSpPr>
          <p:spPr>
            <a:xfrm>
              <a:off x="5072066" y="4929198"/>
              <a:ext cx="4071934" cy="17145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ole tekstowe 29"/>
            <p:cNvSpPr txBox="1"/>
            <p:nvPr/>
          </p:nvSpPr>
          <p:spPr>
            <a:xfrm>
              <a:off x="5636758" y="5429264"/>
              <a:ext cx="350724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dirty="0" err="1" smtClean="0"/>
                <a:t>Doubling</a:t>
              </a:r>
              <a:r>
                <a:rPr lang="pl-PL" dirty="0" smtClean="0"/>
                <a:t> of </a:t>
              </a:r>
              <a:r>
                <a:rPr lang="pl-PL" dirty="0" err="1" smtClean="0"/>
                <a:t>transition</a:t>
              </a:r>
              <a:r>
                <a:rPr lang="pl-PL" dirty="0" smtClean="0"/>
                <a:t> </a:t>
              </a:r>
              <a:r>
                <a:rPr lang="pl-PL" dirty="0" err="1" smtClean="0"/>
                <a:t>probabilities</a:t>
              </a:r>
              <a:r>
                <a:rPr lang="pl-PL" dirty="0" smtClean="0"/>
                <a:t>.</a:t>
              </a:r>
            </a:p>
            <a:p>
              <a:pPr algn="r"/>
              <a:r>
                <a:rPr lang="pl-PL" dirty="0" err="1" smtClean="0"/>
                <a:t>The</a:t>
              </a:r>
              <a:r>
                <a:rPr lang="pl-PL" dirty="0" smtClean="0"/>
                <a:t> same </a:t>
              </a:r>
              <a:r>
                <a:rPr lang="pl-PL" dirty="0" err="1" smtClean="0"/>
                <a:t>electromagneti</a:t>
              </a:r>
              <a:r>
                <a:rPr lang="pl-PL" dirty="0" smtClean="0"/>
                <a:t> </a:t>
              </a:r>
              <a:r>
                <a:rPr lang="pl-PL" dirty="0" err="1" smtClean="0"/>
                <a:t>behavior</a:t>
              </a:r>
              <a:endParaRPr lang="pl-PL" dirty="0" smtClean="0"/>
            </a:p>
            <a:p>
              <a:pPr algn="r"/>
              <a:r>
                <a:rPr lang="pl-PL" dirty="0" smtClean="0"/>
                <a:t>of </a:t>
              </a:r>
              <a:r>
                <a:rPr lang="pl-PL" dirty="0" err="1" smtClean="0"/>
                <a:t>two</a:t>
              </a:r>
              <a:r>
                <a:rPr lang="pl-PL" dirty="0" smtClean="0"/>
                <a:t> partner </a:t>
              </a:r>
              <a:r>
                <a:rPr lang="pl-PL" dirty="0" err="1" smtClean="0"/>
                <a:t>bands</a:t>
              </a:r>
              <a:r>
                <a:rPr lang="pl-PL" dirty="0" smtClean="0"/>
                <a:t>.</a:t>
              </a:r>
              <a:endParaRPr lang="en-US" dirty="0"/>
            </a:p>
          </p:txBody>
        </p:sp>
        <p:sp>
          <p:nvSpPr>
            <p:cNvPr id="31" name="pole tekstowe 30"/>
            <p:cNvSpPr txBox="1"/>
            <p:nvPr/>
          </p:nvSpPr>
          <p:spPr>
            <a:xfrm>
              <a:off x="5072066" y="4929198"/>
              <a:ext cx="2227982" cy="369332"/>
            </a:xfrm>
            <a:prstGeom prst="rect">
              <a:avLst/>
            </a:prstGeom>
            <a:solidFill>
              <a:srgbClr val="B4001E"/>
            </a:solidFill>
          </p:spPr>
          <p:txBody>
            <a:bodyPr wrap="none" rtlCol="0">
              <a:spAutoFit/>
            </a:bodyPr>
            <a:lstStyle/>
            <a:p>
              <a:r>
                <a:rPr lang="pl-PL" b="1" dirty="0" err="1" smtClean="0">
                  <a:solidFill>
                    <a:schemeClr val="bg1"/>
                  </a:solidFill>
                </a:rPr>
                <a:t>Transition</a:t>
              </a:r>
              <a:r>
                <a:rPr lang="pl-PL" b="1" dirty="0" smtClean="0">
                  <a:solidFill>
                    <a:schemeClr val="bg1"/>
                  </a:solidFill>
                </a:rPr>
                <a:t> </a:t>
              </a:r>
              <a:r>
                <a:rPr lang="pl-PL" b="1" dirty="0" err="1" smtClean="0">
                  <a:solidFill>
                    <a:schemeClr val="bg1"/>
                  </a:solidFill>
                </a:rPr>
                <a:t>probability</a:t>
              </a:r>
              <a:endParaRPr lang="pl-PL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a 16"/>
          <p:cNvGrpSpPr/>
          <p:nvPr/>
        </p:nvGrpSpPr>
        <p:grpSpPr>
          <a:xfrm>
            <a:off x="5072066" y="1500174"/>
            <a:ext cx="4071934" cy="1714512"/>
            <a:chOff x="5072066" y="4929198"/>
            <a:chExt cx="4071934" cy="1714512"/>
          </a:xfrm>
        </p:grpSpPr>
        <p:sp>
          <p:nvSpPr>
            <p:cNvPr id="33" name="Prostokąt 32"/>
            <p:cNvSpPr/>
            <p:nvPr/>
          </p:nvSpPr>
          <p:spPr>
            <a:xfrm>
              <a:off x="5072066" y="4929198"/>
              <a:ext cx="4071934" cy="17145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ole tekstowe 33"/>
            <p:cNvSpPr txBox="1"/>
            <p:nvPr/>
          </p:nvSpPr>
          <p:spPr>
            <a:xfrm>
              <a:off x="6535657" y="5429264"/>
              <a:ext cx="260834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dirty="0" err="1" smtClean="0"/>
                <a:t>Doubling</a:t>
              </a:r>
              <a:r>
                <a:rPr lang="pl-PL" dirty="0" smtClean="0"/>
                <a:t> of energy </a:t>
              </a:r>
              <a:r>
                <a:rPr lang="pl-PL" dirty="0" err="1" smtClean="0"/>
                <a:t>levels</a:t>
              </a:r>
              <a:r>
                <a:rPr lang="pl-PL" dirty="0" smtClean="0"/>
                <a:t>.</a:t>
              </a:r>
            </a:p>
            <a:p>
              <a:pPr algn="r"/>
              <a:r>
                <a:rPr lang="pl-PL" dirty="0" err="1" smtClean="0"/>
                <a:t>Chiral</a:t>
              </a:r>
              <a:r>
                <a:rPr lang="pl-PL" dirty="0" smtClean="0"/>
                <a:t> </a:t>
              </a:r>
              <a:r>
                <a:rPr lang="pl-PL" dirty="0" err="1" smtClean="0"/>
                <a:t>doublets</a:t>
              </a:r>
              <a:endParaRPr lang="pl-PL" dirty="0" smtClean="0"/>
            </a:p>
            <a:p>
              <a:pPr algn="r"/>
              <a:r>
                <a:rPr lang="pl-PL" dirty="0" err="1" smtClean="0"/>
                <a:t>Chiral</a:t>
              </a:r>
              <a:r>
                <a:rPr lang="pl-PL" dirty="0" smtClean="0"/>
                <a:t> partner </a:t>
              </a:r>
              <a:r>
                <a:rPr lang="pl-PL" dirty="0" err="1" smtClean="0"/>
                <a:t>bands</a:t>
              </a:r>
              <a:r>
                <a:rPr lang="pl-PL" dirty="0" smtClean="0"/>
                <a:t> </a:t>
              </a:r>
              <a:endParaRPr lang="en-US" dirty="0"/>
            </a:p>
          </p:txBody>
        </p:sp>
        <p:sp>
          <p:nvSpPr>
            <p:cNvPr id="35" name="pole tekstowe 34"/>
            <p:cNvSpPr txBox="1"/>
            <p:nvPr/>
          </p:nvSpPr>
          <p:spPr>
            <a:xfrm>
              <a:off x="5072066" y="4929198"/>
              <a:ext cx="832792" cy="369332"/>
            </a:xfrm>
            <a:prstGeom prst="rect">
              <a:avLst/>
            </a:prstGeom>
            <a:solidFill>
              <a:srgbClr val="B4001E"/>
            </a:solidFill>
          </p:spPr>
          <p:txBody>
            <a:bodyPr wrap="none" rtlCol="0">
              <a:spAutoFit/>
            </a:bodyPr>
            <a:lstStyle/>
            <a:p>
              <a:r>
                <a:rPr lang="pl-PL" b="1" dirty="0" smtClean="0">
                  <a:solidFill>
                    <a:schemeClr val="bg1"/>
                  </a:solidFill>
                </a:rPr>
                <a:t>Energy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3889</TotalTime>
  <Words>1808</Words>
  <Application>Microsoft Office PowerPoint</Application>
  <PresentationFormat>Pokaz na ekranie (4:3)</PresentationFormat>
  <Paragraphs>397</Paragraphs>
  <Slides>45</Slides>
  <Notes>3</Notes>
  <HiddenSlides>0</HiddenSlides>
  <MMClips>9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45</vt:i4>
      </vt:variant>
    </vt:vector>
  </HeadingPairs>
  <TitlesOfParts>
    <vt:vector size="48" baseType="lpstr">
      <vt:lpstr>Motyw pakietu Office</vt:lpstr>
      <vt:lpstr>Równanie</vt:lpstr>
      <vt:lpstr>Graph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Ernest Grodner</dc:creator>
  <cp:lastModifiedBy>Lenovo User</cp:lastModifiedBy>
  <cp:revision>296</cp:revision>
  <dcterms:created xsi:type="dcterms:W3CDTF">2009-06-09T12:01:43Z</dcterms:created>
  <dcterms:modified xsi:type="dcterms:W3CDTF">2014-09-23T09:20:49Z</dcterms:modified>
</cp:coreProperties>
</file>