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07" r:id="rId2"/>
  </p:sldMasterIdLst>
  <p:notesMasterIdLst>
    <p:notesMasterId r:id="rId38"/>
  </p:notesMasterIdLst>
  <p:handoutMasterIdLst>
    <p:handoutMasterId r:id="rId39"/>
  </p:handoutMasterIdLst>
  <p:sldIdLst>
    <p:sldId id="256" r:id="rId3"/>
    <p:sldId id="285" r:id="rId4"/>
    <p:sldId id="286" r:id="rId5"/>
    <p:sldId id="383" r:id="rId6"/>
    <p:sldId id="384" r:id="rId7"/>
    <p:sldId id="368" r:id="rId8"/>
    <p:sldId id="303" r:id="rId9"/>
    <p:sldId id="376" r:id="rId10"/>
    <p:sldId id="408" r:id="rId11"/>
    <p:sldId id="390" r:id="rId12"/>
    <p:sldId id="391" r:id="rId13"/>
    <p:sldId id="377" r:id="rId14"/>
    <p:sldId id="392" r:id="rId15"/>
    <p:sldId id="389" r:id="rId16"/>
    <p:sldId id="385" r:id="rId17"/>
    <p:sldId id="399" r:id="rId18"/>
    <p:sldId id="400" r:id="rId19"/>
    <p:sldId id="352" r:id="rId20"/>
    <p:sldId id="404" r:id="rId21"/>
    <p:sldId id="402" r:id="rId22"/>
    <p:sldId id="403" r:id="rId23"/>
    <p:sldId id="401" r:id="rId24"/>
    <p:sldId id="406" r:id="rId25"/>
    <p:sldId id="405" r:id="rId26"/>
    <p:sldId id="363" r:id="rId27"/>
    <p:sldId id="386" r:id="rId28"/>
    <p:sldId id="387" r:id="rId29"/>
    <p:sldId id="362" r:id="rId30"/>
    <p:sldId id="410" r:id="rId31"/>
    <p:sldId id="395" r:id="rId32"/>
    <p:sldId id="396" r:id="rId33"/>
    <p:sldId id="397" r:id="rId34"/>
    <p:sldId id="398" r:id="rId35"/>
    <p:sldId id="407" r:id="rId36"/>
    <p:sldId id="409" r:id="rId3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B9BD5"/>
    <a:srgbClr val="BAE18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7238" autoAdjust="0"/>
  </p:normalViewPr>
  <p:slideViewPr>
    <p:cSldViewPr snapToGrid="0">
      <p:cViewPr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1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C856440-C3F6-4007-8559-6D5C98415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010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1F95991-22EC-42FC-80E2-220486ADD5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8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6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34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1943100" cy="5943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5676900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30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kopf_index_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opf_index_0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913438"/>
            <a:ext cx="12969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O:\Allgemeines\Logos\TUDresden\TU Dresden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091238"/>
            <a:ext cx="8699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6" descr="Logo OncoRay3D_neu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5578475"/>
            <a:ext cx="1655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5" descr="HZDR_GESAMTLOGO_S_RGB_140px.gi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876925"/>
            <a:ext cx="10810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8025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A8B5F-8554-8241-9F42-1878D1F6BFF7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083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44D-4B6C-0942-9565-DB4A1D13616B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794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20B1-0E65-3541-8EDA-A50EF833FE05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062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25F9B-6F52-9A48-9571-AD541B53901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112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DE769-51E7-B64E-AA32-7BE1E7F65BB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326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CF325-59EB-6948-82CB-A294CDE8C6D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363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94169-5798-E04B-B412-72E705F9BAF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14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610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4BA18-2661-7845-AEC1-F763FFC2AE17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276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3FE6-255C-E148-9F4C-F567D9D8803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153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-53975"/>
            <a:ext cx="2063750" cy="61801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-53975"/>
            <a:ext cx="6038850" cy="61801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C285F-6CAD-5C40-8B86-2DBE9B7688D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22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051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74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56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63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47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6590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865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-5400000">
            <a:off x="-3333750" y="3333750"/>
            <a:ext cx="6858000" cy="1905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EC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08003" y="6530975"/>
            <a:ext cx="25724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dirty="0" err="1">
                <a:latin typeface="Tahoma" pitchFamily="34" charset="0"/>
              </a:rPr>
              <a:t>D.Dauvergne</a:t>
            </a:r>
            <a:r>
              <a:rPr lang="fr-FR" sz="1200" dirty="0">
                <a:latin typeface="Tahoma" pitchFamily="34" charset="0"/>
              </a:rPr>
              <a:t> </a:t>
            </a:r>
            <a:r>
              <a:rPr lang="fr-FR" sz="1200" dirty="0" smtClean="0">
                <a:latin typeface="Tahoma" pitchFamily="34" charset="0"/>
              </a:rPr>
              <a:t>PET symposium 2014</a:t>
            </a:r>
            <a:endParaRPr lang="fr-FR" sz="1200" dirty="0">
              <a:latin typeface="Tahoma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580438" y="6524625"/>
            <a:ext cx="52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04E4CEC1-F2D6-4A2C-9F34-83954777D233}" type="slidenum">
              <a:rPr lang="fr-FR" sz="1400">
                <a:latin typeface="Tahoma" pitchFamily="34" charset="0"/>
              </a:rPr>
              <a:pPr>
                <a:defRPr/>
              </a:pPr>
              <a:t>‹N°›</a:t>
            </a:fld>
            <a:endParaRPr lang="fr-FR" sz="1400" dirty="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-53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de-DE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de-DE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E6442DE2-5347-4049-B48A-805ACCDCA547}" type="slidenum">
              <a:rPr lang="de-DE">
                <a:latin typeface="Arial" charset="0"/>
                <a:ea typeface="ＭＳ Ｐゴシック" charset="0"/>
              </a:rPr>
              <a:pPr eaLnBrk="1" hangingPunct="1">
                <a:defRPr/>
              </a:pPr>
              <a:t>‹N°›</a:t>
            </a:fld>
            <a:endParaRPr lang="de-DE">
              <a:latin typeface="Arial" charset="0"/>
              <a:ea typeface="ＭＳ Ｐゴシック" charset="0"/>
            </a:endParaRPr>
          </a:p>
        </p:txBody>
      </p:sp>
      <p:pic>
        <p:nvPicPr>
          <p:cNvPr id="13319" name="Picture 7" descr="kopf_index_0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kopf_index_0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2575"/>
            <a:ext cx="91440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7" descr="kopf_index_06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7885113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Grafik 9" descr="Logo OncoRay3D_neu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80988"/>
            <a:ext cx="11874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63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9935" y="2073349"/>
            <a:ext cx="8172450" cy="1684338"/>
          </a:xfrm>
        </p:spPr>
        <p:txBody>
          <a:bodyPr/>
          <a:lstStyle/>
          <a:p>
            <a:r>
              <a:rPr lang="en-US" altLang="fr-FR" sz="3200" dirty="0" smtClean="0"/>
              <a:t>Prompt </a:t>
            </a:r>
            <a:r>
              <a:rPr lang="en-US" altLang="fr-FR" sz="3200" dirty="0"/>
              <a:t>gamma monitoring of </a:t>
            </a:r>
            <a:r>
              <a:rPr lang="fr-FR" altLang="fr-FR" sz="3200" dirty="0" smtClean="0"/>
              <a:t>proton </a:t>
            </a:r>
            <a:r>
              <a:rPr lang="fr-FR" altLang="fr-FR" sz="3200" dirty="0"/>
              <a:t>and </a:t>
            </a:r>
            <a:r>
              <a:rPr lang="fr-FR" altLang="fr-FR" sz="3200" dirty="0" err="1"/>
              <a:t>carbon</a:t>
            </a:r>
            <a:r>
              <a:rPr lang="fr-FR" altLang="fr-FR" sz="3200" dirty="0"/>
              <a:t> </a:t>
            </a:r>
            <a:r>
              <a:rPr lang="fr-FR" altLang="fr-FR" sz="3200" dirty="0" err="1"/>
              <a:t>therapy</a:t>
            </a:r>
            <a:r>
              <a:rPr lang="en-US" altLang="fr-FR" sz="3200" dirty="0" smtClean="0"/>
              <a:t>:  </a:t>
            </a:r>
            <a:r>
              <a:rPr lang="en-US" altLang="fr-FR" sz="3200" dirty="0"/>
              <a:t>comparative development of a </a:t>
            </a:r>
            <a:r>
              <a:rPr lang="en-US" altLang="fr-FR" sz="3200" dirty="0" smtClean="0"/>
              <a:t>Time-of-Flight Compton </a:t>
            </a:r>
            <a:r>
              <a:rPr lang="en-US" altLang="fr-FR" sz="3200" dirty="0"/>
              <a:t>camera and a multi-collimated camera</a:t>
            </a:r>
            <a:endParaRPr lang="fr-FR" altLang="fr-FR" sz="32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00" y="4448175"/>
            <a:ext cx="8402638" cy="857250"/>
          </a:xfrm>
        </p:spPr>
        <p:txBody>
          <a:bodyPr/>
          <a:lstStyle/>
          <a:p>
            <a:r>
              <a:rPr lang="fr-FR" altLang="fr-FR" b="1" u="sng" dirty="0" smtClean="0"/>
              <a:t>Denis </a:t>
            </a:r>
            <a:r>
              <a:rPr lang="fr-FR" altLang="fr-FR" b="1" u="sng" dirty="0" smtClean="0"/>
              <a:t>DAUVERGNE</a:t>
            </a:r>
            <a:endParaRPr lang="fr-FR" altLang="fr-FR" b="1" dirty="0"/>
          </a:p>
          <a:p>
            <a:r>
              <a:rPr lang="fr-FR" altLang="fr-FR" sz="1800" dirty="0" smtClean="0"/>
              <a:t>Institut </a:t>
            </a:r>
            <a:r>
              <a:rPr lang="fr-FR" altLang="fr-FR" sz="1800" dirty="0" smtClean="0"/>
              <a:t>de Physique Nucléaire de Lyon, CNRS/IN2P3  Université Lyon 1</a:t>
            </a:r>
          </a:p>
          <a:p>
            <a:endParaRPr lang="fr-FR" altLang="fr-FR" sz="1800" dirty="0"/>
          </a:p>
          <a:p>
            <a:endParaRPr lang="fr-FR" altLang="fr-FR" sz="1800" dirty="0" smtClean="0"/>
          </a:p>
          <a:p>
            <a:r>
              <a:rPr lang="fr-FR" altLang="fr-FR" sz="1800" dirty="0" smtClean="0"/>
              <a:t>II Symposium on Positron Emission </a:t>
            </a:r>
            <a:r>
              <a:rPr lang="fr-FR" altLang="fr-FR" sz="1800" dirty="0" err="1" smtClean="0"/>
              <a:t>Tomography</a:t>
            </a:r>
            <a:endParaRPr lang="fr-FR" altLang="fr-FR" sz="1800" dirty="0" smtClean="0"/>
          </a:p>
          <a:p>
            <a:r>
              <a:rPr lang="fr-FR" altLang="fr-FR" sz="1800" dirty="0" smtClean="0"/>
              <a:t>Krakow, 20-24 </a:t>
            </a:r>
            <a:r>
              <a:rPr lang="fr-FR" altLang="fr-FR" sz="1800" dirty="0" err="1" smtClean="0"/>
              <a:t>September</a:t>
            </a:r>
            <a:r>
              <a:rPr lang="fr-FR" altLang="fr-FR" sz="1800" dirty="0" smtClean="0"/>
              <a:t> 2014</a:t>
            </a:r>
          </a:p>
          <a:p>
            <a:endParaRPr lang="fr-FR" altLang="fr-FR" sz="1800" dirty="0" smtClean="0"/>
          </a:p>
          <a:p>
            <a:endParaRPr lang="fr-FR" altLang="fr-FR" sz="1800" dirty="0" smtClean="0"/>
          </a:p>
        </p:txBody>
      </p:sp>
      <p:pic>
        <p:nvPicPr>
          <p:cNvPr id="11" name="Picture 6" descr="IN2P3-Q_SignV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"/>
          <a:stretch>
            <a:fillRect/>
          </a:stretch>
        </p:blipFill>
        <p:spPr bwMode="auto">
          <a:xfrm>
            <a:off x="4094282" y="132215"/>
            <a:ext cx="12350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r="15250" b="8566"/>
          <a:stretch>
            <a:fillRect/>
          </a:stretch>
        </p:blipFill>
        <p:spPr bwMode="auto">
          <a:xfrm>
            <a:off x="269876" y="185396"/>
            <a:ext cx="13763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60" y="87455"/>
            <a:ext cx="11779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46"/>
    </mc:Choice>
    <mc:Fallback>
      <p:transition spd="slow" advTm="354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88318" y="1559452"/>
            <a:ext cx="895568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FR" altLang="fr-FR" sz="18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What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do </a:t>
            </a: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we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want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>
                <a:solidFill>
                  <a:schemeClr val="accent2"/>
                </a:solidFill>
                <a:latin typeface="Arial" charset="0"/>
              </a:rPr>
              <a:t>	</a:t>
            </a:r>
            <a:endParaRPr lang="fr-FR" altLang="fr-FR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</a:t>
            </a:r>
            <a:endParaRPr lang="fr-FR" altLang="fr-FR" dirty="0" smtClean="0">
              <a:latin typeface="Arial" charset="0"/>
            </a:endParaRPr>
          </a:p>
          <a:p>
            <a:pPr marL="857250" lvl="2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 marL="1314450" lvl="3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 dirty="0" smtClean="0">
                <a:latin typeface="Arial" charset="0"/>
              </a:rPr>
              <a:t> </a:t>
            </a:r>
          </a:p>
          <a:p>
            <a:pPr marL="1314450" lvl="3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 dirty="0" smtClean="0">
                <a:latin typeface="Arial" charset="0"/>
              </a:rPr>
              <a:t> </a:t>
            </a:r>
          </a:p>
          <a:p>
            <a:pPr marL="857250" lvl="2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 marL="857250" lvl="2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altLang="fr-FR" dirty="0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  <a:sym typeface="Wingdings" panose="05000000000000000000" pitchFamily="2" charset="2"/>
              </a:rPr>
              <a:t>  </a:t>
            </a:r>
            <a:endParaRPr lang="fr-FR" altLang="fr-FR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endParaRPr lang="fr-FR" altLang="fr-FR" sz="1800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914400" y="889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fr-FR" sz="2800" dirty="0" smtClean="0">
                <a:solidFill>
                  <a:schemeClr val="tx2"/>
                </a:solidFill>
                <a:latin typeface="Arial" charset="0"/>
              </a:rPr>
              <a:t>Online control with prompt gammas</a:t>
            </a:r>
          </a:p>
        </p:txBody>
      </p:sp>
    </p:spTree>
    <p:extLst>
      <p:ext uri="{BB962C8B-B14F-4D97-AF65-F5344CB8AC3E}">
        <p14:creationId xmlns:p14="http://schemas.microsoft.com/office/powerpoint/2010/main" val="457976132"/>
      </p:ext>
    </p:extLst>
  </p:cSld>
  <p:clrMapOvr>
    <a:masterClrMapping/>
  </p:clrMapOvr>
  <p:transition advTm="78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88318" y="1559452"/>
            <a:ext cx="895568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FR" altLang="fr-FR" sz="18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What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do </a:t>
            </a: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we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want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>
                <a:solidFill>
                  <a:schemeClr val="accent2"/>
                </a:solidFill>
                <a:latin typeface="Arial" charset="0"/>
              </a:rPr>
              <a:t>	</a:t>
            </a:r>
            <a:endParaRPr lang="fr-FR" altLang="fr-FR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>
                <a:solidFill>
                  <a:schemeClr val="accent2"/>
                </a:solidFill>
                <a:latin typeface="Arial" charset="0"/>
              </a:rPr>
              <a:t> 	</a:t>
            </a:r>
            <a:r>
              <a:rPr lang="fr-FR" altLang="fr-FR" dirty="0">
                <a:latin typeface="Arial" charset="0"/>
              </a:rPr>
              <a:t>- Range </a:t>
            </a:r>
            <a:r>
              <a:rPr lang="fr-FR" altLang="fr-FR" dirty="0" err="1">
                <a:latin typeface="Arial" charset="0"/>
              </a:rPr>
              <a:t>verification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with</a:t>
            </a:r>
            <a:r>
              <a:rPr lang="fr-FR" altLang="fr-FR" dirty="0">
                <a:latin typeface="Arial" charset="0"/>
              </a:rPr>
              <a:t> mm </a:t>
            </a:r>
            <a:r>
              <a:rPr lang="fr-FR" altLang="fr-FR" dirty="0" err="1">
                <a:latin typeface="Arial" charset="0"/>
              </a:rPr>
              <a:t>accuracy</a:t>
            </a:r>
            <a:endParaRPr lang="fr-FR" altLang="fr-FR" dirty="0">
              <a:latin typeface="Arial" charset="0"/>
            </a:endParaRPr>
          </a:p>
          <a:p>
            <a:pPr marL="120015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>
                <a:latin typeface="Arial" charset="0"/>
              </a:rPr>
              <a:t>For single </a:t>
            </a:r>
            <a:r>
              <a:rPr lang="fr-FR" altLang="fr-FR" dirty="0" err="1">
                <a:latin typeface="Arial" charset="0"/>
              </a:rPr>
              <a:t>pencil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beam</a:t>
            </a:r>
            <a:r>
              <a:rPr lang="fr-FR" altLang="fr-FR" dirty="0">
                <a:latin typeface="Arial" charset="0"/>
              </a:rPr>
              <a:t> spot (distal)</a:t>
            </a:r>
          </a:p>
          <a:p>
            <a:pPr marL="1657350" lvl="3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charset="0"/>
              </a:rPr>
              <a:t>Protons: 10</a:t>
            </a:r>
            <a:r>
              <a:rPr lang="fr-FR" altLang="fr-FR" sz="2000" baseline="30000" dirty="0">
                <a:latin typeface="Arial" charset="0"/>
              </a:rPr>
              <a:t>8</a:t>
            </a: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err="1">
                <a:latin typeface="Arial" charset="0"/>
              </a:rPr>
              <a:t>particles</a:t>
            </a:r>
            <a:endParaRPr lang="fr-FR" altLang="fr-FR" sz="2000" dirty="0">
              <a:latin typeface="Arial" charset="0"/>
            </a:endParaRPr>
          </a:p>
          <a:p>
            <a:pPr marL="1657350" lvl="3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 err="1">
                <a:latin typeface="Arial" charset="0"/>
              </a:rPr>
              <a:t>Carbon</a:t>
            </a:r>
            <a:r>
              <a:rPr lang="fr-FR" altLang="fr-FR" sz="2000" dirty="0">
                <a:latin typeface="Arial" charset="0"/>
              </a:rPr>
              <a:t> ions: 10</a:t>
            </a:r>
            <a:r>
              <a:rPr lang="fr-FR" altLang="fr-FR" sz="2000" baseline="30000" dirty="0">
                <a:latin typeface="Arial" charset="0"/>
              </a:rPr>
              <a:t>6</a:t>
            </a: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err="1" smtClean="0">
                <a:latin typeface="Arial" charset="0"/>
              </a:rPr>
              <a:t>particles</a:t>
            </a:r>
            <a:endParaRPr lang="fr-FR" altLang="fr-FR" sz="2000" dirty="0" smtClean="0">
              <a:latin typeface="Arial" charset="0"/>
            </a:endParaRPr>
          </a:p>
          <a:p>
            <a:pPr marL="857250" lvl="2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 marL="857250" lvl="2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altLang="fr-FR" dirty="0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  <a:sym typeface="Wingdings" panose="05000000000000000000" pitchFamily="2" charset="2"/>
              </a:rPr>
              <a:t>  </a:t>
            </a:r>
            <a:endParaRPr lang="fr-FR" altLang="fr-FR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endParaRPr lang="fr-FR" altLang="fr-FR" sz="1800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914400" y="889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fr-FR" sz="2800" dirty="0" smtClean="0">
                <a:solidFill>
                  <a:schemeClr val="tx2"/>
                </a:solidFill>
                <a:latin typeface="Arial" charset="0"/>
              </a:rPr>
              <a:t>Online control with prompt gammas</a:t>
            </a:r>
          </a:p>
        </p:txBody>
      </p:sp>
    </p:spTree>
    <p:extLst>
      <p:ext uri="{BB962C8B-B14F-4D97-AF65-F5344CB8AC3E}">
        <p14:creationId xmlns:p14="http://schemas.microsoft.com/office/powerpoint/2010/main" val="2221272230"/>
      </p:ext>
    </p:extLst>
  </p:cSld>
  <p:clrMapOvr>
    <a:masterClrMapping/>
  </p:clrMapOvr>
  <p:transition advTm="582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88318" y="1559452"/>
            <a:ext cx="895568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FR" altLang="fr-FR" sz="18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What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do </a:t>
            </a: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we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want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>
                <a:solidFill>
                  <a:schemeClr val="accent2"/>
                </a:solidFill>
                <a:latin typeface="Arial" charset="0"/>
              </a:rPr>
              <a:t>	</a:t>
            </a:r>
            <a:endParaRPr lang="fr-FR" altLang="fr-FR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>
                <a:solidFill>
                  <a:schemeClr val="accent2"/>
                </a:solidFill>
                <a:latin typeface="Arial" charset="0"/>
              </a:rPr>
              <a:t> 	</a:t>
            </a:r>
            <a:r>
              <a:rPr lang="fr-FR" altLang="fr-FR" dirty="0">
                <a:latin typeface="Arial" charset="0"/>
              </a:rPr>
              <a:t>- Range </a:t>
            </a:r>
            <a:r>
              <a:rPr lang="fr-FR" altLang="fr-FR" dirty="0" err="1">
                <a:latin typeface="Arial" charset="0"/>
              </a:rPr>
              <a:t>verification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with</a:t>
            </a:r>
            <a:r>
              <a:rPr lang="fr-FR" altLang="fr-FR" dirty="0">
                <a:latin typeface="Arial" charset="0"/>
              </a:rPr>
              <a:t> mm </a:t>
            </a:r>
            <a:r>
              <a:rPr lang="fr-FR" altLang="fr-FR" dirty="0" err="1">
                <a:latin typeface="Arial" charset="0"/>
              </a:rPr>
              <a:t>accuracy</a:t>
            </a:r>
            <a:endParaRPr lang="fr-FR" altLang="fr-FR" dirty="0">
              <a:latin typeface="Arial" charset="0"/>
            </a:endParaRPr>
          </a:p>
          <a:p>
            <a:pPr marL="120015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>
                <a:latin typeface="Arial" charset="0"/>
              </a:rPr>
              <a:t>For single </a:t>
            </a:r>
            <a:r>
              <a:rPr lang="fr-FR" altLang="fr-FR" dirty="0" err="1">
                <a:latin typeface="Arial" charset="0"/>
              </a:rPr>
              <a:t>pencil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beam</a:t>
            </a:r>
            <a:r>
              <a:rPr lang="fr-FR" altLang="fr-FR" dirty="0">
                <a:latin typeface="Arial" charset="0"/>
              </a:rPr>
              <a:t> spot (distal)</a:t>
            </a:r>
          </a:p>
          <a:p>
            <a:pPr marL="1657350" lvl="3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charset="0"/>
              </a:rPr>
              <a:t>Protons: 10</a:t>
            </a:r>
            <a:r>
              <a:rPr lang="fr-FR" altLang="fr-FR" sz="2000" baseline="30000" dirty="0">
                <a:latin typeface="Arial" charset="0"/>
              </a:rPr>
              <a:t>8</a:t>
            </a: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err="1">
                <a:latin typeface="Arial" charset="0"/>
              </a:rPr>
              <a:t>particles</a:t>
            </a:r>
            <a:endParaRPr lang="fr-FR" altLang="fr-FR" sz="2000" dirty="0">
              <a:latin typeface="Arial" charset="0"/>
            </a:endParaRPr>
          </a:p>
          <a:p>
            <a:pPr marL="1657350" lvl="3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 err="1">
                <a:latin typeface="Arial" charset="0"/>
              </a:rPr>
              <a:t>Carbon</a:t>
            </a:r>
            <a:r>
              <a:rPr lang="fr-FR" altLang="fr-FR" sz="2000" dirty="0">
                <a:latin typeface="Arial" charset="0"/>
              </a:rPr>
              <a:t> ions: 10</a:t>
            </a:r>
            <a:r>
              <a:rPr lang="fr-FR" altLang="fr-FR" sz="2000" baseline="30000" dirty="0">
                <a:latin typeface="Arial" charset="0"/>
              </a:rPr>
              <a:t>6</a:t>
            </a: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err="1" smtClean="0">
                <a:latin typeface="Arial" charset="0"/>
              </a:rPr>
              <a:t>particles</a:t>
            </a:r>
            <a:endParaRPr lang="fr-FR" altLang="fr-FR" sz="2000" dirty="0" smtClean="0">
              <a:latin typeface="Arial" charset="0"/>
            </a:endParaRPr>
          </a:p>
          <a:p>
            <a:pPr marL="120015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Arial" charset="0"/>
              </a:rPr>
              <a:t>For </a:t>
            </a:r>
            <a:r>
              <a:rPr lang="fr-FR" altLang="fr-FR" dirty="0">
                <a:latin typeface="Arial" charset="0"/>
              </a:rPr>
              <a:t>distal </a:t>
            </a:r>
            <a:r>
              <a:rPr lang="fr-FR" altLang="fr-FR" dirty="0" err="1">
                <a:latin typeface="Arial" charset="0"/>
              </a:rPr>
              <a:t>energy</a:t>
            </a:r>
            <a:r>
              <a:rPr lang="fr-FR" altLang="fr-FR" dirty="0">
                <a:latin typeface="Arial" charset="0"/>
              </a:rPr>
              <a:t> slide (</a:t>
            </a:r>
            <a:r>
              <a:rPr lang="fr-FR" altLang="fr-FR" dirty="0" err="1">
                <a:latin typeface="Arial" charset="0"/>
              </a:rPr>
              <a:t>statistics</a:t>
            </a:r>
            <a:r>
              <a:rPr lang="fr-FR" altLang="fr-FR" dirty="0">
                <a:latin typeface="Arial" charset="0"/>
              </a:rPr>
              <a:t> x10</a:t>
            </a:r>
            <a:r>
              <a:rPr lang="fr-FR" altLang="fr-FR" dirty="0" smtClean="0">
                <a:latin typeface="Arial" charset="0"/>
              </a:rPr>
              <a:t>)</a:t>
            </a:r>
          </a:p>
          <a:p>
            <a:pPr marL="857250" lvl="2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altLang="fr-FR" dirty="0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  <a:sym typeface="Wingdings" panose="05000000000000000000" pitchFamily="2" charset="2"/>
              </a:rPr>
              <a:t>  </a:t>
            </a:r>
            <a:endParaRPr lang="fr-FR" altLang="fr-FR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endParaRPr lang="fr-FR" altLang="fr-FR" sz="1800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914400" y="889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fr-FR" sz="2800" dirty="0" smtClean="0">
                <a:solidFill>
                  <a:schemeClr val="tx2"/>
                </a:solidFill>
                <a:latin typeface="Arial" charset="0"/>
              </a:rPr>
              <a:t>Online control with prompt gammas</a:t>
            </a:r>
          </a:p>
        </p:txBody>
      </p:sp>
    </p:spTree>
    <p:extLst>
      <p:ext uri="{BB962C8B-B14F-4D97-AF65-F5344CB8AC3E}">
        <p14:creationId xmlns:p14="http://schemas.microsoft.com/office/powerpoint/2010/main" val="3147557234"/>
      </p:ext>
    </p:extLst>
  </p:cSld>
  <p:clrMapOvr>
    <a:masterClrMapping/>
  </p:clrMapOvr>
  <p:transition advTm="192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88318" y="1559452"/>
            <a:ext cx="895568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FR" altLang="fr-FR" sz="18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What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do </a:t>
            </a: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we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want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>
                <a:solidFill>
                  <a:schemeClr val="accent2"/>
                </a:solidFill>
                <a:latin typeface="Arial" charset="0"/>
              </a:rPr>
              <a:t>	</a:t>
            </a:r>
            <a:endParaRPr lang="fr-FR" altLang="fr-FR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>
                <a:solidFill>
                  <a:schemeClr val="accent2"/>
                </a:solidFill>
                <a:latin typeface="Arial" charset="0"/>
              </a:rPr>
              <a:t> 	</a:t>
            </a:r>
            <a:r>
              <a:rPr lang="fr-FR" altLang="fr-FR" dirty="0">
                <a:latin typeface="Arial" charset="0"/>
              </a:rPr>
              <a:t>- Range </a:t>
            </a:r>
            <a:r>
              <a:rPr lang="fr-FR" altLang="fr-FR" dirty="0" err="1">
                <a:latin typeface="Arial" charset="0"/>
              </a:rPr>
              <a:t>verification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with</a:t>
            </a:r>
            <a:r>
              <a:rPr lang="fr-FR" altLang="fr-FR" dirty="0">
                <a:latin typeface="Arial" charset="0"/>
              </a:rPr>
              <a:t> mm </a:t>
            </a:r>
            <a:r>
              <a:rPr lang="fr-FR" altLang="fr-FR" dirty="0" err="1">
                <a:latin typeface="Arial" charset="0"/>
              </a:rPr>
              <a:t>accuracy</a:t>
            </a:r>
            <a:endParaRPr lang="fr-FR" altLang="fr-FR" dirty="0">
              <a:latin typeface="Arial" charset="0"/>
            </a:endParaRPr>
          </a:p>
          <a:p>
            <a:pPr marL="120015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>
                <a:latin typeface="Arial" charset="0"/>
              </a:rPr>
              <a:t>For single </a:t>
            </a:r>
            <a:r>
              <a:rPr lang="fr-FR" altLang="fr-FR" dirty="0" err="1">
                <a:latin typeface="Arial" charset="0"/>
              </a:rPr>
              <a:t>pencil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beam</a:t>
            </a:r>
            <a:r>
              <a:rPr lang="fr-FR" altLang="fr-FR" dirty="0">
                <a:latin typeface="Arial" charset="0"/>
              </a:rPr>
              <a:t> spot (distal)</a:t>
            </a:r>
          </a:p>
          <a:p>
            <a:pPr marL="1657350" lvl="3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charset="0"/>
              </a:rPr>
              <a:t>Protons: 10</a:t>
            </a:r>
            <a:r>
              <a:rPr lang="fr-FR" altLang="fr-FR" sz="2000" baseline="30000" dirty="0">
                <a:latin typeface="Arial" charset="0"/>
              </a:rPr>
              <a:t>8</a:t>
            </a: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err="1">
                <a:latin typeface="Arial" charset="0"/>
              </a:rPr>
              <a:t>particles</a:t>
            </a:r>
            <a:endParaRPr lang="fr-FR" altLang="fr-FR" sz="2000" dirty="0">
              <a:latin typeface="Arial" charset="0"/>
            </a:endParaRPr>
          </a:p>
          <a:p>
            <a:pPr marL="1657350" lvl="3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 err="1">
                <a:latin typeface="Arial" charset="0"/>
              </a:rPr>
              <a:t>Carbon</a:t>
            </a:r>
            <a:r>
              <a:rPr lang="fr-FR" altLang="fr-FR" sz="2000" dirty="0">
                <a:latin typeface="Arial" charset="0"/>
              </a:rPr>
              <a:t> ions: 10</a:t>
            </a:r>
            <a:r>
              <a:rPr lang="fr-FR" altLang="fr-FR" sz="2000" baseline="30000" dirty="0">
                <a:latin typeface="Arial" charset="0"/>
              </a:rPr>
              <a:t>6</a:t>
            </a: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err="1" smtClean="0">
                <a:latin typeface="Arial" charset="0"/>
              </a:rPr>
              <a:t>particles</a:t>
            </a:r>
            <a:endParaRPr lang="fr-FR" altLang="fr-FR" sz="2000" dirty="0" smtClean="0">
              <a:latin typeface="Arial" charset="0"/>
            </a:endParaRPr>
          </a:p>
          <a:p>
            <a:pPr marL="120015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Arial" charset="0"/>
              </a:rPr>
              <a:t>For </a:t>
            </a:r>
            <a:r>
              <a:rPr lang="fr-FR" altLang="fr-FR" dirty="0">
                <a:latin typeface="Arial" charset="0"/>
              </a:rPr>
              <a:t>distal </a:t>
            </a:r>
            <a:r>
              <a:rPr lang="fr-FR" altLang="fr-FR" dirty="0" err="1">
                <a:latin typeface="Arial" charset="0"/>
              </a:rPr>
              <a:t>energy</a:t>
            </a:r>
            <a:r>
              <a:rPr lang="fr-FR" altLang="fr-FR" dirty="0">
                <a:latin typeface="Arial" charset="0"/>
              </a:rPr>
              <a:t> slide (</a:t>
            </a:r>
            <a:r>
              <a:rPr lang="fr-FR" altLang="fr-FR" dirty="0" err="1">
                <a:latin typeface="Arial" charset="0"/>
              </a:rPr>
              <a:t>statistics</a:t>
            </a:r>
            <a:r>
              <a:rPr lang="fr-FR" altLang="fr-FR" dirty="0">
                <a:latin typeface="Arial" charset="0"/>
              </a:rPr>
              <a:t> x10</a:t>
            </a:r>
            <a:r>
              <a:rPr lang="fr-FR" altLang="fr-FR" dirty="0" smtClean="0">
                <a:latin typeface="Arial" charset="0"/>
              </a:rPr>
              <a:t>)</a:t>
            </a:r>
          </a:p>
          <a:p>
            <a:pPr marL="120015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Arial" charset="0"/>
              </a:rPr>
              <a:t>For </a:t>
            </a:r>
            <a:r>
              <a:rPr lang="fr-FR" altLang="fr-FR" dirty="0" err="1">
                <a:latin typeface="Arial" charset="0"/>
              </a:rPr>
              <a:t>whole</a:t>
            </a:r>
            <a:r>
              <a:rPr lang="fr-FR" altLang="fr-FR" dirty="0">
                <a:latin typeface="Arial" charset="0"/>
              </a:rPr>
              <a:t> fraction (</a:t>
            </a:r>
            <a:r>
              <a:rPr lang="fr-FR" altLang="fr-FR" dirty="0" err="1">
                <a:latin typeface="Arial" charset="0"/>
              </a:rPr>
              <a:t>Statistics</a:t>
            </a:r>
            <a:r>
              <a:rPr lang="fr-FR" altLang="fr-FR" dirty="0">
                <a:latin typeface="Arial" charset="0"/>
              </a:rPr>
              <a:t> x1000) or passive </a:t>
            </a:r>
            <a:r>
              <a:rPr lang="fr-FR" altLang="fr-FR" dirty="0" err="1">
                <a:latin typeface="Arial" charset="0"/>
              </a:rPr>
              <a:t>delivery</a:t>
            </a:r>
            <a:endParaRPr lang="fr-FR" altLang="fr-FR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altLang="fr-FR" dirty="0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  <a:sym typeface="Wingdings" panose="05000000000000000000" pitchFamily="2" charset="2"/>
              </a:rPr>
              <a:t>  </a:t>
            </a:r>
            <a:endParaRPr lang="fr-FR" altLang="fr-FR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endParaRPr lang="fr-FR" altLang="fr-FR" sz="1800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914400" y="889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fr-FR" sz="2800" dirty="0" smtClean="0">
                <a:solidFill>
                  <a:schemeClr val="tx2"/>
                </a:solidFill>
                <a:latin typeface="Arial" charset="0"/>
              </a:rPr>
              <a:t>Online control with prompt gammas</a:t>
            </a:r>
          </a:p>
        </p:txBody>
      </p:sp>
    </p:spTree>
    <p:extLst>
      <p:ext uri="{BB962C8B-B14F-4D97-AF65-F5344CB8AC3E}">
        <p14:creationId xmlns:p14="http://schemas.microsoft.com/office/powerpoint/2010/main" val="3204841313"/>
      </p:ext>
    </p:extLst>
  </p:cSld>
  <p:clrMapOvr>
    <a:masterClrMapping/>
  </p:clrMapOvr>
  <p:transition advTm="340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88318" y="1764172"/>
            <a:ext cx="895568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FR" altLang="fr-FR" sz="18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What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do </a:t>
            </a: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we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want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>
                <a:solidFill>
                  <a:schemeClr val="accent2"/>
                </a:solidFill>
                <a:latin typeface="Arial" charset="0"/>
              </a:rPr>
              <a:t>	</a:t>
            </a:r>
            <a:endParaRPr lang="fr-FR" altLang="fr-FR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fr-FR" altLang="fr-FR" dirty="0" smtClean="0">
                <a:latin typeface="Arial" charset="0"/>
              </a:rPr>
              <a:t>- Range </a:t>
            </a:r>
            <a:r>
              <a:rPr lang="fr-FR" altLang="fr-FR" dirty="0" err="1" smtClean="0">
                <a:latin typeface="Arial" charset="0"/>
              </a:rPr>
              <a:t>verification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with</a:t>
            </a:r>
            <a:r>
              <a:rPr lang="fr-FR" altLang="fr-FR" dirty="0" smtClean="0">
                <a:latin typeface="Arial" charset="0"/>
              </a:rPr>
              <a:t> mm </a:t>
            </a:r>
            <a:r>
              <a:rPr lang="fr-FR" altLang="fr-FR" dirty="0" err="1" smtClean="0">
                <a:latin typeface="Arial" charset="0"/>
              </a:rPr>
              <a:t>accuracy</a:t>
            </a:r>
            <a:endParaRPr lang="fr-FR" altLang="fr-FR" dirty="0" smtClean="0">
              <a:latin typeface="Arial" charset="0"/>
            </a:endParaRPr>
          </a:p>
          <a:p>
            <a:pPr marL="120015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Arial" charset="0"/>
              </a:rPr>
              <a:t>For single </a:t>
            </a:r>
            <a:r>
              <a:rPr lang="fr-FR" altLang="fr-FR" dirty="0" err="1" smtClean="0">
                <a:latin typeface="Arial" charset="0"/>
              </a:rPr>
              <a:t>pencil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beam</a:t>
            </a:r>
            <a:r>
              <a:rPr lang="fr-FR" altLang="fr-FR" dirty="0" smtClean="0">
                <a:latin typeface="Arial" charset="0"/>
              </a:rPr>
              <a:t> spot (distal)</a:t>
            </a:r>
          </a:p>
          <a:p>
            <a:pPr marL="1657350" lvl="3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latin typeface="Arial" charset="0"/>
              </a:rPr>
              <a:t>Protons: 10</a:t>
            </a:r>
            <a:r>
              <a:rPr lang="fr-FR" altLang="fr-FR" sz="2000" baseline="30000" dirty="0" smtClean="0">
                <a:latin typeface="Arial" charset="0"/>
              </a:rPr>
              <a:t>8</a:t>
            </a: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dirty="0" err="1" smtClean="0">
                <a:latin typeface="Arial" charset="0"/>
              </a:rPr>
              <a:t>particles</a:t>
            </a:r>
            <a:endParaRPr lang="fr-FR" altLang="fr-FR" sz="2000" dirty="0" smtClean="0">
              <a:latin typeface="Arial" charset="0"/>
            </a:endParaRPr>
          </a:p>
          <a:p>
            <a:pPr marL="1657350" lvl="3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 err="1" smtClean="0">
                <a:latin typeface="Arial" charset="0"/>
              </a:rPr>
              <a:t>Carbon</a:t>
            </a:r>
            <a:r>
              <a:rPr lang="fr-FR" altLang="fr-FR" sz="2000" dirty="0" smtClean="0">
                <a:latin typeface="Arial" charset="0"/>
              </a:rPr>
              <a:t> ions: 10</a:t>
            </a:r>
            <a:r>
              <a:rPr lang="fr-FR" altLang="fr-FR" sz="2000" baseline="30000" dirty="0" smtClean="0">
                <a:latin typeface="Arial" charset="0"/>
              </a:rPr>
              <a:t>6</a:t>
            </a: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dirty="0" err="1" smtClean="0">
                <a:latin typeface="Arial" charset="0"/>
              </a:rPr>
              <a:t>particles</a:t>
            </a:r>
            <a:endParaRPr lang="fr-FR" altLang="fr-FR" sz="2000" dirty="0" smtClean="0">
              <a:latin typeface="Arial" charset="0"/>
            </a:endParaRPr>
          </a:p>
          <a:p>
            <a:pPr marL="120015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Arial" charset="0"/>
              </a:rPr>
              <a:t>For distal </a:t>
            </a:r>
            <a:r>
              <a:rPr lang="fr-FR" altLang="fr-FR" dirty="0" err="1" smtClean="0">
                <a:latin typeface="Arial" charset="0"/>
              </a:rPr>
              <a:t>energy</a:t>
            </a:r>
            <a:r>
              <a:rPr lang="fr-FR" altLang="fr-FR" dirty="0" smtClean="0">
                <a:latin typeface="Arial" charset="0"/>
              </a:rPr>
              <a:t> slide (</a:t>
            </a:r>
            <a:r>
              <a:rPr lang="fr-FR" altLang="fr-FR" dirty="0" err="1" smtClean="0">
                <a:latin typeface="Arial" charset="0"/>
              </a:rPr>
              <a:t>statistics</a:t>
            </a:r>
            <a:r>
              <a:rPr lang="fr-FR" altLang="fr-FR" dirty="0" smtClean="0">
                <a:latin typeface="Arial" charset="0"/>
              </a:rPr>
              <a:t> x10)</a:t>
            </a:r>
          </a:p>
          <a:p>
            <a:pPr marL="120015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Arial" charset="0"/>
              </a:rPr>
              <a:t>For </a:t>
            </a:r>
            <a:r>
              <a:rPr lang="fr-FR" altLang="fr-FR" dirty="0" err="1" smtClean="0">
                <a:latin typeface="Arial" charset="0"/>
              </a:rPr>
              <a:t>whole</a:t>
            </a:r>
            <a:r>
              <a:rPr lang="fr-FR" altLang="fr-FR" dirty="0" smtClean="0">
                <a:latin typeface="Arial" charset="0"/>
              </a:rPr>
              <a:t> fraction (</a:t>
            </a:r>
            <a:r>
              <a:rPr lang="fr-FR" altLang="fr-FR" dirty="0" err="1" smtClean="0">
                <a:latin typeface="Arial" charset="0"/>
              </a:rPr>
              <a:t>Statistics</a:t>
            </a:r>
            <a:r>
              <a:rPr lang="fr-FR" altLang="fr-FR" dirty="0" smtClean="0">
                <a:latin typeface="Arial" charset="0"/>
              </a:rPr>
              <a:t> x1000) or passive </a:t>
            </a:r>
            <a:r>
              <a:rPr lang="fr-FR" altLang="fr-FR" dirty="0" err="1" smtClean="0">
                <a:latin typeface="Arial" charset="0"/>
              </a:rPr>
              <a:t>delivery</a:t>
            </a:r>
            <a:endParaRPr lang="fr-FR" altLang="fr-FR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  - real time?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  - 2D or 3D spatial information?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</a:rPr>
              <a:t>   - </a:t>
            </a:r>
            <a:r>
              <a:rPr lang="fr-FR" altLang="fr-FR" dirty="0" err="1" smtClean="0">
                <a:latin typeface="Arial" charset="0"/>
              </a:rPr>
              <a:t>target</a:t>
            </a:r>
            <a:r>
              <a:rPr lang="fr-FR" altLang="fr-FR" dirty="0" smtClean="0">
                <a:latin typeface="Arial" charset="0"/>
              </a:rPr>
              <a:t> composition: spectral information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altLang="fr-FR" dirty="0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dirty="0">
                <a:solidFill>
                  <a:srgbClr val="FF0000"/>
                </a:solidFill>
              </a:rPr>
              <a:t>PG </a:t>
            </a:r>
            <a:r>
              <a:rPr lang="fr-FR" dirty="0" err="1">
                <a:solidFill>
                  <a:srgbClr val="FF0000"/>
                </a:solidFill>
              </a:rPr>
              <a:t>yield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above</a:t>
            </a:r>
            <a:r>
              <a:rPr lang="fr-FR" dirty="0">
                <a:solidFill>
                  <a:srgbClr val="FF0000"/>
                </a:solidFill>
              </a:rPr>
              <a:t> 1 MeV : ~ 0.3% /cm per </a:t>
            </a:r>
            <a:r>
              <a:rPr lang="fr-FR" dirty="0" smtClean="0">
                <a:solidFill>
                  <a:srgbClr val="FF0000"/>
                </a:solidFill>
              </a:rPr>
              <a:t>proton,  ~ </a:t>
            </a:r>
            <a:r>
              <a:rPr lang="fr-FR" dirty="0">
                <a:solidFill>
                  <a:srgbClr val="FF0000"/>
                </a:solidFill>
              </a:rPr>
              <a:t>2% /cm per </a:t>
            </a:r>
            <a:r>
              <a:rPr lang="fr-FR" dirty="0" err="1">
                <a:solidFill>
                  <a:srgbClr val="FF0000"/>
                </a:solidFill>
              </a:rPr>
              <a:t>carbon</a:t>
            </a:r>
            <a:endParaRPr lang="fr-FR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latin typeface="Arial" charset="0"/>
                <a:sym typeface="Wingdings" panose="05000000000000000000" pitchFamily="2" charset="2"/>
              </a:rPr>
              <a:t>		 Compromise </a:t>
            </a:r>
            <a:r>
              <a:rPr lang="fr-FR" altLang="fr-FR" dirty="0" err="1" smtClean="0">
                <a:latin typeface="Arial" charset="0"/>
                <a:sym typeface="Wingdings" panose="05000000000000000000" pitchFamily="2" charset="2"/>
              </a:rPr>
              <a:t>with</a:t>
            </a:r>
            <a:r>
              <a:rPr lang="fr-FR" altLang="fr-FR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fr-FR" altLang="fr-FR" dirty="0" err="1" smtClean="0">
                <a:latin typeface="Arial" charset="0"/>
                <a:sym typeface="Wingdings" panose="05000000000000000000" pitchFamily="2" charset="2"/>
              </a:rPr>
              <a:t>statistics</a:t>
            </a:r>
            <a:r>
              <a:rPr lang="fr-FR" altLang="fr-FR" dirty="0" smtClean="0">
                <a:latin typeface="Arial" charset="0"/>
                <a:sym typeface="Wingdings" panose="05000000000000000000" pitchFamily="2" charset="2"/>
              </a:rPr>
              <a:t> </a:t>
            </a:r>
            <a:endParaRPr lang="fr-FR" altLang="fr-FR" dirty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endParaRPr lang="fr-FR" altLang="fr-FR" sz="1800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914400" y="889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fr-FR" sz="2800" dirty="0" smtClean="0">
                <a:solidFill>
                  <a:schemeClr val="tx2"/>
                </a:solidFill>
                <a:latin typeface="Arial" charset="0"/>
              </a:rPr>
              <a:t>Online control with prompt gammas</a:t>
            </a:r>
          </a:p>
        </p:txBody>
      </p:sp>
    </p:spTree>
    <p:extLst>
      <p:ext uri="{BB962C8B-B14F-4D97-AF65-F5344CB8AC3E}">
        <p14:creationId xmlns:p14="http://schemas.microsoft.com/office/powerpoint/2010/main" val="3931364791"/>
      </p:ext>
    </p:extLst>
  </p:cSld>
  <p:clrMapOvr>
    <a:masterClrMapping/>
  </p:clrMapOvr>
  <p:transition advTm="3434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457" y="0"/>
            <a:ext cx="7772400" cy="1143000"/>
          </a:xfrm>
        </p:spPr>
        <p:txBody>
          <a:bodyPr/>
          <a:lstStyle/>
          <a:p>
            <a:r>
              <a:rPr lang="fr-FR" dirty="0" smtClean="0"/>
              <a:t>Main </a:t>
            </a:r>
            <a:r>
              <a:rPr lang="fr-FR" dirty="0" err="1" smtClean="0"/>
              <a:t>features</a:t>
            </a:r>
            <a:r>
              <a:rPr lang="fr-FR" dirty="0" smtClean="0"/>
              <a:t> - Challenges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2137" y="1173706"/>
            <a:ext cx="8761863" cy="5076969"/>
          </a:xfrm>
        </p:spPr>
        <p:txBody>
          <a:bodyPr/>
          <a:lstStyle/>
          <a:p>
            <a:r>
              <a:rPr lang="fr-FR" dirty="0" err="1" smtClean="0"/>
              <a:t>Relatively</a:t>
            </a:r>
            <a:r>
              <a:rPr lang="fr-FR" dirty="0" smtClean="0"/>
              <a:t> large </a:t>
            </a:r>
            <a:r>
              <a:rPr lang="fr-FR" dirty="0" err="1" smtClean="0"/>
              <a:t>number</a:t>
            </a:r>
            <a:r>
              <a:rPr lang="fr-FR" dirty="0" smtClean="0"/>
              <a:t> of PG </a:t>
            </a:r>
            <a:r>
              <a:rPr lang="fr-FR" dirty="0" err="1" smtClean="0"/>
              <a:t>emitted</a:t>
            </a:r>
            <a:r>
              <a:rPr lang="fr-FR" dirty="0" smtClean="0"/>
              <a:t>  ( &gt;10</a:t>
            </a:r>
            <a:r>
              <a:rPr lang="fr-FR" baseline="30000" dirty="0" smtClean="0"/>
              <a:t>8</a:t>
            </a:r>
            <a:r>
              <a:rPr lang="fr-FR" dirty="0" smtClean="0"/>
              <a:t> per fraction)</a:t>
            </a:r>
          </a:p>
          <a:p>
            <a:r>
              <a:rPr lang="fr-FR" dirty="0" err="1" smtClean="0"/>
              <a:t>Correlated</a:t>
            </a:r>
            <a:r>
              <a:rPr lang="fr-FR" dirty="0" smtClean="0"/>
              <a:t> to ion range</a:t>
            </a:r>
          </a:p>
          <a:p>
            <a:r>
              <a:rPr lang="fr-FR" dirty="0" smtClean="0"/>
              <a:t>Real time information</a:t>
            </a:r>
          </a:p>
          <a:p>
            <a:endParaRPr lang="fr-FR" dirty="0"/>
          </a:p>
          <a:p>
            <a:r>
              <a:rPr lang="fr-FR" dirty="0" smtClean="0"/>
              <a:t>Poly-</a:t>
            </a:r>
            <a:r>
              <a:rPr lang="fr-FR" dirty="0" err="1" smtClean="0"/>
              <a:t>energetic</a:t>
            </a:r>
            <a:endParaRPr lang="fr-FR" dirty="0" smtClean="0"/>
          </a:p>
          <a:p>
            <a:r>
              <a:rPr lang="fr-FR" dirty="0" smtClean="0"/>
              <a:t>E&gt; 1MeV : minimum absorption</a:t>
            </a:r>
          </a:p>
          <a:p>
            <a:pPr lvl="1"/>
            <a:r>
              <a:rPr lang="fr-FR" dirty="0" smtClean="0"/>
              <a:t>Escape </a:t>
            </a:r>
            <a:r>
              <a:rPr lang="fr-FR" dirty="0" err="1" smtClean="0"/>
              <a:t>from</a:t>
            </a:r>
            <a:r>
              <a:rPr lang="fr-FR" dirty="0" smtClean="0"/>
              <a:t> patient</a:t>
            </a:r>
          </a:p>
          <a:p>
            <a:pPr lvl="1"/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collimate</a:t>
            </a:r>
            <a:r>
              <a:rPr lang="fr-FR" dirty="0" smtClean="0"/>
              <a:t> and </a:t>
            </a:r>
            <a:r>
              <a:rPr lang="fr-FR" dirty="0" err="1" smtClean="0"/>
              <a:t>detect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 algn="ctr">
              <a:buFont typeface="Wingdings" pitchFamily="2" charset="2"/>
              <a:buChar char="à"/>
            </a:pP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Current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SPECT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devices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not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adapted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</a:p>
          <a:p>
            <a:pPr marL="457200" lvl="1" indent="0" algn="ctr">
              <a:buNone/>
            </a:pP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New technologies/concepts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needed</a:t>
            </a:r>
            <a:endParaRPr lang="fr-FR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>
              <a:buFont typeface="Wingdings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Large background (neutrons…)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Émoticône 3"/>
          <p:cNvSpPr/>
          <p:nvPr/>
        </p:nvSpPr>
        <p:spPr bwMode="auto">
          <a:xfrm>
            <a:off x="371901" y="1194181"/>
            <a:ext cx="324136" cy="348017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Émoticône 4"/>
          <p:cNvSpPr/>
          <p:nvPr/>
        </p:nvSpPr>
        <p:spPr bwMode="auto">
          <a:xfrm>
            <a:off x="374173" y="1564949"/>
            <a:ext cx="324136" cy="348017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Émoticône 5"/>
          <p:cNvSpPr/>
          <p:nvPr/>
        </p:nvSpPr>
        <p:spPr bwMode="auto">
          <a:xfrm>
            <a:off x="371901" y="1931173"/>
            <a:ext cx="324136" cy="348017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Émoticône 6"/>
          <p:cNvSpPr/>
          <p:nvPr/>
        </p:nvSpPr>
        <p:spPr bwMode="auto">
          <a:xfrm>
            <a:off x="371902" y="2717320"/>
            <a:ext cx="326408" cy="29883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Émoticône 7"/>
          <p:cNvSpPr/>
          <p:nvPr/>
        </p:nvSpPr>
        <p:spPr bwMode="auto">
          <a:xfrm>
            <a:off x="374174" y="3088256"/>
            <a:ext cx="326408" cy="31231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Émoticône 8"/>
          <p:cNvSpPr/>
          <p:nvPr/>
        </p:nvSpPr>
        <p:spPr bwMode="auto">
          <a:xfrm>
            <a:off x="415118" y="5417388"/>
            <a:ext cx="326408" cy="303343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44"/>
    </mc:Choice>
    <mc:Fallback>
      <p:transition spd="slow" advTm="6294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095"/>
            <a:ext cx="7772400" cy="1143000"/>
          </a:xfrm>
        </p:spPr>
        <p:txBody>
          <a:bodyPr/>
          <a:lstStyle/>
          <a:p>
            <a:r>
              <a:rPr lang="fr-FR" dirty="0" err="1" smtClean="0"/>
              <a:t>Collimated</a:t>
            </a:r>
            <a:r>
              <a:rPr lang="fr-FR" dirty="0" smtClean="0"/>
              <a:t> cameras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150" y="1190625"/>
            <a:ext cx="7772400" cy="4572000"/>
          </a:xfrm>
        </p:spPr>
        <p:txBody>
          <a:bodyPr/>
          <a:lstStyle/>
          <a:p>
            <a:r>
              <a:rPr lang="fr-FR" dirty="0" smtClean="0"/>
              <a:t>2 </a:t>
            </a:r>
            <a:r>
              <a:rPr lang="fr-FR" dirty="0" err="1" smtClean="0"/>
              <a:t>kinds</a:t>
            </a:r>
            <a:r>
              <a:rPr lang="fr-FR" dirty="0" smtClean="0"/>
              <a:t> of cameras</a:t>
            </a:r>
          </a:p>
          <a:p>
            <a:pPr lvl="1"/>
            <a:r>
              <a:rPr lang="fr-FR" dirty="0" smtClean="0"/>
              <a:t>Multi-</a:t>
            </a:r>
            <a:r>
              <a:rPr lang="fr-FR" dirty="0" err="1" smtClean="0"/>
              <a:t>slit</a:t>
            </a:r>
            <a:r>
              <a:rPr lang="fr-FR" dirty="0" smtClean="0"/>
              <a:t> (Lyon, Delft, Seoul, IBA)</a:t>
            </a:r>
          </a:p>
          <a:p>
            <a:pPr lvl="1"/>
            <a:r>
              <a:rPr lang="fr-FR" dirty="0" err="1" smtClean="0"/>
              <a:t>Knife-edge</a:t>
            </a:r>
            <a:r>
              <a:rPr lang="fr-FR" dirty="0" smtClean="0"/>
              <a:t> (Seoul, Delft, IBA)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+ </a:t>
            </a:r>
            <a:r>
              <a:rPr lang="fr-FR" dirty="0" err="1" smtClean="0"/>
              <a:t>Simplicity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+ Large </a:t>
            </a:r>
            <a:r>
              <a:rPr lang="fr-FR" dirty="0" err="1" smtClean="0"/>
              <a:t>field</a:t>
            </a:r>
            <a:r>
              <a:rPr lang="fr-FR" dirty="0" smtClean="0"/>
              <a:t> of </a:t>
            </a:r>
            <a:r>
              <a:rPr lang="fr-FR" dirty="0" err="1" smtClean="0"/>
              <a:t>view</a:t>
            </a:r>
            <a:r>
              <a:rPr lang="fr-FR" dirty="0" smtClean="0"/>
              <a:t> for multi-</a:t>
            </a:r>
            <a:r>
              <a:rPr lang="fr-FR" dirty="0" err="1" smtClean="0"/>
              <a:t>collimated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 err="1" smtClean="0"/>
              <a:t>Mechanical</a:t>
            </a:r>
            <a:r>
              <a:rPr lang="fr-FR" dirty="0" smtClean="0"/>
              <a:t> collimation…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IBA </a:t>
            </a:r>
            <a:r>
              <a:rPr lang="fr-FR" dirty="0" err="1" smtClean="0"/>
              <a:t>Knife</a:t>
            </a:r>
            <a:r>
              <a:rPr lang="fr-FR" dirty="0" smtClean="0"/>
              <a:t> </a:t>
            </a:r>
            <a:r>
              <a:rPr lang="fr-FR" dirty="0" err="1" smtClean="0"/>
              <a:t>edge</a:t>
            </a:r>
            <a:r>
              <a:rPr lang="fr-FR" dirty="0" smtClean="0"/>
              <a:t> camera :</a:t>
            </a:r>
          </a:p>
          <a:p>
            <a:pPr marL="0" indent="0">
              <a:buNone/>
            </a:pP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clinical</a:t>
            </a:r>
            <a:r>
              <a:rPr lang="fr-FR" dirty="0" smtClean="0"/>
              <a:t> tests: </a:t>
            </a:r>
            <a:r>
              <a:rPr lang="fr-FR" dirty="0" err="1" smtClean="0"/>
              <a:t>millimetric</a:t>
            </a:r>
            <a:r>
              <a:rPr lang="fr-FR" dirty="0" smtClean="0"/>
              <a:t>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at </a:t>
            </a:r>
            <a:r>
              <a:rPr lang="fr-FR" dirty="0" err="1" smtClean="0"/>
              <a:t>pencil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4"/>
          <a:stretch/>
        </p:blipFill>
        <p:spPr bwMode="auto">
          <a:xfrm>
            <a:off x="5427019" y="973968"/>
            <a:ext cx="3657600" cy="550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29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26"/>
    </mc:Choice>
    <mc:Fallback>
      <p:transition spd="slow" advTm="6952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Multislit</a:t>
            </a:r>
            <a:r>
              <a:rPr lang="fr-FR" dirty="0" smtClean="0"/>
              <a:t> TOF-gamma camera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7" y="1533525"/>
            <a:ext cx="8556643" cy="4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39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01"/>
    </mc:Choice>
    <mc:Fallback>
      <p:transition spd="slow" advTm="3650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398" y="0"/>
            <a:ext cx="7772400" cy="709684"/>
          </a:xfrm>
        </p:spPr>
        <p:txBody>
          <a:bodyPr/>
          <a:lstStyle/>
          <a:p>
            <a:r>
              <a:rPr lang="fr-FR" dirty="0" smtClean="0"/>
              <a:t>Compton cameras</a:t>
            </a:r>
            <a:endParaRPr lang="fr-FR" dirty="0"/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251727"/>
              </p:ext>
            </p:extLst>
          </p:nvPr>
        </p:nvGraphicFramePr>
        <p:xfrm>
          <a:off x="109179" y="2865748"/>
          <a:ext cx="9050403" cy="358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5661"/>
                <a:gridCol w="116840"/>
                <a:gridCol w="674731"/>
                <a:gridCol w="696035"/>
                <a:gridCol w="914400"/>
                <a:gridCol w="887105"/>
                <a:gridCol w="928048"/>
                <a:gridCol w="1023582"/>
                <a:gridCol w="1078173"/>
                <a:gridCol w="248582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Group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stages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scatterer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absorber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Efficiency</a:t>
                      </a:r>
                      <a:r>
                        <a:rPr lang="fr-FR" sz="1200" dirty="0" smtClean="0"/>
                        <a:t> (10</a:t>
                      </a:r>
                      <a:r>
                        <a:rPr lang="fr-FR" sz="1200" baseline="30000" dirty="0" smtClean="0"/>
                        <a:t>-5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Resolution</a:t>
                      </a:r>
                      <a:r>
                        <a:rPr lang="fr-FR" sz="1200" dirty="0" smtClean="0"/>
                        <a:t> (mm)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Proto/</a:t>
                      </a:r>
                      <a:r>
                        <a:rPr lang="fr-FR" sz="1200" dirty="0" err="1" smtClean="0"/>
                        <a:t>simu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ref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Lyon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DSSD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LYSO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~1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simu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Richard 2010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Baltimore</a:t>
                      </a:r>
                      <a:r>
                        <a:rPr lang="fr-FR" sz="1200" baseline="0" dirty="0" smtClean="0"/>
                        <a:t> -</a:t>
                      </a:r>
                      <a:r>
                        <a:rPr lang="fr-FR" sz="1200" dirty="0" smtClean="0"/>
                        <a:t>Texas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Ge</a:t>
                      </a:r>
                    </a:p>
                    <a:p>
                      <a:pPr algn="ctr"/>
                      <a:r>
                        <a:rPr lang="fr-FR" sz="1200" dirty="0" err="1" smtClean="0"/>
                        <a:t>CdZnTe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Ge/</a:t>
                      </a:r>
                      <a:r>
                        <a:rPr lang="fr-FR" sz="1200" dirty="0" err="1" smtClean="0"/>
                        <a:t>LaBr</a:t>
                      </a:r>
                      <a:endParaRPr lang="fr-FR" sz="1200" dirty="0" smtClean="0"/>
                    </a:p>
                    <a:p>
                      <a:pPr algn="ctr"/>
                      <a:r>
                        <a:rPr lang="fr-FR" sz="1200" dirty="0" err="1" smtClean="0"/>
                        <a:t>CdZnTe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~1</a:t>
                      </a:r>
                    </a:p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Simu</a:t>
                      </a:r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proto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Peterson 2010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Seoul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DSSD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NaI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~12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Proto </a:t>
                      </a:r>
                      <a:r>
                        <a:rPr lang="fr-FR" sz="1200" dirty="0" err="1" smtClean="0"/>
                        <a:t>tested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Seo</a:t>
                      </a:r>
                      <a:r>
                        <a:rPr lang="fr-FR" sz="1200" dirty="0" smtClean="0"/>
                        <a:t> 2011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ENVISION</a:t>
                      </a:r>
                      <a:endParaRPr lang="fr-FR" sz="1200" dirty="0"/>
                    </a:p>
                  </a:txBody>
                  <a:tcPr vert="vert27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Valencia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2 -3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LaBr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LaBr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7.8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Proto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tested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Llosa</a:t>
                      </a:r>
                      <a:r>
                        <a:rPr lang="fr-FR" sz="1200" dirty="0" smtClean="0"/>
                        <a:t> 2013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8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Lyon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DSSD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BGO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~25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~8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Simu</a:t>
                      </a:r>
                      <a:r>
                        <a:rPr lang="fr-FR" sz="1200" dirty="0" smtClean="0"/>
                        <a:t>/proto in </a:t>
                      </a:r>
                      <a:r>
                        <a:rPr lang="fr-FR" sz="1200" dirty="0" err="1" smtClean="0"/>
                        <a:t>prog</a:t>
                      </a:r>
                      <a:endParaRPr lang="fr-FR" sz="1200" dirty="0" smtClean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Roellinghoff</a:t>
                      </a:r>
                      <a:r>
                        <a:rPr lang="fr-FR" sz="1200" dirty="0" smtClean="0"/>
                        <a:t> 2011, </a:t>
                      </a:r>
                      <a:r>
                        <a:rPr lang="fr-FR" sz="1200" dirty="0" err="1" smtClean="0"/>
                        <a:t>Ley</a:t>
                      </a:r>
                      <a:r>
                        <a:rPr lang="fr-FR" sz="1200" dirty="0" smtClean="0"/>
                        <a:t> 2014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Dresden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CdZnTe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LSO/BGO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Proto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tested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Hueso</a:t>
                      </a:r>
                      <a:r>
                        <a:rPr lang="fr-FR" sz="1200" dirty="0" smtClean="0"/>
                        <a:t>- Gonzalez</a:t>
                      </a:r>
                      <a:r>
                        <a:rPr lang="fr-FR" sz="1200" baseline="0" dirty="0" smtClean="0"/>
                        <a:t> 2014</a:t>
                      </a:r>
                      <a:endParaRPr lang="fr-FR" sz="1200" dirty="0" smtClean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Munich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DSSD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LaBr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~1-100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~8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Proto in </a:t>
                      </a:r>
                      <a:r>
                        <a:rPr lang="fr-FR" sz="1200" dirty="0" err="1" smtClean="0"/>
                        <a:t>prog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</a:rPr>
                        <a:t>Thirolf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ETCC</a:t>
                      </a:r>
                      <a:endParaRPr lang="fr-FR" sz="1200" dirty="0"/>
                    </a:p>
                  </a:txBody>
                  <a:tcPr vert="vert27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Kyoto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Gas</a:t>
                      </a:r>
                      <a:r>
                        <a:rPr lang="fr-FR" sz="1200" dirty="0" smtClean="0"/>
                        <a:t>: Ar+C</a:t>
                      </a:r>
                      <a:r>
                        <a:rPr lang="fr-FR" sz="1200" baseline="-25000" dirty="0" smtClean="0"/>
                        <a:t>2</a:t>
                      </a:r>
                      <a:r>
                        <a:rPr lang="fr-FR" sz="1200" dirty="0" smtClean="0"/>
                        <a:t>H</a:t>
                      </a:r>
                      <a:r>
                        <a:rPr lang="fr-FR" sz="1200" baseline="-25000" dirty="0" smtClean="0"/>
                        <a:t>6</a:t>
                      </a:r>
                      <a:endParaRPr lang="fr-FR" sz="1200" baseline="-250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GSO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0.3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Proto </a:t>
                      </a:r>
                      <a:r>
                        <a:rPr lang="fr-FR" sz="1200" dirty="0" err="1" smtClean="0"/>
                        <a:t>tested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Kurosawa 2012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Seoul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conv</a:t>
                      </a:r>
                      <a:r>
                        <a:rPr lang="fr-FR" sz="1200" dirty="0" smtClean="0"/>
                        <a:t>.+</a:t>
                      </a:r>
                      <a:r>
                        <a:rPr lang="fr-FR" sz="1200" dirty="0" err="1" smtClean="0"/>
                        <a:t>hodo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CsI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0.6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100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Simus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Kim 2012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259308" y="996287"/>
            <a:ext cx="7772400" cy="113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No collimation: </a:t>
            </a:r>
            <a:r>
              <a:rPr lang="fr-FR" kern="0" dirty="0" err="1" smtClean="0"/>
              <a:t>potentially</a:t>
            </a:r>
            <a:r>
              <a:rPr lang="fr-FR" kern="0" dirty="0" smtClean="0"/>
              <a:t> </a:t>
            </a:r>
            <a:r>
              <a:rPr lang="fr-FR" kern="0" dirty="0" err="1" smtClean="0"/>
              <a:t>higher</a:t>
            </a:r>
            <a:r>
              <a:rPr lang="fr-FR" kern="0" dirty="0" smtClean="0"/>
              <a:t> </a:t>
            </a:r>
            <a:r>
              <a:rPr lang="fr-FR" kern="0" dirty="0" err="1" smtClean="0"/>
              <a:t>efficiency</a:t>
            </a:r>
            <a:endParaRPr lang="fr-FR" kern="0" dirty="0" smtClean="0"/>
          </a:p>
          <a:p>
            <a:r>
              <a:rPr lang="fr-FR" kern="0" dirty="0" err="1" smtClean="0"/>
              <a:t>Potentially</a:t>
            </a:r>
            <a:r>
              <a:rPr lang="fr-FR" kern="0" dirty="0" smtClean="0"/>
              <a:t> </a:t>
            </a:r>
            <a:r>
              <a:rPr lang="fr-FR" kern="0" dirty="0" err="1" smtClean="0"/>
              <a:t>better</a:t>
            </a:r>
            <a:r>
              <a:rPr lang="fr-FR" kern="0" dirty="0" smtClean="0"/>
              <a:t> spatial </a:t>
            </a:r>
            <a:r>
              <a:rPr lang="fr-FR" kern="0" dirty="0" err="1" smtClean="0"/>
              <a:t>resolution</a:t>
            </a:r>
            <a:r>
              <a:rPr lang="fr-FR" kern="0" dirty="0" smtClean="0"/>
              <a:t> (&lt; 1cm PSF)</a:t>
            </a:r>
          </a:p>
          <a:p>
            <a:r>
              <a:rPr lang="fr-FR" kern="0" dirty="0" smtClean="0"/>
              <a:t>If </a:t>
            </a:r>
            <a:r>
              <a:rPr lang="fr-FR" kern="0" dirty="0" err="1" smtClean="0"/>
              <a:t>beam</a:t>
            </a:r>
            <a:r>
              <a:rPr lang="fr-FR" kern="0" dirty="0" smtClean="0"/>
              <a:t> position </a:t>
            </a:r>
            <a:r>
              <a:rPr lang="fr-FR" kern="0" dirty="0" err="1" smtClean="0"/>
              <a:t>known</a:t>
            </a:r>
            <a:r>
              <a:rPr lang="fr-FR" kern="0" dirty="0" smtClean="0"/>
              <a:t> </a:t>
            </a:r>
            <a:r>
              <a:rPr lang="fr-FR" kern="0" dirty="0" smtClean="0">
                <a:sym typeface="Wingdings" panose="05000000000000000000" pitchFamily="2" charset="2"/>
              </a:rPr>
              <a:t> </a:t>
            </a:r>
            <a:r>
              <a:rPr lang="fr-FR" kern="0" dirty="0" err="1" smtClean="0">
                <a:sym typeface="Wingdings" panose="05000000000000000000" pitchFamily="2" charset="2"/>
              </a:rPr>
              <a:t>simplified</a:t>
            </a:r>
            <a:r>
              <a:rPr lang="fr-FR" kern="0" dirty="0" smtClean="0">
                <a:sym typeface="Wingdings" panose="05000000000000000000" pitchFamily="2" charset="2"/>
              </a:rPr>
              <a:t> reconstruction</a:t>
            </a:r>
          </a:p>
          <a:p>
            <a:r>
              <a:rPr lang="fr-FR" kern="0" dirty="0" smtClean="0">
                <a:sym typeface="Wingdings" panose="05000000000000000000" pitchFamily="2" charset="2"/>
              </a:rPr>
              <a:t>3D-potential </a:t>
            </a:r>
            <a:r>
              <a:rPr lang="fr-FR" kern="0" dirty="0" err="1" smtClean="0">
                <a:sym typeface="Wingdings" panose="05000000000000000000" pitchFamily="2" charset="2"/>
              </a:rPr>
              <a:t>imaging</a:t>
            </a:r>
            <a:r>
              <a:rPr lang="fr-FR" kern="0" dirty="0" smtClean="0">
                <a:sym typeface="Wingdings" panose="05000000000000000000" pitchFamily="2" charset="2"/>
              </a:rPr>
              <a:t> (</a:t>
            </a:r>
            <a:r>
              <a:rPr lang="fr-FR" kern="0" dirty="0" err="1" smtClean="0">
                <a:sym typeface="Wingdings" panose="05000000000000000000" pitchFamily="2" charset="2"/>
              </a:rPr>
              <a:t>several</a:t>
            </a:r>
            <a:r>
              <a:rPr lang="fr-FR" kern="0" dirty="0" smtClean="0">
                <a:sym typeface="Wingdings" panose="05000000000000000000" pitchFamily="2" charset="2"/>
              </a:rPr>
              <a:t> cameras)</a:t>
            </a:r>
            <a:endParaRPr lang="fr-FR" kern="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6561735" y="665681"/>
            <a:ext cx="2457908" cy="1979635"/>
            <a:chOff x="6422743" y="373075"/>
            <a:chExt cx="2721257" cy="2199091"/>
          </a:xfrm>
        </p:grpSpPr>
        <p:pic>
          <p:nvPicPr>
            <p:cNvPr id="73734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" t="2805" r="43509" b="6327"/>
            <a:stretch/>
          </p:blipFill>
          <p:spPr bwMode="auto">
            <a:xfrm>
              <a:off x="6422743" y="450758"/>
              <a:ext cx="2655419" cy="212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 bwMode="auto">
            <a:xfrm>
              <a:off x="8727034" y="373075"/>
              <a:ext cx="416966" cy="4389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69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16"/>
    </mc:Choice>
    <mc:Fallback>
      <p:transition spd="slow" advTm="8221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5799220"/>
            <a:ext cx="7772400" cy="601579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>
                <a:solidFill>
                  <a:schemeClr val="accent2"/>
                </a:solidFill>
              </a:rPr>
              <a:t>Jean-Luc LEY, PTCOG 2014</a:t>
            </a:r>
            <a:endParaRPr lang="fr-FR" i="1" dirty="0">
              <a:solidFill>
                <a:schemeClr val="accent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20" y="345186"/>
            <a:ext cx="7291135" cy="52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 bwMode="auto">
          <a:xfrm rot="21217954">
            <a:off x="2338604" y="3717467"/>
            <a:ext cx="232764" cy="81932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Connecteur droit 5"/>
          <p:cNvCxnSpPr/>
          <p:nvPr/>
        </p:nvCxnSpPr>
        <p:spPr bwMode="auto">
          <a:xfrm flipV="1">
            <a:off x="2481680" y="3577134"/>
            <a:ext cx="1585571" cy="9700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>
            <a:off x="2425726" y="3692456"/>
            <a:ext cx="0" cy="7200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>
            <a:off x="2468401" y="4495891"/>
            <a:ext cx="0" cy="7200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2887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18"/>
    </mc:Choice>
    <mc:Fallback>
      <p:transition spd="slow" advTm="3111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11150" y="1498600"/>
            <a:ext cx="8832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FR" altLang="fr-FR" sz="18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Basic </a:t>
            </a: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features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 marL="120015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Arial" charset="0"/>
              </a:rPr>
              <a:t>prompt radiation production by </a:t>
            </a:r>
            <a:r>
              <a:rPr lang="fr-FR" altLang="fr-FR" dirty="0" err="1" smtClean="0">
                <a:latin typeface="Arial" charset="0"/>
              </a:rPr>
              <a:t>nuclear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reactions</a:t>
            </a:r>
            <a:endParaRPr lang="fr-FR" altLang="fr-FR" dirty="0" smtClean="0">
              <a:latin typeface="Arial" charset="0"/>
            </a:endParaRPr>
          </a:p>
          <a:p>
            <a:pPr marL="120015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Arial" charset="0"/>
              </a:rPr>
              <a:t>prompt gamma </a:t>
            </a:r>
            <a:r>
              <a:rPr lang="fr-FR" altLang="fr-FR" dirty="0" err="1" smtClean="0">
                <a:latin typeface="Arial" charset="0"/>
              </a:rPr>
              <a:t>yields</a:t>
            </a:r>
            <a:r>
              <a:rPr lang="fr-FR" altLang="fr-FR" dirty="0" smtClean="0">
                <a:latin typeface="Arial" charset="0"/>
              </a:rPr>
              <a:t> and profiles</a:t>
            </a:r>
            <a:endParaRPr lang="fr-FR" altLang="fr-FR" dirty="0" smtClean="0">
              <a:latin typeface="Arial" charset="0"/>
            </a:endParaRPr>
          </a:p>
          <a:p>
            <a:pPr marL="1257300" lvl="4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>
                <a:latin typeface="Arial" charset="0"/>
              </a:rPr>
              <a:t>Time of Flight issue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altLang="fr-FR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Online range </a:t>
            </a: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verification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chemeClr val="accent2"/>
                </a:solidFill>
                <a:latin typeface="Arial" charset="0"/>
              </a:rPr>
              <a:t>with</a:t>
            </a:r>
            <a:r>
              <a:rPr lang="fr-FR" altLang="fr-FR" dirty="0" smtClean="0">
                <a:solidFill>
                  <a:schemeClr val="accent2"/>
                </a:solidFill>
                <a:latin typeface="Arial" charset="0"/>
              </a:rPr>
              <a:t> prompt gammas</a:t>
            </a:r>
          </a:p>
          <a:p>
            <a:pPr marL="120015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Arial" charset="0"/>
              </a:rPr>
              <a:t>passive collimation </a:t>
            </a:r>
            <a:r>
              <a:rPr lang="fr-FR" altLang="fr-FR" dirty="0" err="1" smtClean="0">
                <a:latin typeface="Arial" charset="0"/>
              </a:rPr>
              <a:t>systems</a:t>
            </a:r>
            <a:endParaRPr lang="fr-FR" altLang="fr-FR" dirty="0" smtClean="0">
              <a:latin typeface="Arial" charset="0"/>
            </a:endParaRPr>
          </a:p>
          <a:p>
            <a:pPr marL="120015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Arial" charset="0"/>
              </a:rPr>
              <a:t>active </a:t>
            </a:r>
            <a:r>
              <a:rPr lang="fr-FR" altLang="fr-FR" dirty="0" smtClean="0">
                <a:latin typeface="Arial" charset="0"/>
              </a:rPr>
              <a:t>collimation: Compton cameras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>
                <a:latin typeface="Arial" charset="0"/>
              </a:rPr>
              <a:t>	</a:t>
            </a:r>
            <a:endParaRPr lang="fr-FR" altLang="fr-FR" sz="1800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914400" y="889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>
                <a:solidFill>
                  <a:schemeClr val="tx2"/>
                </a:solidFill>
                <a:latin typeface="Arial" charset="0"/>
              </a:rPr>
              <a:t>Outline</a:t>
            </a:r>
          </a:p>
        </p:txBody>
      </p:sp>
    </p:spTree>
  </p:cSld>
  <p:clrMapOvr>
    <a:masterClrMapping/>
  </p:clrMapOvr>
  <p:transition advTm="3916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2524" y="0"/>
            <a:ext cx="7772400" cy="1143000"/>
          </a:xfrm>
        </p:spPr>
        <p:txBody>
          <a:bodyPr/>
          <a:lstStyle/>
          <a:p>
            <a:r>
              <a:rPr lang="fr-FR" dirty="0" err="1" smtClean="0"/>
              <a:t>Silicon</a:t>
            </a:r>
            <a:r>
              <a:rPr lang="fr-FR" dirty="0" smtClean="0"/>
              <a:t> double-</a:t>
            </a:r>
            <a:r>
              <a:rPr lang="fr-FR" dirty="0" err="1" smtClean="0"/>
              <a:t>sided</a:t>
            </a:r>
            <a:r>
              <a:rPr lang="fr-FR" dirty="0" smtClean="0"/>
              <a:t> </a:t>
            </a:r>
            <a:r>
              <a:rPr lang="fr-FR" dirty="0" err="1" smtClean="0"/>
              <a:t>strip</a:t>
            </a:r>
            <a:r>
              <a:rPr lang="fr-FR" dirty="0" smtClean="0"/>
              <a:t> detectors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" y="920543"/>
            <a:ext cx="8703523" cy="520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914400" y="5908404"/>
            <a:ext cx="7772400" cy="60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i="1" kern="0" dirty="0" smtClean="0">
                <a:solidFill>
                  <a:schemeClr val="accent2"/>
                </a:solidFill>
              </a:rPr>
              <a:t>J. </a:t>
            </a:r>
            <a:r>
              <a:rPr lang="fr-FR" i="1" kern="0" dirty="0" err="1" smtClean="0">
                <a:solidFill>
                  <a:schemeClr val="accent2"/>
                </a:solidFill>
              </a:rPr>
              <a:t>Krimmer</a:t>
            </a:r>
            <a:r>
              <a:rPr lang="fr-FR" i="1" kern="0" dirty="0" smtClean="0">
                <a:solidFill>
                  <a:schemeClr val="accent2"/>
                </a:solidFill>
              </a:rPr>
              <a:t>, ANNIMA 2014</a:t>
            </a:r>
            <a:endParaRPr lang="fr-FR" i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6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39"/>
    </mc:Choice>
    <mc:Fallback>
      <p:transition spd="slow" advTm="1933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8151" y="0"/>
            <a:ext cx="7772400" cy="1143000"/>
          </a:xfrm>
        </p:spPr>
        <p:txBody>
          <a:bodyPr/>
          <a:lstStyle/>
          <a:p>
            <a:r>
              <a:rPr lang="fr-FR" dirty="0" smtClean="0"/>
              <a:t>DSSD front-end </a:t>
            </a:r>
            <a:r>
              <a:rPr lang="fr-FR" dirty="0" err="1" smtClean="0"/>
              <a:t>electronics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38" y="1520040"/>
            <a:ext cx="7095919" cy="507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47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48"/>
    </mc:Choice>
    <mc:Fallback>
      <p:transition spd="slow" advTm="2814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5022" y="-161973"/>
            <a:ext cx="7772400" cy="1143000"/>
          </a:xfrm>
        </p:spPr>
        <p:txBody>
          <a:bodyPr/>
          <a:lstStyle/>
          <a:p>
            <a:r>
              <a:rPr lang="fr-FR" dirty="0" smtClean="0"/>
              <a:t>BGO absorber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5" y="707902"/>
            <a:ext cx="8297807" cy="585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45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183"/>
    </mc:Choice>
    <mc:Fallback>
      <p:transition spd="slow" advTm="6218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4300"/>
            <a:ext cx="7772400" cy="736600"/>
          </a:xfrm>
        </p:spPr>
        <p:txBody>
          <a:bodyPr/>
          <a:lstStyle/>
          <a:p>
            <a:r>
              <a:rPr lang="fr-FR" altLang="fr-FR" sz="2400" dirty="0" err="1" smtClean="0"/>
              <a:t>Precise</a:t>
            </a:r>
            <a:r>
              <a:rPr lang="fr-FR" altLang="fr-FR" sz="2400" dirty="0" smtClean="0"/>
              <a:t> timing: </a:t>
            </a:r>
            <a:r>
              <a:rPr lang="fr-FR" altLang="fr-FR" sz="2400" dirty="0" err="1" smtClean="0"/>
              <a:t>fast</a:t>
            </a:r>
            <a:r>
              <a:rPr lang="fr-FR" altLang="fr-FR" sz="2400" dirty="0" smtClean="0"/>
              <a:t> monitor</a:t>
            </a:r>
            <a:br>
              <a:rPr lang="fr-FR" altLang="fr-FR" sz="2400" dirty="0" smtClean="0"/>
            </a:br>
            <a:r>
              <a:rPr lang="fr-FR" altLang="fr-FR" sz="2400" dirty="0" err="1" smtClean="0"/>
              <a:t>Scintillating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fibers</a:t>
            </a:r>
            <a:r>
              <a:rPr lang="fr-FR" altLang="fr-FR" sz="2400" dirty="0" smtClean="0"/>
              <a:t> hodoscope  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558800" y="3894138"/>
            <a:ext cx="826611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1mm</a:t>
            </a:r>
            <a:r>
              <a:rPr lang="fr-FR" altLang="fr-FR" sz="20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square </a:t>
            </a:r>
            <a:r>
              <a:rPr lang="fr-FR" altLang="fr-FR" sz="2000" dirty="0" err="1">
                <a:solidFill>
                  <a:srgbClr val="000000"/>
                </a:solidFill>
                <a:latin typeface="Calibri" pitchFamily="34" charset="0"/>
              </a:rPr>
              <a:t>fibers</a:t>
            </a: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(128 +128 </a:t>
            </a:r>
            <a:r>
              <a:rPr lang="fr-FR" altLang="fr-FR" sz="2000" dirty="0" err="1">
                <a:solidFill>
                  <a:srgbClr val="000000"/>
                </a:solidFill>
                <a:latin typeface="Calibri" pitchFamily="34" charset="0"/>
              </a:rPr>
              <a:t>fibers</a:t>
            </a: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eaLnBrk="1" hangingPunct="1"/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Light transmission: </a:t>
            </a:r>
            <a:r>
              <a:rPr lang="fr-FR" altLang="fr-FR" sz="2000" dirty="0" err="1">
                <a:solidFill>
                  <a:srgbClr val="000000"/>
                </a:solidFill>
                <a:latin typeface="Calibri" pitchFamily="34" charset="0"/>
              </a:rPr>
              <a:t>optic</a:t>
            </a: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2000" dirty="0" err="1">
                <a:solidFill>
                  <a:srgbClr val="000000"/>
                </a:solidFill>
                <a:latin typeface="Calibri" pitchFamily="34" charset="0"/>
              </a:rPr>
              <a:t>fibers</a:t>
            </a:r>
            <a:endParaRPr lang="fr-FR" altLang="fr-FR" sz="20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fr-FR" altLang="fr-FR" sz="2000" dirty="0" err="1">
                <a:solidFill>
                  <a:srgbClr val="000000"/>
                </a:solidFill>
                <a:latin typeface="Calibri" pitchFamily="34" charset="0"/>
              </a:rPr>
              <a:t>Photomultiplier</a:t>
            </a: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: Hamamatsu H8500 </a:t>
            </a:r>
          </a:p>
          <a:p>
            <a:pPr eaLnBrk="1" hangingPunct="1"/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Home-made </a:t>
            </a:r>
            <a:r>
              <a:rPr lang="fr-FR" altLang="fr-FR" sz="2000" dirty="0" err="1">
                <a:solidFill>
                  <a:srgbClr val="000000"/>
                </a:solidFill>
                <a:latin typeface="Calibri" pitchFamily="34" charset="0"/>
              </a:rPr>
              <a:t>ASICs</a:t>
            </a: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2000" dirty="0" err="1">
                <a:solidFill>
                  <a:srgbClr val="000000"/>
                </a:solidFill>
                <a:latin typeface="Calibri" pitchFamily="34" charset="0"/>
              </a:rPr>
              <a:t>electronic</a:t>
            </a: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2000" dirty="0" err="1">
                <a:solidFill>
                  <a:srgbClr val="000000"/>
                </a:solidFill>
                <a:latin typeface="Calibri" pitchFamily="34" charset="0"/>
              </a:rPr>
              <a:t>readout</a:t>
            </a: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: </a:t>
            </a:r>
            <a:r>
              <a:rPr lang="fr-FR" altLang="fr-FR" sz="2000" dirty="0" err="1">
                <a:solidFill>
                  <a:srgbClr val="000000"/>
                </a:solidFill>
                <a:latin typeface="Calibri" pitchFamily="34" charset="0"/>
              </a:rPr>
              <a:t>discriminator</a:t>
            </a: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+ TDC at 10</a:t>
            </a:r>
            <a:r>
              <a:rPr lang="fr-FR" altLang="fr-FR" sz="2000" baseline="30000" dirty="0">
                <a:solidFill>
                  <a:srgbClr val="000000"/>
                </a:solidFill>
                <a:latin typeface="Calibri" pitchFamily="34" charset="0"/>
              </a:rPr>
              <a:t>8</a:t>
            </a: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Hz rate </a:t>
            </a:r>
            <a:r>
              <a:rPr lang="fr-FR" altLang="fr-FR" sz="2000" dirty="0" err="1">
                <a:solidFill>
                  <a:srgbClr val="000000"/>
                </a:solidFill>
                <a:latin typeface="Calibri" pitchFamily="34" charset="0"/>
              </a:rPr>
              <a:t>capability</a:t>
            </a: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(S. Deng 2011) </a:t>
            </a:r>
          </a:p>
          <a:p>
            <a:pPr eaLnBrk="1" hangingPunct="1"/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Tests: </a:t>
            </a:r>
          </a:p>
          <a:p>
            <a:pPr eaLnBrk="1" hangingPunct="1">
              <a:buFontTx/>
              <a:buChar char="-"/>
            </a:pP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0.5 ns </a:t>
            </a:r>
            <a:r>
              <a:rPr lang="fr-FR" altLang="fr-FR" sz="2000" dirty="0" err="1">
                <a:solidFill>
                  <a:srgbClr val="000000"/>
                </a:solidFill>
                <a:latin typeface="Calibri" pitchFamily="34" charset="0"/>
              </a:rPr>
              <a:t>resolution</a:t>
            </a:r>
            <a:endParaRPr lang="fr-FR" altLang="fr-FR" sz="20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Admissible dose &gt; 10</a:t>
            </a:r>
            <a:r>
              <a:rPr lang="fr-FR" altLang="fr-FR" sz="2000" baseline="30000" dirty="0">
                <a:solidFill>
                  <a:srgbClr val="000000"/>
                </a:solidFill>
                <a:latin typeface="Calibri" pitchFamily="34" charset="0"/>
              </a:rPr>
              <a:t>12 </a:t>
            </a:r>
            <a:r>
              <a:rPr lang="fr-FR" altLang="fr-FR" sz="2000" dirty="0" err="1">
                <a:solidFill>
                  <a:srgbClr val="000000"/>
                </a:solidFill>
                <a:latin typeface="Calibri" pitchFamily="34" charset="0"/>
              </a:rPr>
              <a:t>carbon</a:t>
            </a: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ions/cm</a:t>
            </a:r>
            <a:r>
              <a:rPr lang="fr-FR" altLang="fr-FR" sz="20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fr-FR" altLang="fr-FR" sz="20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Count rate &lt; 4x10</a:t>
            </a:r>
            <a:r>
              <a:rPr lang="fr-FR" altLang="fr-FR" sz="2000" baseline="30000" dirty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Hz per PMT:  use of </a:t>
            </a:r>
            <a:r>
              <a:rPr lang="fr-FR" altLang="fr-FR" sz="2000" dirty="0" err="1">
                <a:solidFill>
                  <a:srgbClr val="000000"/>
                </a:solidFill>
                <a:latin typeface="Calibri" pitchFamily="34" charset="0"/>
              </a:rPr>
              <a:t>several</a:t>
            </a:r>
            <a:r>
              <a:rPr lang="fr-FR" altLang="fr-FR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2000" dirty="0" err="1">
                <a:solidFill>
                  <a:srgbClr val="000000"/>
                </a:solidFill>
                <a:latin typeface="Calibri" pitchFamily="34" charset="0"/>
              </a:rPr>
              <a:t>PMTs</a:t>
            </a:r>
            <a:endParaRPr lang="fr-FR" altLang="fr-F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Picture 2" descr="C:\Users\marieke de rydt\Pictures\2011-11-10\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417" y="722612"/>
            <a:ext cx="42477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7" name="ZoneTexte 9"/>
          <p:cNvSpPr txBox="1">
            <a:spLocks noChangeArrowheads="1"/>
          </p:cNvSpPr>
          <p:nvPr/>
        </p:nvSpPr>
        <p:spPr bwMode="auto">
          <a:xfrm>
            <a:off x="768350" y="2327275"/>
            <a:ext cx="1427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000000"/>
                </a:solidFill>
                <a:latin typeface="Calibri" pitchFamily="34" charset="0"/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52129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70"/>
    </mc:Choice>
    <mc:Fallback>
      <p:transition spd="slow" advTm="5157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037" y="0"/>
            <a:ext cx="8612372" cy="1143000"/>
          </a:xfrm>
        </p:spPr>
        <p:txBody>
          <a:bodyPr/>
          <a:lstStyle/>
          <a:p>
            <a:r>
              <a:rPr lang="fr-FR" sz="3600" dirty="0" smtClean="0"/>
              <a:t>Construction of full-size prototype</a:t>
            </a:r>
            <a:br>
              <a:rPr lang="fr-FR" sz="3600" dirty="0" smtClean="0"/>
            </a:br>
            <a:r>
              <a:rPr lang="fr-FR" sz="2000" dirty="0" smtClean="0"/>
              <a:t>(collaboration IPN Lyon, CREATIS Lyon, LPC-Clermont, CPPM-Marseille)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5" y="1554163"/>
            <a:ext cx="8846350" cy="48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5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60"/>
    </mc:Choice>
    <mc:Fallback>
      <p:transition spd="slow" advTm="3546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855663" y="0"/>
            <a:ext cx="7772400" cy="1143000"/>
          </a:xfrm>
        </p:spPr>
        <p:txBody>
          <a:bodyPr/>
          <a:lstStyle/>
          <a:p>
            <a:r>
              <a:rPr lang="fr-FR" altLang="fr-FR" dirty="0" smtClean="0"/>
              <a:t>Compton-camera count rate issue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632004" y="941695"/>
            <a:ext cx="8135656" cy="4572000"/>
          </a:xfrm>
        </p:spPr>
        <p:txBody>
          <a:bodyPr/>
          <a:lstStyle/>
          <a:p>
            <a:pPr marL="0" indent="0">
              <a:buNone/>
            </a:pPr>
            <a:r>
              <a:rPr lang="fr-FR" altLang="fr-FR" dirty="0" smtClean="0"/>
              <a:t>Simulation: line-</a:t>
            </a:r>
            <a:r>
              <a:rPr lang="fr-FR" altLang="fr-FR" dirty="0" err="1" smtClean="0"/>
              <a:t>cone</a:t>
            </a:r>
            <a:r>
              <a:rPr lang="fr-FR" altLang="fr-FR" dirty="0" smtClean="0"/>
              <a:t> reconstruction for Lyon prototype</a:t>
            </a:r>
          </a:p>
          <a:p>
            <a:pPr marL="0" indent="0">
              <a:buNone/>
            </a:pPr>
            <a:r>
              <a:rPr lang="fr-FR" altLang="fr-FR" dirty="0" smtClean="0"/>
              <a:t>1 distal spot (10</a:t>
            </a:r>
            <a:r>
              <a:rPr lang="fr-FR" altLang="fr-FR" baseline="30000" dirty="0" smtClean="0"/>
              <a:t>8</a:t>
            </a:r>
            <a:r>
              <a:rPr lang="fr-FR" altLang="fr-FR" dirty="0" smtClean="0"/>
              <a:t> incident protons) incident on PMMA </a:t>
            </a:r>
            <a:r>
              <a:rPr lang="fr-FR" altLang="fr-FR" dirty="0" err="1" smtClean="0"/>
              <a:t>target</a:t>
            </a:r>
            <a:r>
              <a:rPr lang="fr-FR" altLang="fr-FR" dirty="0" smtClean="0"/>
              <a:t>, 160 MeV</a:t>
            </a:r>
          </a:p>
          <a:p>
            <a:pPr marL="0" indent="0">
              <a:buNone/>
            </a:pPr>
            <a:r>
              <a:rPr lang="fr-FR" altLang="fr-FR" dirty="0" err="1" smtClean="0"/>
              <a:t>Pulsed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beam</a:t>
            </a:r>
            <a:r>
              <a:rPr lang="fr-FR" altLang="fr-FR" dirty="0" smtClean="0"/>
              <a:t> (IBA C230</a:t>
            </a:r>
            <a:r>
              <a:rPr lang="fr-FR" altLang="fr-FR" dirty="0" smtClean="0"/>
              <a:t>)</a:t>
            </a:r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r>
              <a:rPr lang="fr-FR" altLang="fr-FR" sz="2800" dirty="0" smtClean="0"/>
              <a:t>  </a:t>
            </a:r>
            <a:r>
              <a:rPr lang="fr-FR" altLang="fr-FR" sz="2400" dirty="0" err="1" smtClean="0"/>
              <a:t>Clinical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intensity</a:t>
            </a:r>
            <a:r>
              <a:rPr lang="fr-FR" altLang="fr-FR" sz="2400" dirty="0" smtClean="0"/>
              <a:t>: 		</a:t>
            </a:r>
            <a:r>
              <a:rPr lang="fr-FR" altLang="fr-FR" sz="2400" dirty="0" smtClean="0"/>
              <a:t>	    </a:t>
            </a:r>
            <a:r>
              <a:rPr lang="fr-FR" altLang="fr-FR" sz="2400" dirty="0" err="1" smtClean="0"/>
              <a:t>Reduced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intensity</a:t>
            </a:r>
            <a:r>
              <a:rPr lang="fr-FR" altLang="fr-FR" sz="2400" dirty="0" smtClean="0"/>
              <a:t>:</a:t>
            </a:r>
          </a:p>
          <a:p>
            <a:pPr marL="0" indent="0">
              <a:buNone/>
            </a:pPr>
            <a:r>
              <a:rPr lang="fr-FR" altLang="fr-FR" sz="2400" dirty="0" smtClean="0"/>
              <a:t>  200 protons/</a:t>
            </a:r>
            <a:r>
              <a:rPr lang="fr-FR" altLang="fr-FR" sz="2400" dirty="0" err="1" smtClean="0"/>
              <a:t>bunch</a:t>
            </a:r>
            <a:r>
              <a:rPr lang="fr-FR" altLang="fr-FR" sz="2400" dirty="0" smtClean="0"/>
              <a:t>		</a:t>
            </a:r>
            <a:r>
              <a:rPr lang="fr-FR" altLang="fr-FR" sz="2400" dirty="0" smtClean="0"/>
              <a:t>	    1 proton/</a:t>
            </a:r>
            <a:r>
              <a:rPr lang="fr-FR" altLang="fr-FR" sz="2400" dirty="0" err="1" smtClean="0"/>
              <a:t>bunch</a:t>
            </a:r>
            <a:endParaRPr lang="fr-FR" altLang="fr-FR" sz="2400" dirty="0" smtClean="0"/>
          </a:p>
          <a:p>
            <a:pPr marL="0" indent="0">
              <a:buNone/>
            </a:pPr>
            <a:endParaRPr lang="fr-FR" altLang="fr-FR" sz="2400" dirty="0"/>
          </a:p>
          <a:p>
            <a:pPr marL="0" indent="0">
              <a:buNone/>
            </a:pPr>
            <a:endParaRPr lang="fr-FR" altLang="fr-FR" sz="2800" dirty="0" smtClean="0"/>
          </a:p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Absorber count rate: 200MHz</a:t>
            </a:r>
            <a:endParaRPr lang="fr-FR" altLang="fr-FR" dirty="0"/>
          </a:p>
          <a:p>
            <a:pPr marL="0" indent="0">
              <a:buNone/>
            </a:pPr>
            <a:r>
              <a:rPr lang="fr-FR" altLang="fr-FR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 </a:t>
            </a:r>
            <a:r>
              <a:rPr lang="fr-FR" altLang="fr-FR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Ley</a:t>
            </a:r>
            <a:r>
              <a:rPr lang="fr-FR" altLang="fr-FR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PTCOG 2014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9023" r="2637" b="10352"/>
          <a:stretch/>
        </p:blipFill>
        <p:spPr bwMode="auto">
          <a:xfrm>
            <a:off x="179464" y="3319816"/>
            <a:ext cx="8888336" cy="281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16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87"/>
    </mc:Choice>
    <mc:Fallback>
      <p:transition spd="slow" advTm="5298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0753" y="116006"/>
            <a:ext cx="7772400" cy="1143000"/>
          </a:xfrm>
        </p:spPr>
        <p:txBody>
          <a:bodyPr/>
          <a:lstStyle/>
          <a:p>
            <a:r>
              <a:rPr lang="fr-FR" dirty="0" err="1" smtClean="0"/>
              <a:t>Concluding</a:t>
            </a:r>
            <a:r>
              <a:rPr lang="fr-FR" dirty="0" smtClean="0"/>
              <a:t> </a:t>
            </a:r>
            <a:r>
              <a:rPr lang="fr-FR" dirty="0" err="1" smtClean="0"/>
              <a:t>remarks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20995" y="1023583"/>
            <a:ext cx="8165805" cy="5377218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 smtClean="0"/>
              <a:t>Prompt gamma </a:t>
            </a:r>
            <a:r>
              <a:rPr lang="fr-FR" sz="1800" dirty="0" smtClean="0"/>
              <a:t>: </a:t>
            </a:r>
          </a:p>
          <a:p>
            <a:r>
              <a:rPr lang="fr-FR" sz="1800" dirty="0" err="1" smtClean="0"/>
              <a:t>emerging</a:t>
            </a:r>
            <a:r>
              <a:rPr lang="fr-FR" sz="1800" dirty="0" smtClean="0"/>
              <a:t> </a:t>
            </a:r>
            <a:r>
              <a:rPr lang="fr-FR" sz="1800" dirty="0" smtClean="0"/>
              <a:t>technique </a:t>
            </a:r>
            <a:r>
              <a:rPr lang="fr-FR" sz="1800" b="1" dirty="0" smtClean="0"/>
              <a:t>close to </a:t>
            </a:r>
            <a:r>
              <a:rPr lang="fr-FR" sz="1800" b="1" dirty="0" err="1" smtClean="0"/>
              <a:t>clinical</a:t>
            </a:r>
            <a:r>
              <a:rPr lang="fr-FR" sz="1800" b="1" dirty="0" smtClean="0"/>
              <a:t> </a:t>
            </a:r>
            <a:r>
              <a:rPr lang="fr-FR" sz="1800" b="1" dirty="0" smtClean="0"/>
              <a:t>translation</a:t>
            </a:r>
          </a:p>
          <a:p>
            <a:r>
              <a:rPr lang="fr-FR" sz="1800" dirty="0" smtClean="0"/>
              <a:t>The </a:t>
            </a:r>
            <a:r>
              <a:rPr lang="fr-FR" sz="1800" b="1" dirty="0" err="1" smtClean="0"/>
              <a:t>most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appropriate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modality</a:t>
            </a:r>
            <a:r>
              <a:rPr lang="fr-FR" sz="1800" b="1" dirty="0" smtClean="0"/>
              <a:t> for real time control of the range </a:t>
            </a:r>
            <a:r>
              <a:rPr lang="fr-FR" sz="1800" dirty="0" err="1" smtClean="0"/>
              <a:t>during</a:t>
            </a:r>
            <a:r>
              <a:rPr lang="fr-FR" sz="1800" dirty="0" smtClean="0"/>
              <a:t> proton </a:t>
            </a:r>
            <a:r>
              <a:rPr lang="fr-FR" sz="1800" dirty="0" err="1" smtClean="0"/>
              <a:t>treatment</a:t>
            </a:r>
            <a:endParaRPr lang="fr-FR" sz="1800" dirty="0" smtClean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r>
              <a:rPr lang="fr-FR" dirty="0" smtClean="0"/>
              <a:t>Collaborative </a:t>
            </a:r>
            <a:r>
              <a:rPr lang="fr-FR" dirty="0"/>
              <a:t>effort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smtClean="0"/>
              <a:t>ENVISION (FP7), </a:t>
            </a:r>
            <a:r>
              <a:rPr lang="fr-FR" dirty="0" err="1" smtClean="0"/>
              <a:t>worldwide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endParaRPr lang="fr-FR" dirty="0"/>
          </a:p>
          <a:p>
            <a:endParaRPr lang="fr-FR" sz="1800" dirty="0" smtClean="0"/>
          </a:p>
          <a:p>
            <a:r>
              <a:rPr lang="fr-FR" sz="1800" dirty="0" err="1" smtClean="0"/>
              <a:t>Collimated</a:t>
            </a:r>
            <a:r>
              <a:rPr lang="fr-FR" sz="1800" dirty="0" smtClean="0"/>
              <a:t> </a:t>
            </a:r>
            <a:r>
              <a:rPr lang="fr-FR" sz="1800" dirty="0" err="1" smtClean="0"/>
              <a:t>systems</a:t>
            </a:r>
            <a:endParaRPr lang="fr-FR" sz="1800" dirty="0"/>
          </a:p>
          <a:p>
            <a:pPr lvl="1"/>
            <a:r>
              <a:rPr lang="fr-FR" sz="1600" b="1" dirty="0" err="1" smtClean="0"/>
              <a:t>Millimetric</a:t>
            </a:r>
            <a:r>
              <a:rPr lang="fr-FR" sz="1600" b="1" dirty="0" smtClean="0"/>
              <a:t> </a:t>
            </a:r>
            <a:r>
              <a:rPr lang="fr-FR" sz="1600" b="1" dirty="0" smtClean="0"/>
              <a:t>range-control at the </a:t>
            </a:r>
            <a:r>
              <a:rPr lang="fr-FR" sz="1600" b="1" dirty="0" err="1" smtClean="0"/>
              <a:t>pencil</a:t>
            </a:r>
            <a:r>
              <a:rPr lang="fr-FR" sz="1600" b="1" dirty="0" err="1"/>
              <a:t>-</a:t>
            </a:r>
            <a:r>
              <a:rPr lang="fr-FR" sz="1600" b="1" dirty="0" err="1" smtClean="0"/>
              <a:t>beam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scale</a:t>
            </a:r>
            <a:r>
              <a:rPr lang="fr-FR" sz="1600" b="1" dirty="0" smtClean="0"/>
              <a:t> for protons</a:t>
            </a:r>
          </a:p>
          <a:p>
            <a:pPr lvl="1"/>
            <a:r>
              <a:rPr lang="fr-FR" sz="1600" dirty="0" smtClean="0"/>
              <a:t>First prototype </a:t>
            </a:r>
            <a:r>
              <a:rPr lang="fr-FR" sz="1600" dirty="0" err="1" smtClean="0"/>
              <a:t>tested</a:t>
            </a:r>
            <a:r>
              <a:rPr lang="fr-FR" sz="1600" dirty="0" smtClean="0"/>
              <a:t> in </a:t>
            </a:r>
            <a:r>
              <a:rPr lang="fr-FR" sz="1600" dirty="0" err="1" smtClean="0"/>
              <a:t>clinical</a:t>
            </a:r>
            <a:r>
              <a:rPr lang="fr-FR" sz="1600" dirty="0" smtClean="0"/>
              <a:t> conditions (</a:t>
            </a:r>
            <a:r>
              <a:rPr lang="fr-FR" sz="1600" dirty="0" err="1" smtClean="0"/>
              <a:t>knife-edge</a:t>
            </a:r>
            <a:r>
              <a:rPr lang="fr-FR" sz="1600" dirty="0" smtClean="0"/>
              <a:t> IBA)</a:t>
            </a:r>
          </a:p>
          <a:p>
            <a:pPr lvl="1"/>
            <a:r>
              <a:rPr lang="fr-FR" sz="1600" dirty="0" smtClean="0"/>
              <a:t>Multi-</a:t>
            </a:r>
            <a:r>
              <a:rPr lang="fr-FR" sz="1600" dirty="0" err="1" smtClean="0"/>
              <a:t>collimated</a:t>
            </a:r>
            <a:r>
              <a:rPr lang="fr-FR" sz="1600" dirty="0" smtClean="0"/>
              <a:t> cameras: </a:t>
            </a:r>
            <a:r>
              <a:rPr lang="fr-FR" sz="1600" dirty="0" err="1" smtClean="0"/>
              <a:t>similar</a:t>
            </a:r>
            <a:r>
              <a:rPr lang="fr-FR" sz="1600" dirty="0" smtClean="0"/>
              <a:t> </a:t>
            </a:r>
            <a:r>
              <a:rPr lang="fr-FR" sz="1600" dirty="0" smtClean="0"/>
              <a:t>performances, </a:t>
            </a:r>
            <a:r>
              <a:rPr lang="fr-FR" sz="1600" dirty="0" err="1" smtClean="0"/>
              <a:t>better</a:t>
            </a:r>
            <a:r>
              <a:rPr lang="fr-FR" sz="1600" dirty="0" smtClean="0"/>
              <a:t> </a:t>
            </a:r>
            <a:r>
              <a:rPr lang="fr-FR" sz="1600" dirty="0" err="1" smtClean="0"/>
              <a:t>potentialities</a:t>
            </a:r>
            <a:endParaRPr lang="fr-FR" sz="1600" dirty="0" smtClean="0"/>
          </a:p>
          <a:p>
            <a:r>
              <a:rPr lang="fr-FR" sz="1800" dirty="0" smtClean="0"/>
              <a:t>Compton cameras: </a:t>
            </a:r>
            <a:r>
              <a:rPr lang="fr-FR" sz="1800" dirty="0" err="1" smtClean="0"/>
              <a:t>still</a:t>
            </a:r>
            <a:r>
              <a:rPr lang="fr-FR" sz="1800" dirty="0" smtClean="0"/>
              <a:t> </a:t>
            </a:r>
            <a:r>
              <a:rPr lang="fr-FR" sz="1800" dirty="0" err="1" smtClean="0"/>
              <a:t>under</a:t>
            </a:r>
            <a:r>
              <a:rPr lang="fr-FR" sz="1800" dirty="0" smtClean="0"/>
              <a:t> </a:t>
            </a:r>
            <a:r>
              <a:rPr lang="fr-FR" sz="1800" dirty="0" err="1" smtClean="0"/>
              <a:t>development</a:t>
            </a:r>
            <a:endParaRPr lang="fr-FR" sz="1800" dirty="0" smtClean="0"/>
          </a:p>
          <a:p>
            <a:pPr lvl="1"/>
            <a:r>
              <a:rPr lang="fr-FR" sz="1600" dirty="0" smtClean="0"/>
              <a:t>Lyon prototype </a:t>
            </a:r>
            <a:r>
              <a:rPr lang="fr-FR" sz="1600" dirty="0" err="1" smtClean="0"/>
              <a:t>with</a:t>
            </a:r>
            <a:r>
              <a:rPr lang="fr-FR" sz="1600" dirty="0" smtClean="0"/>
              <a:t> TOF: comparable </a:t>
            </a:r>
            <a:r>
              <a:rPr lang="fr-FR" sz="1600" dirty="0" err="1" smtClean="0"/>
              <a:t>statistics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collimated</a:t>
            </a:r>
            <a:r>
              <a:rPr lang="fr-FR" sz="1600" dirty="0" smtClean="0"/>
              <a:t> </a:t>
            </a:r>
            <a:r>
              <a:rPr lang="fr-FR" sz="1600" dirty="0" err="1" smtClean="0"/>
              <a:t>devices</a:t>
            </a:r>
            <a:r>
              <a:rPr lang="fr-FR" sz="1600" dirty="0" smtClean="0"/>
              <a:t>, </a:t>
            </a:r>
            <a:r>
              <a:rPr lang="fr-FR" sz="1600" dirty="0" smtClean="0"/>
              <a:t>spatial </a:t>
            </a:r>
            <a:r>
              <a:rPr lang="fr-FR" sz="1600" dirty="0" err="1" smtClean="0"/>
              <a:t>resolution</a:t>
            </a:r>
            <a:r>
              <a:rPr lang="fr-FR" sz="1600" dirty="0" smtClean="0"/>
              <a:t>, 2-3D </a:t>
            </a:r>
            <a:r>
              <a:rPr lang="fr-FR" sz="1600" dirty="0" err="1" smtClean="0"/>
              <a:t>imaging</a:t>
            </a:r>
            <a:endParaRPr lang="fr-FR" sz="1600" dirty="0" smtClean="0"/>
          </a:p>
          <a:p>
            <a:pPr lvl="1"/>
            <a:r>
              <a:rPr lang="fr-FR" sz="1600" dirty="0" err="1" smtClean="0"/>
              <a:t>Necessity</a:t>
            </a:r>
            <a:r>
              <a:rPr lang="fr-FR" sz="1600" dirty="0" smtClean="0"/>
              <a:t> to </a:t>
            </a:r>
            <a:r>
              <a:rPr lang="fr-FR" sz="1600" dirty="0" err="1" smtClean="0"/>
              <a:t>work</a:t>
            </a:r>
            <a:r>
              <a:rPr lang="fr-FR" sz="1600" dirty="0" smtClean="0"/>
              <a:t> at </a:t>
            </a:r>
            <a:r>
              <a:rPr lang="fr-FR" sz="1600" dirty="0" err="1" smtClean="0"/>
              <a:t>reduced</a:t>
            </a:r>
            <a:r>
              <a:rPr lang="fr-FR" sz="1600" dirty="0" smtClean="0"/>
              <a:t> </a:t>
            </a:r>
            <a:r>
              <a:rPr lang="fr-FR" sz="1600" dirty="0" err="1" smtClean="0"/>
              <a:t>intensity</a:t>
            </a:r>
            <a:r>
              <a:rPr lang="fr-FR" sz="1600" dirty="0" smtClean="0"/>
              <a:t> </a:t>
            </a:r>
            <a:endParaRPr lang="fr-FR" sz="1600" dirty="0" smtClean="0"/>
          </a:p>
          <a:p>
            <a:pPr marL="400050" lvl="1" indent="-342900">
              <a:buFontTx/>
              <a:buChar char="•"/>
            </a:pPr>
            <a:r>
              <a:rPr lang="fr-FR" sz="1800" b="1" dirty="0" smtClean="0"/>
              <a:t>New concepts </a:t>
            </a:r>
            <a:r>
              <a:rPr lang="fr-FR" sz="1600" dirty="0" smtClean="0"/>
              <a:t>(</a:t>
            </a:r>
            <a:r>
              <a:rPr lang="fr-FR" sz="1600" dirty="0" err="1" smtClean="0"/>
              <a:t>with</a:t>
            </a:r>
            <a:r>
              <a:rPr lang="fr-FR" sz="1600" dirty="0" smtClean="0"/>
              <a:t> calibration issue</a:t>
            </a:r>
            <a:r>
              <a:rPr lang="fr-FR" sz="1600" dirty="0" smtClean="0"/>
              <a:t>): PG timing, PG </a:t>
            </a:r>
            <a:r>
              <a:rPr lang="fr-FR" sz="1600" dirty="0" err="1" smtClean="0"/>
              <a:t>spectroscopy</a:t>
            </a:r>
            <a:endParaRPr lang="fr-FR" sz="1800" dirty="0" smtClean="0"/>
          </a:p>
          <a:p>
            <a:pPr marL="400050"/>
            <a:r>
              <a:rPr lang="fr-FR" sz="1800" b="1" dirty="0" smtClean="0"/>
              <a:t>Accelerator-</a:t>
            </a:r>
            <a:r>
              <a:rPr lang="fr-FR" sz="1800" b="1" dirty="0" err="1" smtClean="0"/>
              <a:t>dependent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devices</a:t>
            </a:r>
            <a:r>
              <a:rPr lang="fr-FR" sz="1800" b="1" dirty="0" smtClean="0"/>
              <a:t> </a:t>
            </a:r>
            <a:r>
              <a:rPr lang="fr-FR" sz="1800" dirty="0" smtClean="0"/>
              <a:t>(count rates, TOF)</a:t>
            </a:r>
          </a:p>
          <a:p>
            <a:pPr marL="800100" lvl="1"/>
            <a:endParaRPr lang="fr-FR" sz="1600" dirty="0" smtClean="0"/>
          </a:p>
          <a:p>
            <a:pPr lvl="1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802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60"/>
    </mc:Choice>
    <mc:Fallback>
      <p:transition spd="slow" advTm="5746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7883" y="129654"/>
            <a:ext cx="7772400" cy="1143000"/>
          </a:xfrm>
        </p:spPr>
        <p:txBody>
          <a:bodyPr/>
          <a:lstStyle/>
          <a:p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thanks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7883" y="1061071"/>
            <a:ext cx="7772400" cy="4872251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Collaborators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CPPM </a:t>
            </a:r>
            <a:r>
              <a:rPr lang="fr-FR" dirty="0" err="1" smtClean="0"/>
              <a:t>Marseille:C</a:t>
            </a:r>
            <a:r>
              <a:rPr lang="fr-FR" dirty="0" smtClean="0"/>
              <a:t>. </a:t>
            </a:r>
            <a:r>
              <a:rPr lang="fr-FR" dirty="0" err="1" smtClean="0"/>
              <a:t>Abellan</a:t>
            </a:r>
            <a:r>
              <a:rPr lang="fr-FR" dirty="0" smtClean="0"/>
              <a:t>, J.P. </a:t>
            </a:r>
            <a:r>
              <a:rPr lang="fr-FR" dirty="0" err="1" smtClean="0"/>
              <a:t>Cachemiche</a:t>
            </a:r>
            <a:r>
              <a:rPr lang="fr-FR" dirty="0"/>
              <a:t>, C. Morel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IPN Lyon: L. </a:t>
            </a:r>
            <a:r>
              <a:rPr lang="fr-FR" dirty="0" err="1" smtClean="0"/>
              <a:t>Caponetto</a:t>
            </a:r>
            <a:r>
              <a:rPr lang="fr-FR" dirty="0" smtClean="0"/>
              <a:t>, X. Chen, M. </a:t>
            </a:r>
            <a:r>
              <a:rPr lang="fr-FR" dirty="0" err="1" smtClean="0"/>
              <a:t>Dahoumane</a:t>
            </a:r>
            <a:r>
              <a:rPr lang="fr-FR" dirty="0" smtClean="0"/>
              <a:t>, </a:t>
            </a:r>
            <a:r>
              <a:rPr lang="fr-FR" dirty="0"/>
              <a:t>J. </a:t>
            </a:r>
            <a:r>
              <a:rPr lang="fr-FR" dirty="0" err="1"/>
              <a:t>Krimmer</a:t>
            </a:r>
            <a:r>
              <a:rPr lang="fr-FR" dirty="0"/>
              <a:t>, J.-L. </a:t>
            </a:r>
            <a:r>
              <a:rPr lang="fr-FR" dirty="0" err="1"/>
              <a:t>Ley</a:t>
            </a:r>
            <a:r>
              <a:rPr lang="fr-FR" dirty="0" smtClean="0"/>
              <a:t>, </a:t>
            </a:r>
            <a:r>
              <a:rPr lang="fr-FR" dirty="0"/>
              <a:t>H. </a:t>
            </a:r>
            <a:r>
              <a:rPr lang="fr-FR" dirty="0" err="1" smtClean="0"/>
              <a:t>Mathez</a:t>
            </a:r>
            <a:r>
              <a:rPr lang="fr-FR" dirty="0" smtClean="0"/>
              <a:t>, M</a:t>
            </a:r>
            <a:r>
              <a:rPr lang="fr-FR" dirty="0"/>
              <a:t>. Pinto, E. Testa, Y. </a:t>
            </a:r>
            <a:r>
              <a:rPr lang="fr-FR" dirty="0" err="1"/>
              <a:t>Zoccarato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CREATIS Lyon: N. Freud</a:t>
            </a:r>
            <a:r>
              <a:rPr lang="fr-FR" dirty="0"/>
              <a:t>, J.M. </a:t>
            </a:r>
            <a:r>
              <a:rPr lang="fr-FR" dirty="0" err="1"/>
              <a:t>Létang</a:t>
            </a:r>
            <a:r>
              <a:rPr lang="fr-FR" dirty="0" smtClean="0"/>
              <a:t>,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LPC-Clermont: D. Lambert, M. Magne, G. </a:t>
            </a:r>
            <a:r>
              <a:rPr lang="fr-FR" dirty="0" err="1" smtClean="0"/>
              <a:t>Montarou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Acknowledgements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France Hadron, </a:t>
            </a:r>
            <a:r>
              <a:rPr lang="fr-FR" dirty="0" smtClean="0"/>
              <a:t>FP7 ENTERVISION, FP7 ENVISION, FP7 ULICE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" b="2213"/>
          <a:stretch>
            <a:fillRect/>
          </a:stretch>
        </p:blipFill>
        <p:spPr bwMode="auto">
          <a:xfrm>
            <a:off x="1534699" y="5538367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Envision-Logo_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3" y="5529301"/>
            <a:ext cx="15732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C:\PCPeyrin\LabexCREATIS\Jolion-PRES\Communication\Capture d¹écran 2012-07-23 à 22.41.40-3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b="13748"/>
          <a:stretch>
            <a:fillRect/>
          </a:stretch>
        </p:blipFill>
        <p:spPr bwMode="auto">
          <a:xfrm>
            <a:off x="3792058" y="5575341"/>
            <a:ext cx="19240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95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41"/>
    </mc:Choice>
    <mc:Fallback>
      <p:transition spd="slow" advTm="1594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398" y="0"/>
            <a:ext cx="7772400" cy="709684"/>
          </a:xfrm>
        </p:spPr>
        <p:txBody>
          <a:bodyPr/>
          <a:lstStyle/>
          <a:p>
            <a:r>
              <a:rPr lang="fr-FR" dirty="0" smtClean="0"/>
              <a:t>Compton cameras</a:t>
            </a:r>
            <a:endParaRPr lang="fr-FR" dirty="0"/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559501"/>
              </p:ext>
            </p:extLst>
          </p:nvPr>
        </p:nvGraphicFramePr>
        <p:xfrm>
          <a:off x="109179" y="2865748"/>
          <a:ext cx="9050403" cy="358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5661"/>
                <a:gridCol w="116840"/>
                <a:gridCol w="674731"/>
                <a:gridCol w="696035"/>
                <a:gridCol w="914400"/>
                <a:gridCol w="887105"/>
                <a:gridCol w="928048"/>
                <a:gridCol w="1023582"/>
                <a:gridCol w="1078173"/>
                <a:gridCol w="248582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Group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stages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scatterer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absorber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Efficiency</a:t>
                      </a:r>
                      <a:r>
                        <a:rPr lang="fr-FR" sz="1200" dirty="0" smtClean="0"/>
                        <a:t> (10</a:t>
                      </a:r>
                      <a:r>
                        <a:rPr lang="fr-FR" sz="1200" baseline="30000" dirty="0" smtClean="0"/>
                        <a:t>-5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Resolution</a:t>
                      </a:r>
                      <a:r>
                        <a:rPr lang="fr-FR" sz="1200" dirty="0" smtClean="0"/>
                        <a:t> (mm)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Proto/</a:t>
                      </a:r>
                      <a:r>
                        <a:rPr lang="fr-FR" sz="1200" dirty="0" err="1" smtClean="0"/>
                        <a:t>simu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ref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Lyon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DSSD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LYSO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~1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simu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Richard 2010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Baltimore</a:t>
                      </a:r>
                      <a:r>
                        <a:rPr lang="fr-FR" sz="1200" baseline="0" dirty="0" smtClean="0"/>
                        <a:t> -</a:t>
                      </a:r>
                      <a:r>
                        <a:rPr lang="fr-FR" sz="1200" dirty="0" smtClean="0"/>
                        <a:t>Texas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Ge</a:t>
                      </a:r>
                    </a:p>
                    <a:p>
                      <a:pPr algn="ctr"/>
                      <a:r>
                        <a:rPr lang="fr-FR" sz="1200" dirty="0" err="1" smtClean="0"/>
                        <a:t>CdZnTe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Ge/</a:t>
                      </a:r>
                      <a:r>
                        <a:rPr lang="fr-FR" sz="1200" dirty="0" err="1" smtClean="0"/>
                        <a:t>LaBr</a:t>
                      </a:r>
                      <a:endParaRPr lang="fr-FR" sz="1200" dirty="0" smtClean="0"/>
                    </a:p>
                    <a:p>
                      <a:pPr algn="ctr"/>
                      <a:r>
                        <a:rPr lang="fr-FR" sz="1200" dirty="0" err="1" smtClean="0"/>
                        <a:t>CdZnTe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~1</a:t>
                      </a:r>
                    </a:p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Simu</a:t>
                      </a:r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proto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Peterson </a:t>
                      </a:r>
                      <a:r>
                        <a:rPr lang="fr-FR" sz="1200" dirty="0" smtClean="0"/>
                        <a:t>2010</a:t>
                      </a:r>
                      <a:endParaRPr lang="fr-FR" sz="1200" dirty="0" smtClean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Seoul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DSSD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NaI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~12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Proto </a:t>
                      </a:r>
                      <a:r>
                        <a:rPr lang="fr-FR" sz="1200" dirty="0" err="1" smtClean="0"/>
                        <a:t>tested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Seo</a:t>
                      </a:r>
                      <a:r>
                        <a:rPr lang="fr-FR" sz="1200" dirty="0" smtClean="0"/>
                        <a:t> 2011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ENVISION</a:t>
                      </a:r>
                      <a:endParaRPr lang="fr-FR" sz="1200" dirty="0"/>
                    </a:p>
                  </a:txBody>
                  <a:tcPr vert="vert27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Valencia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2 -3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LaBr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LaBr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7.8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Proto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tested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Llosa</a:t>
                      </a:r>
                      <a:r>
                        <a:rPr lang="fr-FR" sz="1200" dirty="0" smtClean="0"/>
                        <a:t> 2013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8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Lyon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DSSD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BGO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~25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~8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Simu</a:t>
                      </a:r>
                      <a:r>
                        <a:rPr lang="fr-FR" sz="1200" dirty="0" smtClean="0"/>
                        <a:t>/proto in </a:t>
                      </a:r>
                      <a:r>
                        <a:rPr lang="fr-FR" sz="1200" dirty="0" err="1" smtClean="0"/>
                        <a:t>prog</a:t>
                      </a:r>
                      <a:endParaRPr lang="fr-FR" sz="1200" dirty="0" smtClean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Roellinghoff</a:t>
                      </a:r>
                      <a:r>
                        <a:rPr lang="fr-FR" sz="1200" dirty="0" smtClean="0"/>
                        <a:t> 2011, </a:t>
                      </a:r>
                      <a:r>
                        <a:rPr lang="fr-FR" sz="1200" dirty="0" err="1" smtClean="0"/>
                        <a:t>Ley</a:t>
                      </a:r>
                      <a:r>
                        <a:rPr lang="fr-FR" sz="1200" dirty="0" smtClean="0"/>
                        <a:t> 2014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</a:tr>
              <a:tr h="2797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Dresden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CdZnTe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LSO/BGO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Proto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tested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Hueso</a:t>
                      </a:r>
                      <a:r>
                        <a:rPr lang="fr-FR" sz="1200" dirty="0" smtClean="0"/>
                        <a:t>- Gonzalez</a:t>
                      </a:r>
                      <a:r>
                        <a:rPr lang="fr-FR" sz="1200" baseline="0" dirty="0" smtClean="0"/>
                        <a:t> 2014</a:t>
                      </a:r>
                      <a:endParaRPr lang="fr-FR" sz="1200" dirty="0" smtClean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Munich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DSSD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LaBr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~1-100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~8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Proto in </a:t>
                      </a:r>
                      <a:r>
                        <a:rPr lang="fr-FR" sz="1200" dirty="0" err="1" smtClean="0"/>
                        <a:t>prog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</a:rPr>
                        <a:t>Thirolf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ETCC</a:t>
                      </a:r>
                      <a:endParaRPr lang="fr-FR" sz="1200" dirty="0"/>
                    </a:p>
                  </a:txBody>
                  <a:tcPr vert="vert27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Kyoto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Gas</a:t>
                      </a:r>
                      <a:r>
                        <a:rPr lang="fr-FR" sz="1200" dirty="0" smtClean="0"/>
                        <a:t>: Ar+C</a:t>
                      </a:r>
                      <a:r>
                        <a:rPr lang="fr-FR" sz="1200" baseline="-25000" dirty="0" smtClean="0"/>
                        <a:t>2</a:t>
                      </a:r>
                      <a:r>
                        <a:rPr lang="fr-FR" sz="1200" dirty="0" smtClean="0"/>
                        <a:t>H</a:t>
                      </a:r>
                      <a:r>
                        <a:rPr lang="fr-FR" sz="1200" baseline="-25000" dirty="0" smtClean="0"/>
                        <a:t>6</a:t>
                      </a:r>
                      <a:endParaRPr lang="fr-FR" sz="1200" baseline="-250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GSO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0.3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Proto </a:t>
                      </a:r>
                      <a:r>
                        <a:rPr lang="fr-FR" sz="1200" dirty="0" err="1" smtClean="0"/>
                        <a:t>tested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Kurosawa 2012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Seoul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conv</a:t>
                      </a:r>
                      <a:r>
                        <a:rPr lang="fr-FR" sz="1200" dirty="0" smtClean="0"/>
                        <a:t>.+</a:t>
                      </a:r>
                      <a:r>
                        <a:rPr lang="fr-FR" sz="1200" dirty="0" err="1" smtClean="0"/>
                        <a:t>hodo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CsI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0.6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100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Simus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Kim 2012</a:t>
                      </a:r>
                      <a:endParaRPr lang="fr-FR" sz="1200" dirty="0"/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7" y="542576"/>
            <a:ext cx="3306360" cy="230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107975" y="1214651"/>
            <a:ext cx="4858604" cy="113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kern="0" dirty="0" smtClean="0"/>
              <a:t>Lyon </a:t>
            </a:r>
            <a:r>
              <a:rPr lang="fr-FR" kern="0" dirty="0" err="1" smtClean="0"/>
              <a:t>project</a:t>
            </a:r>
            <a:r>
              <a:rPr lang="fr-FR" kern="0" dirty="0" smtClean="0"/>
              <a:t>:</a:t>
            </a:r>
          </a:p>
          <a:p>
            <a:pPr marL="0" indent="0">
              <a:buNone/>
            </a:pPr>
            <a:r>
              <a:rPr lang="fr-FR" kern="0" dirty="0" smtClean="0"/>
              <a:t>TOF and </a:t>
            </a:r>
            <a:r>
              <a:rPr lang="fr-FR" kern="0" dirty="0" err="1" smtClean="0"/>
              <a:t>beam</a:t>
            </a:r>
            <a:r>
              <a:rPr lang="fr-FR" kern="0" dirty="0" smtClean="0"/>
              <a:t> position </a:t>
            </a:r>
            <a:r>
              <a:rPr lang="fr-FR" kern="0" dirty="0" err="1" smtClean="0"/>
              <a:t>with</a:t>
            </a:r>
            <a:r>
              <a:rPr lang="fr-FR" kern="0" dirty="0" smtClean="0"/>
              <a:t> hodoscope</a:t>
            </a:r>
          </a:p>
          <a:p>
            <a:pPr marL="0" indent="0">
              <a:buNone/>
            </a:pPr>
            <a:r>
              <a:rPr lang="fr-FR" kern="0" dirty="0" smtClean="0"/>
              <a:t>Large size camera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9024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1870" y="0"/>
            <a:ext cx="7772400" cy="829340"/>
          </a:xfrm>
        </p:spPr>
        <p:txBody>
          <a:bodyPr/>
          <a:lstStyle/>
          <a:p>
            <a:r>
              <a:rPr lang="fr-FR" dirty="0" smtClean="0"/>
              <a:t>Prompt gamma </a:t>
            </a:r>
            <a:r>
              <a:rPr lang="fr-FR" dirty="0" err="1" smtClean="0"/>
              <a:t>measurements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660" y="5153620"/>
            <a:ext cx="8898340" cy="75808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PG </a:t>
            </a:r>
            <a:r>
              <a:rPr lang="fr-FR" dirty="0" err="1" smtClean="0"/>
              <a:t>yield</a:t>
            </a:r>
            <a:r>
              <a:rPr lang="fr-FR" dirty="0" smtClean="0"/>
              <a:t> </a:t>
            </a:r>
            <a:r>
              <a:rPr lang="fr-FR" dirty="0" err="1" smtClean="0"/>
              <a:t>above</a:t>
            </a:r>
            <a:r>
              <a:rPr lang="fr-FR" dirty="0" smtClean="0"/>
              <a:t> 1 MeV : ~ 0.3% /cm per proton 	~ 2% /cm per </a:t>
            </a:r>
            <a:r>
              <a:rPr lang="fr-FR" dirty="0" err="1" smtClean="0"/>
              <a:t>carbon</a:t>
            </a:r>
            <a:endParaRPr lang="fr-FR" dirty="0" smtClean="0"/>
          </a:p>
          <a:p>
            <a:pPr marL="0" indent="0">
              <a:buNone/>
            </a:pPr>
            <a:endParaRPr lang="fr-FR" sz="1100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706571" y="939215"/>
            <a:ext cx="3386964" cy="51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kern="0" dirty="0" smtClean="0"/>
              <a:t>110 MeV protons in water</a:t>
            </a:r>
            <a:endParaRPr lang="fr-FR" kern="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453122" y="950912"/>
            <a:ext cx="3266461" cy="8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r-FR" kern="0" dirty="0" smtClean="0"/>
              <a:t>95, 300, 310 MeV/u </a:t>
            </a:r>
            <a:r>
              <a:rPr lang="fr-FR" kern="0" dirty="0" err="1" smtClean="0"/>
              <a:t>carbon</a:t>
            </a:r>
            <a:r>
              <a:rPr lang="fr-FR" kern="0" dirty="0" smtClean="0"/>
              <a:t> in H</a:t>
            </a:r>
            <a:r>
              <a:rPr lang="fr-FR" kern="0" baseline="-25000" dirty="0" smtClean="0"/>
              <a:t>2</a:t>
            </a:r>
            <a:r>
              <a:rPr lang="fr-FR" kern="0" dirty="0" smtClean="0"/>
              <a:t>0 and PMMA</a:t>
            </a:r>
            <a:endParaRPr lang="fr-FR" kern="0" dirty="0"/>
          </a:p>
        </p:txBody>
      </p:sp>
      <p:sp>
        <p:nvSpPr>
          <p:cNvPr id="4" name="ZoneTexte 3"/>
          <p:cNvSpPr txBox="1"/>
          <p:nvPr/>
        </p:nvSpPr>
        <p:spPr>
          <a:xfrm>
            <a:off x="5317690" y="4394351"/>
            <a:ext cx="3401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 smtClean="0">
                <a:solidFill>
                  <a:schemeClr val="accent2"/>
                </a:solidFill>
              </a:rPr>
              <a:t>M.Pinto</a:t>
            </a:r>
            <a:r>
              <a:rPr lang="fr-FR" sz="2000" i="1" dirty="0" smtClean="0">
                <a:solidFill>
                  <a:schemeClr val="accent2"/>
                </a:solidFill>
              </a:rPr>
              <a:t>, </a:t>
            </a:r>
            <a:r>
              <a:rPr lang="fr-FR" sz="2000" i="1" dirty="0" err="1" smtClean="0">
                <a:solidFill>
                  <a:schemeClr val="accent2"/>
                </a:solidFill>
              </a:rPr>
              <a:t>submitted</a:t>
            </a:r>
            <a:r>
              <a:rPr lang="fr-FR" sz="2000" i="1" dirty="0" smtClean="0">
                <a:solidFill>
                  <a:schemeClr val="accent2"/>
                </a:solidFill>
              </a:rPr>
              <a:t> New J </a:t>
            </a:r>
            <a:r>
              <a:rPr lang="fr-FR" sz="2000" i="1" dirty="0" err="1" smtClean="0">
                <a:solidFill>
                  <a:schemeClr val="accent2"/>
                </a:solidFill>
              </a:rPr>
              <a:t>Phys</a:t>
            </a:r>
            <a:endParaRPr lang="fr-FR" sz="2000" i="1" dirty="0">
              <a:solidFill>
                <a:schemeClr val="accent2"/>
              </a:solidFill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47" y="1854684"/>
            <a:ext cx="4517411" cy="259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4" y="1856822"/>
            <a:ext cx="4337458" cy="265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028826" y="4416944"/>
            <a:ext cx="247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 smtClean="0">
                <a:solidFill>
                  <a:schemeClr val="accent2"/>
                </a:solidFill>
              </a:rPr>
              <a:t>J.Verburg</a:t>
            </a:r>
            <a:r>
              <a:rPr lang="fr-FR" sz="2000" i="1" dirty="0" smtClean="0">
                <a:solidFill>
                  <a:schemeClr val="accent2"/>
                </a:solidFill>
              </a:rPr>
              <a:t>, PMB 2013</a:t>
            </a:r>
            <a:endParaRPr lang="fr-FR" sz="2000" i="1" dirty="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88156" y="2135398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E&gt; 1MeV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4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t="11227" r="15788" b="5000"/>
          <a:stretch>
            <a:fillRect/>
          </a:stretch>
        </p:blipFill>
        <p:spPr bwMode="auto">
          <a:xfrm>
            <a:off x="4230688" y="1204913"/>
            <a:ext cx="4913312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01414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dirty="0" smtClean="0"/>
              <a:t>Dose </a:t>
            </a:r>
            <a:r>
              <a:rPr lang="fr-FR" altLang="fr-FR" dirty="0" err="1" smtClean="0"/>
              <a:t>deposition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during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radiotherapy</a:t>
            </a:r>
            <a:r>
              <a:rPr lang="fr-FR" altLang="fr-FR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fr-FR" altLang="fr-FR" sz="2000" dirty="0" err="1" smtClean="0"/>
              <a:t>Ionization</a:t>
            </a:r>
            <a:r>
              <a:rPr lang="fr-FR" altLang="fr-FR" sz="2000" dirty="0" smtClean="0"/>
              <a:t> </a:t>
            </a:r>
            <a:r>
              <a:rPr lang="fr-FR" altLang="fr-FR" dirty="0" smtClean="0"/>
              <a:t>(</a:t>
            </a:r>
            <a:r>
              <a:rPr lang="fr-FR" altLang="fr-FR" dirty="0" err="1" smtClean="0">
                <a:solidFill>
                  <a:srgbClr val="FF0000"/>
                </a:solidFill>
              </a:rPr>
              <a:t>uncertainties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alt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margins</a:t>
            </a:r>
            <a:r>
              <a:rPr lang="fr-FR" altLang="fr-FR" dirty="0" smtClean="0">
                <a:sym typeface="Wingdings" panose="05000000000000000000" pitchFamily="2" charset="2"/>
              </a:rPr>
              <a:t>)</a:t>
            </a:r>
            <a:endParaRPr lang="fr-FR" altLang="fr-FR" dirty="0" smtClean="0"/>
          </a:p>
          <a:p>
            <a:pPr lvl="2">
              <a:lnSpc>
                <a:spcPct val="90000"/>
              </a:lnSpc>
              <a:buFontTx/>
              <a:buNone/>
            </a:pPr>
            <a:endParaRPr lang="fr-FR" altLang="fr-FR" sz="900" dirty="0" smtClean="0"/>
          </a:p>
          <a:p>
            <a:pPr>
              <a:lnSpc>
                <a:spcPct val="90000"/>
              </a:lnSpc>
            </a:pPr>
            <a:r>
              <a:rPr lang="fr-FR" altLang="fr-FR" dirty="0" err="1" smtClean="0"/>
              <a:t>Hadrontherapy</a:t>
            </a:r>
            <a:r>
              <a:rPr lang="fr-FR" altLang="fr-FR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fr-FR" altLang="fr-FR" sz="2000" dirty="0" err="1" smtClean="0"/>
              <a:t>Nuclear</a:t>
            </a:r>
            <a:r>
              <a:rPr lang="fr-FR" altLang="fr-FR" sz="2000" dirty="0" smtClean="0"/>
              <a:t> fragmentation </a:t>
            </a:r>
            <a:endParaRPr lang="fr-FR" altLang="fr-FR" sz="2000" dirty="0" smtClean="0">
              <a:solidFill>
                <a:srgbClr val="6666FF"/>
              </a:solidFill>
            </a:endParaRPr>
          </a:p>
          <a:p>
            <a:pPr lvl="2">
              <a:lnSpc>
                <a:spcPct val="90000"/>
              </a:lnSpc>
            </a:pPr>
            <a:r>
              <a:rPr lang="fr-FR" altLang="fr-FR" sz="1800" dirty="0" smtClean="0"/>
              <a:t>High </a:t>
            </a:r>
            <a:r>
              <a:rPr lang="fr-FR" altLang="fr-FR" sz="1800" dirty="0" err="1" smtClean="0"/>
              <a:t>probability</a:t>
            </a:r>
            <a:endParaRPr lang="fr-FR" altLang="fr-FR" sz="1800" dirty="0" smtClean="0"/>
          </a:p>
          <a:p>
            <a:pPr lvl="2">
              <a:lnSpc>
                <a:spcPct val="90000"/>
              </a:lnSpc>
            </a:pPr>
            <a:r>
              <a:rPr lang="fr-FR" altLang="ja-JP" sz="1800" dirty="0" smtClean="0">
                <a:ea typeface="ＭＳ Ｐゴシック" charset="-128"/>
              </a:rPr>
              <a:t>Influence on dose </a:t>
            </a:r>
            <a:r>
              <a:rPr lang="fr-FR" altLang="ja-JP" sz="1800" dirty="0" err="1" smtClean="0">
                <a:ea typeface="ＭＳ Ｐゴシック" charset="-128"/>
              </a:rPr>
              <a:t>deposition</a:t>
            </a:r>
            <a:endParaRPr lang="fr-FR" altLang="ja-JP" sz="1800" dirty="0" smtClean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r>
              <a:rPr lang="fr-FR" altLang="ja-JP" sz="1800" dirty="0" err="1" smtClean="0">
                <a:ea typeface="ＭＳ Ｐゴシック" charset="-128"/>
              </a:rPr>
              <a:t>Secondary</a:t>
            </a:r>
            <a:r>
              <a:rPr lang="fr-FR" altLang="ja-JP" sz="1800" dirty="0" smtClean="0">
                <a:ea typeface="ＭＳ Ｐゴシック" charset="-128"/>
              </a:rPr>
              <a:t> </a:t>
            </a:r>
            <a:r>
              <a:rPr lang="fr-FR" altLang="ja-JP" sz="1800" dirty="0" err="1" smtClean="0">
                <a:ea typeface="ＭＳ Ｐゴシック" charset="-128"/>
              </a:rPr>
              <a:t>particles</a:t>
            </a:r>
            <a:r>
              <a:rPr lang="fr-FR" altLang="ja-JP" sz="1800" dirty="0" smtClean="0">
                <a:ea typeface="ＭＳ Ｐゴシック" charset="-128"/>
              </a:rPr>
              <a:t> </a:t>
            </a:r>
          </a:p>
          <a:p>
            <a:pPr lvl="3">
              <a:lnSpc>
                <a:spcPct val="90000"/>
              </a:lnSpc>
            </a:pPr>
            <a:r>
              <a:rPr lang="fr-FR" altLang="ja-JP" sz="1600" dirty="0" smtClean="0">
                <a:ea typeface="ＭＳ Ｐゴシック" charset="-128"/>
              </a:rPr>
              <a:t> </a:t>
            </a:r>
            <a:r>
              <a:rPr lang="fr-FR" altLang="ja-JP" sz="1600" dirty="0" smtClean="0">
                <a:latin typeface="Symbol" pitchFamily="18" charset="2"/>
                <a:ea typeface="ＭＳ Ｐゴシック" charset="-128"/>
              </a:rPr>
              <a:t>g</a:t>
            </a:r>
            <a:r>
              <a:rPr lang="fr-FR" altLang="ja-JP" sz="1600" dirty="0" smtClean="0">
                <a:ea typeface="ＭＳ Ｐゴシック" charset="-128"/>
              </a:rPr>
              <a:t>, </a:t>
            </a:r>
            <a:r>
              <a:rPr lang="fr-FR" altLang="ja-JP" sz="1600" i="1" dirty="0" smtClean="0">
                <a:ea typeface="ＭＳ Ｐゴシック" charset="-128"/>
              </a:rPr>
              <a:t>n</a:t>
            </a:r>
            <a:r>
              <a:rPr lang="fr-FR" altLang="ja-JP" sz="1600" dirty="0" smtClean="0">
                <a:ea typeface="ＭＳ Ｐゴシック" charset="-128"/>
              </a:rPr>
              <a:t>, </a:t>
            </a:r>
            <a:r>
              <a:rPr lang="fr-FR" altLang="ja-JP" sz="1600" i="1" dirty="0" smtClean="0">
                <a:ea typeface="ＭＳ Ｐゴシック" charset="-128"/>
              </a:rPr>
              <a:t>p</a:t>
            </a:r>
            <a:r>
              <a:rPr lang="fr-FR" altLang="ja-JP" sz="1600" dirty="0" smtClean="0">
                <a:ea typeface="ＭＳ Ｐゴシック" charset="-128"/>
              </a:rPr>
              <a:t>, fragments</a:t>
            </a:r>
          </a:p>
          <a:p>
            <a:pPr lvl="3">
              <a:lnSpc>
                <a:spcPct val="90000"/>
              </a:lnSpc>
            </a:pPr>
            <a:r>
              <a:rPr lang="fr-FR" altLang="ja-JP" sz="1600" dirty="0" smtClean="0">
                <a:ea typeface="ＭＳ Ｐゴシック" charset="-128"/>
              </a:rPr>
              <a:t>Radioactive Isotopes (</a:t>
            </a:r>
            <a:r>
              <a:rPr lang="fr-FR" altLang="ja-JP" sz="1600" dirty="0" smtClean="0">
                <a:latin typeface="Symbol" pitchFamily="18" charset="2"/>
                <a:ea typeface="ＭＳ Ｐゴシック" charset="-128"/>
              </a:rPr>
              <a:t>b</a:t>
            </a:r>
            <a:r>
              <a:rPr lang="fr-FR" altLang="ja-JP" sz="1600" baseline="30000" dirty="0" smtClean="0">
                <a:ea typeface="ＭＳ Ｐゴシック" charset="-128"/>
              </a:rPr>
              <a:t>+</a:t>
            </a:r>
            <a:r>
              <a:rPr lang="fr-FR" altLang="ja-JP" sz="1600" dirty="0" smtClean="0">
                <a:ea typeface="ＭＳ Ｐゴシック" charset="-128"/>
              </a:rPr>
              <a:t>)</a:t>
            </a:r>
          </a:p>
          <a:p>
            <a:pPr lvl="1">
              <a:lnSpc>
                <a:spcPct val="90000"/>
              </a:lnSpc>
            </a:pPr>
            <a:endParaRPr lang="fr-FR" altLang="ja-JP" sz="2000" dirty="0" smtClean="0">
              <a:solidFill>
                <a:schemeClr val="accent2"/>
              </a:solidFill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fr-FR" altLang="ja-JP" sz="2000" dirty="0" smtClean="0">
                <a:solidFill>
                  <a:schemeClr val="accent2"/>
                </a:solidFill>
                <a:ea typeface="ＭＳ Ｐゴシック" charset="-128"/>
              </a:rPr>
              <a:t>Range </a:t>
            </a:r>
            <a:r>
              <a:rPr lang="fr-FR" altLang="ja-JP" sz="2000" dirty="0">
                <a:solidFill>
                  <a:schemeClr val="accent2"/>
                </a:solidFill>
                <a:ea typeface="ＭＳ Ｐゴシック" charset="-128"/>
              </a:rPr>
              <a:t>control by </a:t>
            </a:r>
            <a:r>
              <a:rPr lang="fr-FR" altLang="ja-JP" sz="2000" dirty="0" err="1">
                <a:solidFill>
                  <a:schemeClr val="accent2"/>
                </a:solidFill>
                <a:ea typeface="ＭＳ Ｐゴシック" charset="-128"/>
              </a:rPr>
              <a:t>means</a:t>
            </a:r>
            <a:r>
              <a:rPr lang="fr-FR" altLang="ja-JP" sz="2000" dirty="0">
                <a:solidFill>
                  <a:schemeClr val="accent2"/>
                </a:solidFill>
                <a:ea typeface="ＭＳ Ｐゴシック" charset="-128"/>
              </a:rPr>
              <a:t> of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altLang="ja-JP" sz="2000" dirty="0">
                <a:solidFill>
                  <a:schemeClr val="accent2"/>
                </a:solidFill>
                <a:ea typeface="ＭＳ Ｐゴシック" charset="-128"/>
              </a:rPr>
              <a:t>	</a:t>
            </a:r>
            <a:r>
              <a:rPr lang="fr-FR" altLang="ja-JP" sz="2000" dirty="0" err="1">
                <a:solidFill>
                  <a:schemeClr val="accent2"/>
                </a:solidFill>
                <a:ea typeface="ＭＳ Ｐゴシック" charset="-128"/>
              </a:rPr>
              <a:t>nuclear</a:t>
            </a:r>
            <a:r>
              <a:rPr lang="fr-FR" altLang="ja-JP" sz="2000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fr-FR" altLang="ja-JP" sz="2000" dirty="0" err="1">
                <a:solidFill>
                  <a:schemeClr val="accent2"/>
                </a:solidFill>
                <a:ea typeface="ＭＳ Ｐゴシック" charset="-128"/>
              </a:rPr>
              <a:t>reaction</a:t>
            </a:r>
            <a:r>
              <a:rPr lang="fr-FR" altLang="ja-JP" sz="2000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fr-FR" altLang="ja-JP" sz="2000" dirty="0" err="1">
                <a:solidFill>
                  <a:schemeClr val="accent2"/>
                </a:solidFill>
                <a:ea typeface="ＭＳ Ｐゴシック" charset="-128"/>
              </a:rPr>
              <a:t>products</a:t>
            </a:r>
            <a:r>
              <a:rPr lang="fr-FR" altLang="ja-JP" sz="2000" dirty="0">
                <a:solidFill>
                  <a:schemeClr val="accent2"/>
                </a:solidFill>
                <a:ea typeface="ＭＳ Ｐゴシック" charset="-128"/>
              </a:rPr>
              <a:t>:</a:t>
            </a:r>
          </a:p>
          <a:p>
            <a:pPr lvl="3">
              <a:lnSpc>
                <a:spcPct val="90000"/>
              </a:lnSpc>
            </a:pPr>
            <a:r>
              <a:rPr lang="fr-FR" altLang="fr-FR" sz="1600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fr-FR" altLang="fr-FR" sz="1600" dirty="0">
                <a:solidFill>
                  <a:schemeClr val="accent2"/>
                </a:solidFill>
                <a:latin typeface="Symbol" pitchFamily="18" charset="2"/>
                <a:ea typeface="ＭＳ Ｐゴシック" charset="-128"/>
              </a:rPr>
              <a:t>b</a:t>
            </a:r>
            <a:r>
              <a:rPr lang="fr-FR" altLang="fr-FR" sz="1600" baseline="30000" dirty="0">
                <a:solidFill>
                  <a:schemeClr val="accent2"/>
                </a:solidFill>
                <a:ea typeface="ＭＳ Ｐゴシック" charset="-128"/>
              </a:rPr>
              <a:t>+</a:t>
            </a:r>
            <a:r>
              <a:rPr lang="fr-FR" altLang="fr-FR" sz="1600" dirty="0">
                <a:solidFill>
                  <a:schemeClr val="accent2"/>
                </a:solidFill>
                <a:ea typeface="ＭＳ Ｐゴシック" charset="-128"/>
              </a:rPr>
              <a:t> annihilation</a:t>
            </a:r>
          </a:p>
          <a:p>
            <a:pPr lvl="3">
              <a:lnSpc>
                <a:spcPct val="90000"/>
              </a:lnSpc>
            </a:pPr>
            <a:r>
              <a:rPr lang="fr-FR" altLang="fr-FR" sz="1600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fr-FR" altLang="fr-FR" sz="1600" dirty="0" err="1">
                <a:solidFill>
                  <a:schemeClr val="accent2"/>
                </a:solidFill>
                <a:ea typeface="ＭＳ Ｐゴシック" charset="-128"/>
              </a:rPr>
              <a:t>Secondary</a:t>
            </a:r>
            <a:r>
              <a:rPr lang="fr-FR" altLang="fr-FR" sz="1600" dirty="0">
                <a:solidFill>
                  <a:schemeClr val="accent2"/>
                </a:solidFill>
                <a:ea typeface="ＭＳ Ｐゴシック" charset="-128"/>
              </a:rPr>
              <a:t> protons (</a:t>
            </a:r>
            <a:r>
              <a:rPr lang="fr-FR" altLang="fr-FR" sz="1600" dirty="0" err="1">
                <a:solidFill>
                  <a:schemeClr val="accent2"/>
                </a:solidFill>
                <a:ea typeface="ＭＳ Ｐゴシック" charset="-128"/>
              </a:rPr>
              <a:t>only</a:t>
            </a:r>
            <a:r>
              <a:rPr lang="fr-FR" altLang="fr-FR" sz="1600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fr-FR" altLang="fr-FR" sz="1600" dirty="0" err="1">
                <a:solidFill>
                  <a:schemeClr val="accent2"/>
                </a:solidFill>
                <a:ea typeface="ＭＳ Ｐゴシック" charset="-128"/>
              </a:rPr>
              <a:t>carbon</a:t>
            </a:r>
            <a:r>
              <a:rPr lang="fr-FR" altLang="fr-FR" sz="1600" dirty="0">
                <a:solidFill>
                  <a:schemeClr val="accent2"/>
                </a:solidFill>
                <a:ea typeface="ＭＳ Ｐゴシック" charset="-128"/>
              </a:rPr>
              <a:t>)</a:t>
            </a:r>
            <a:endParaRPr lang="fr-FR" altLang="fr-FR" sz="1600" dirty="0">
              <a:solidFill>
                <a:schemeClr val="accent2"/>
              </a:solidFill>
            </a:endParaRPr>
          </a:p>
          <a:p>
            <a:pPr lvl="3">
              <a:lnSpc>
                <a:spcPct val="90000"/>
              </a:lnSpc>
            </a:pPr>
            <a:r>
              <a:rPr lang="fr-FR" altLang="fr-FR" sz="1600" b="1" dirty="0">
                <a:solidFill>
                  <a:schemeClr val="accent2"/>
                </a:solidFill>
                <a:ea typeface="ＭＳ Ｐゴシック" charset="-128"/>
              </a:rPr>
              <a:t> Prompt gamma</a:t>
            </a:r>
          </a:p>
          <a:p>
            <a:pPr marL="1828800" lvl="4" indent="0">
              <a:lnSpc>
                <a:spcPct val="90000"/>
              </a:lnSpc>
              <a:buNone/>
            </a:pPr>
            <a:r>
              <a:rPr lang="fr-FR" altLang="fr-FR" sz="1600" dirty="0">
                <a:solidFill>
                  <a:schemeClr val="accent2"/>
                </a:solidFill>
                <a:ea typeface="ＭＳ Ｐゴシック" charset="-128"/>
              </a:rPr>
              <a:t>≤ 1 per </a:t>
            </a:r>
            <a:r>
              <a:rPr lang="fr-FR" altLang="fr-FR" sz="1600" dirty="0" err="1">
                <a:solidFill>
                  <a:schemeClr val="accent2"/>
                </a:solidFill>
                <a:ea typeface="ＭＳ Ｐゴシック" charset="-128"/>
              </a:rPr>
              <a:t>nuclear</a:t>
            </a:r>
            <a:r>
              <a:rPr lang="fr-FR" altLang="fr-FR" sz="1600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fr-FR" altLang="fr-FR" sz="1600" dirty="0" err="1">
                <a:solidFill>
                  <a:schemeClr val="accent2"/>
                </a:solidFill>
                <a:ea typeface="ＭＳ Ｐゴシック" charset="-128"/>
              </a:rPr>
              <a:t>reaction</a:t>
            </a:r>
            <a:endParaRPr lang="fr-FR" altLang="fr-FR" sz="1600" dirty="0">
              <a:solidFill>
                <a:schemeClr val="accent2"/>
              </a:solidFill>
              <a:ea typeface="ＭＳ Ｐゴシック" charset="-128"/>
            </a:endParaRPr>
          </a:p>
          <a:p>
            <a:pPr marL="1828800" lvl="4" indent="0">
              <a:lnSpc>
                <a:spcPct val="90000"/>
              </a:lnSpc>
              <a:buNone/>
            </a:pPr>
            <a:r>
              <a:rPr lang="fr-FR" altLang="fr-FR" sz="1600" dirty="0">
                <a:solidFill>
                  <a:schemeClr val="accent2"/>
                </a:solidFill>
                <a:ea typeface="ＭＳ Ｐゴシック" charset="-128"/>
              </a:rPr>
              <a:t>~ </a:t>
            </a:r>
            <a:r>
              <a:rPr lang="fr-FR" altLang="fr-FR" sz="1600" dirty="0" err="1">
                <a:solidFill>
                  <a:schemeClr val="accent2"/>
                </a:solidFill>
                <a:ea typeface="ＭＳ Ｐゴシック" charset="-128"/>
              </a:rPr>
              <a:t>isotropic</a:t>
            </a:r>
            <a:r>
              <a:rPr lang="fr-FR" altLang="fr-FR" sz="1600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fr-FR" altLang="fr-FR" sz="1600" dirty="0" err="1">
                <a:solidFill>
                  <a:schemeClr val="accent2"/>
                </a:solidFill>
                <a:ea typeface="ＭＳ Ｐゴシック" charset="-128"/>
              </a:rPr>
              <a:t>emission</a:t>
            </a:r>
            <a:endParaRPr lang="fr-FR" altLang="fr-FR" sz="1600" dirty="0">
              <a:solidFill>
                <a:schemeClr val="accent2"/>
              </a:solidFill>
              <a:ea typeface="ＭＳ Ｐゴシック" charset="-128"/>
            </a:endParaRPr>
          </a:p>
          <a:p>
            <a:pPr marL="1828800" lvl="4" indent="0">
              <a:lnSpc>
                <a:spcPct val="90000"/>
              </a:lnSpc>
              <a:buNone/>
            </a:pPr>
            <a:r>
              <a:rPr lang="fr-FR" altLang="fr-FR" sz="1600" dirty="0">
                <a:solidFill>
                  <a:schemeClr val="accent2"/>
                </a:solidFill>
                <a:ea typeface="ＭＳ Ｐゴシック" charset="-128"/>
              </a:rPr>
              <a:t>Massive </a:t>
            </a:r>
            <a:r>
              <a:rPr lang="fr-FR" altLang="fr-FR" sz="1600" dirty="0" err="1">
                <a:solidFill>
                  <a:schemeClr val="accent2"/>
                </a:solidFill>
                <a:ea typeface="ＭＳ Ｐゴシック" charset="-128"/>
              </a:rPr>
              <a:t>particles</a:t>
            </a:r>
            <a:r>
              <a:rPr lang="fr-FR" altLang="fr-FR" sz="1600" dirty="0">
                <a:solidFill>
                  <a:schemeClr val="accent2"/>
                </a:solidFill>
                <a:ea typeface="ＭＳ Ｐゴシック" charset="-128"/>
              </a:rPr>
              <a:t>: background</a:t>
            </a:r>
          </a:p>
          <a:p>
            <a:pPr lvl="1">
              <a:lnSpc>
                <a:spcPct val="90000"/>
              </a:lnSpc>
            </a:pPr>
            <a:endParaRPr lang="fr-FR" altLang="ja-JP" sz="2000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endParaRPr lang="fr-FR" altLang="ja-JP" sz="2000" dirty="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24580" name="Rectangle 13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7772400" cy="838200"/>
          </a:xfrm>
        </p:spPr>
        <p:txBody>
          <a:bodyPr/>
          <a:lstStyle/>
          <a:p>
            <a:r>
              <a:rPr lang="fr-FR" altLang="fr-FR" dirty="0" smtClean="0"/>
              <a:t>Motivation</a:t>
            </a:r>
            <a:endParaRPr lang="fr-FR" alt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618413" y="3035300"/>
            <a:ext cx="10144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 dirty="0" err="1">
                <a:latin typeface="+mn-lt"/>
              </a:rPr>
              <a:t>GEANT4</a:t>
            </a:r>
            <a:endParaRPr lang="fr-FR" sz="1600" b="1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183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50" y="1440000"/>
            <a:ext cx="4772832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4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0" y="1440000"/>
            <a:ext cx="4832176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5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0" y="1440000"/>
            <a:ext cx="482509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1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0" y="1440000"/>
            <a:ext cx="482509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2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5350" y="0"/>
            <a:ext cx="7772400" cy="1143000"/>
          </a:xfrm>
        </p:spPr>
        <p:txBody>
          <a:bodyPr/>
          <a:lstStyle/>
          <a:p>
            <a:r>
              <a:rPr lang="fr-FR" altLang="fr-FR" dirty="0" smtClean="0"/>
              <a:t>Prompt gamma </a:t>
            </a:r>
            <a:r>
              <a:rPr lang="fr-FR" altLang="fr-FR" dirty="0" err="1" smtClean="0"/>
              <a:t>yields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heterogeneous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targets</a:t>
            </a:r>
            <a:endParaRPr lang="fr-FR" altLang="fr-FR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84163" y="5534025"/>
            <a:ext cx="8859837" cy="8667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dirty="0" smtClean="0"/>
              <a:t>High </a:t>
            </a:r>
            <a:r>
              <a:rPr lang="fr-FR" altLang="fr-FR" dirty="0" err="1" smtClean="0"/>
              <a:t>resolution</a:t>
            </a:r>
            <a:r>
              <a:rPr lang="fr-FR" altLang="fr-FR" dirty="0" smtClean="0"/>
              <a:t> profiles: influence of </a:t>
            </a:r>
            <a:r>
              <a:rPr lang="fr-FR" altLang="fr-FR" dirty="0" err="1" smtClean="0"/>
              <a:t>heterogeneities</a:t>
            </a:r>
            <a:r>
              <a:rPr lang="fr-FR" altLang="fr-FR" dirty="0" smtClean="0"/>
              <a:t> close to the Bragg </a:t>
            </a:r>
            <a:r>
              <a:rPr lang="fr-FR" altLang="fr-FR" dirty="0" err="1" smtClean="0"/>
              <a:t>peak</a:t>
            </a:r>
            <a:endParaRPr lang="fr-FR" altLang="fr-FR" dirty="0" smtClean="0"/>
          </a:p>
          <a:p>
            <a:pPr marL="0" indent="0">
              <a:buFontTx/>
              <a:buNone/>
            </a:pPr>
            <a:r>
              <a:rPr lang="fr-FR" altLang="fr-FR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Pinto et al, </a:t>
            </a:r>
            <a:r>
              <a:rPr lang="fr-FR" altLang="fr-FR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fr-FR" altLang="fr-FR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Med </a:t>
            </a:r>
            <a:r>
              <a:rPr lang="fr-FR" altLang="fr-FR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endParaRPr lang="fr-FR" altLang="fr-FR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066800"/>
            <a:ext cx="695166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275464" y="1089320"/>
            <a:ext cx="28389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altLang="fr-FR" kern="0" dirty="0" smtClean="0"/>
              <a:t>95 MeV/u </a:t>
            </a:r>
            <a:r>
              <a:rPr lang="fr-FR" altLang="fr-FR" kern="0" dirty="0" err="1" smtClean="0"/>
              <a:t>carbon</a:t>
            </a:r>
            <a:r>
              <a:rPr lang="fr-FR" altLang="fr-FR" kern="0" dirty="0" smtClean="0"/>
              <a:t> ions </a:t>
            </a:r>
          </a:p>
        </p:txBody>
      </p:sp>
    </p:spTree>
    <p:extLst>
      <p:ext uri="{BB962C8B-B14F-4D97-AF65-F5344CB8AC3E}">
        <p14:creationId xmlns:p14="http://schemas.microsoft.com/office/powerpoint/2010/main" val="11608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5300" y="-1"/>
            <a:ext cx="8521700" cy="967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FR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Prompt </a:t>
            </a:r>
            <a:r>
              <a:rPr lang="fr-FR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gamma </a:t>
            </a:r>
            <a:r>
              <a:rPr lang="fr-FR" sz="2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measurements</a:t>
            </a:r>
            <a:endParaRPr lang="fr-FR" sz="28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kern="0" dirty="0" err="1">
                <a:solidFill>
                  <a:srgbClr val="000000"/>
                </a:solidFill>
                <a:latin typeface="Arial"/>
              </a:rPr>
              <a:t>with</a:t>
            </a:r>
            <a:r>
              <a:rPr lang="fr-FR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kern="0" dirty="0" err="1">
                <a:solidFill>
                  <a:srgbClr val="000000"/>
                </a:solidFill>
                <a:latin typeface="Arial"/>
              </a:rPr>
              <a:t>collimated</a:t>
            </a:r>
            <a:r>
              <a:rPr lang="fr-FR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kern="0" dirty="0" smtClean="0">
                <a:solidFill>
                  <a:srgbClr val="000000"/>
                </a:solidFill>
                <a:latin typeface="Arial"/>
              </a:rPr>
              <a:t>detectors</a:t>
            </a:r>
            <a:endParaRPr lang="fr-FR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8642" y="5342057"/>
            <a:ext cx="7422660" cy="838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Energy</a:t>
            </a:r>
            <a:r>
              <a:rPr lang="fr-FR" sz="1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&lt;1 </a:t>
            </a:r>
            <a:r>
              <a:rPr lang="fr-FR" sz="1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MeV to 10 </a:t>
            </a: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MeV</a:t>
            </a:r>
          </a:p>
          <a:p>
            <a:pPr>
              <a:defRPr/>
            </a:pP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</a:t>
            </a:r>
            <a:r>
              <a:rPr lang="fr-FR" sz="1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small</a:t>
            </a: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fraction </a:t>
            </a:r>
            <a:r>
              <a:rPr lang="fr-FR" sz="1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</a:t>
            </a: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measured</a:t>
            </a: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as </a:t>
            </a:r>
            <a:r>
              <a:rPr lang="fr-FR" sz="1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discrete</a:t>
            </a: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lines</a:t>
            </a:r>
            <a:endParaRPr lang="fr-FR" sz="18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fr-FR" sz="1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Low</a:t>
            </a: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energy</a:t>
            </a: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gammas: </a:t>
            </a:r>
            <a:r>
              <a:rPr lang="fr-FR" sz="1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larger</a:t>
            </a: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scattered</a:t>
            </a: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fraction</a:t>
            </a:r>
            <a:endParaRPr lang="fr-FR" sz="18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2" name="ZoneTexte 4"/>
          <p:cNvSpPr txBox="1">
            <a:spLocks noChangeArrowheads="1"/>
          </p:cNvSpPr>
          <p:nvPr/>
        </p:nvSpPr>
        <p:spPr bwMode="auto">
          <a:xfrm>
            <a:off x="4314204" y="1120967"/>
            <a:ext cx="4103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800" dirty="0" err="1" smtClean="0"/>
              <a:t>Energy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spectrum</a:t>
            </a:r>
            <a:r>
              <a:rPr lang="fr-FR" altLang="fr-FR" sz="1800" dirty="0" smtClean="0"/>
              <a:t> 160 MeV protons in PMMA, </a:t>
            </a:r>
            <a:r>
              <a:rPr lang="fr-FR" altLang="fr-FR" sz="1800" dirty="0" err="1" smtClean="0"/>
              <a:t>NaI</a:t>
            </a:r>
            <a:r>
              <a:rPr lang="fr-FR" altLang="fr-FR" sz="1800" dirty="0" smtClean="0"/>
              <a:t>(Tl) detector</a:t>
            </a:r>
            <a:endParaRPr lang="fr-FR" altLang="fr-FR" sz="1800" i="1" dirty="0">
              <a:solidFill>
                <a:srgbClr val="0070C0"/>
              </a:solidFill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20" y="1694479"/>
            <a:ext cx="4939549" cy="378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28120" y="5478604"/>
            <a:ext cx="2064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altLang="fr-FR" sz="2000" i="1" dirty="0" err="1">
                <a:solidFill>
                  <a:srgbClr val="0070C0"/>
                </a:solidFill>
              </a:rPr>
              <a:t>Smeets</a:t>
            </a:r>
            <a:r>
              <a:rPr lang="fr-FR" altLang="fr-FR" sz="2000" i="1" dirty="0">
                <a:solidFill>
                  <a:srgbClr val="0070C0"/>
                </a:solidFill>
              </a:rPr>
              <a:t> PMB 2012</a:t>
            </a:r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282906" y="2524836"/>
            <a:ext cx="900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2150680" y="2214349"/>
            <a:ext cx="998568" cy="620973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42716" y="3220872"/>
            <a:ext cx="450376" cy="8052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90908" y="3223144"/>
            <a:ext cx="450376" cy="8052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Cylindre 9"/>
          <p:cNvSpPr/>
          <p:nvPr/>
        </p:nvSpPr>
        <p:spPr bwMode="auto">
          <a:xfrm>
            <a:off x="2488462" y="4360459"/>
            <a:ext cx="323004" cy="586854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>
            <a:off x="2182906" y="2060812"/>
            <a:ext cx="9583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2063127" y="1415711"/>
            <a:ext cx="119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>
                <a:latin typeface="+mj-lt"/>
              </a:rPr>
              <a:t>m</a:t>
            </a:r>
            <a:r>
              <a:rPr lang="fr-FR" sz="1800" dirty="0" err="1" smtClean="0">
                <a:latin typeface="+mj-lt"/>
              </a:rPr>
              <a:t>oving</a:t>
            </a:r>
            <a:r>
              <a:rPr lang="fr-FR" sz="1800" dirty="0" smtClean="0">
                <a:latin typeface="+mj-lt"/>
              </a:rPr>
              <a:t> </a:t>
            </a:r>
            <a:r>
              <a:rPr lang="fr-FR" sz="1800" dirty="0" err="1" smtClean="0">
                <a:latin typeface="+mj-lt"/>
              </a:rPr>
              <a:t>target</a:t>
            </a:r>
            <a:endParaRPr lang="fr-FR" sz="1800" dirty="0"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35290" y="2029683"/>
            <a:ext cx="119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latin typeface="+mj-lt"/>
              </a:rPr>
              <a:t>beam</a:t>
            </a:r>
            <a:endParaRPr lang="fr-FR" sz="1800" dirty="0"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97458" y="3300315"/>
            <a:ext cx="119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latin typeface="+mj-lt"/>
              </a:rPr>
              <a:t>collimator</a:t>
            </a:r>
            <a:endParaRPr lang="fr-FR" sz="1800" dirty="0"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18098" y="4421723"/>
            <a:ext cx="119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+mj-lt"/>
              </a:rPr>
              <a:t>detector</a:t>
            </a:r>
            <a:endParaRPr lang="fr-F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72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5300" y="-1"/>
            <a:ext cx="8521700" cy="967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FR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Prompt </a:t>
            </a:r>
            <a:r>
              <a:rPr lang="fr-FR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gamma </a:t>
            </a:r>
            <a:r>
              <a:rPr lang="fr-FR" sz="2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measurements</a:t>
            </a:r>
            <a:endParaRPr lang="fr-FR" sz="28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kern="0" dirty="0" err="1">
                <a:solidFill>
                  <a:srgbClr val="000000"/>
                </a:solidFill>
                <a:latin typeface="Arial"/>
              </a:rPr>
              <a:t>with</a:t>
            </a:r>
            <a:r>
              <a:rPr lang="fr-FR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kern="0" dirty="0" err="1">
                <a:solidFill>
                  <a:srgbClr val="000000"/>
                </a:solidFill>
                <a:latin typeface="Arial"/>
              </a:rPr>
              <a:t>collimated</a:t>
            </a:r>
            <a:r>
              <a:rPr lang="fr-FR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kern="0" dirty="0" smtClean="0">
                <a:solidFill>
                  <a:srgbClr val="000000"/>
                </a:solidFill>
                <a:latin typeface="Arial"/>
              </a:rPr>
              <a:t>detectors</a:t>
            </a:r>
            <a:endParaRPr lang="fr-FR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282906" y="2524836"/>
            <a:ext cx="900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2150680" y="2214349"/>
            <a:ext cx="998568" cy="620973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42716" y="3220872"/>
            <a:ext cx="450376" cy="8052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90908" y="3223144"/>
            <a:ext cx="450376" cy="8052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Cylindre 9"/>
          <p:cNvSpPr/>
          <p:nvPr/>
        </p:nvSpPr>
        <p:spPr bwMode="auto">
          <a:xfrm>
            <a:off x="2488462" y="4360459"/>
            <a:ext cx="323004" cy="586854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>
            <a:off x="2182906" y="2060812"/>
            <a:ext cx="9583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2063127" y="1415711"/>
            <a:ext cx="119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>
                <a:latin typeface="+mj-lt"/>
              </a:rPr>
              <a:t>m</a:t>
            </a:r>
            <a:r>
              <a:rPr lang="fr-FR" sz="1800" dirty="0" err="1" smtClean="0">
                <a:latin typeface="+mj-lt"/>
              </a:rPr>
              <a:t>oving</a:t>
            </a:r>
            <a:r>
              <a:rPr lang="fr-FR" sz="1800" dirty="0" smtClean="0">
                <a:latin typeface="+mj-lt"/>
              </a:rPr>
              <a:t> </a:t>
            </a:r>
            <a:r>
              <a:rPr lang="fr-FR" sz="1800" dirty="0" err="1" smtClean="0">
                <a:latin typeface="+mj-lt"/>
              </a:rPr>
              <a:t>target</a:t>
            </a:r>
            <a:endParaRPr lang="fr-FR" sz="1800" dirty="0"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35290" y="2029683"/>
            <a:ext cx="119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latin typeface="+mj-lt"/>
              </a:rPr>
              <a:t>beam</a:t>
            </a:r>
            <a:endParaRPr lang="fr-FR" sz="1800" dirty="0"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97458" y="3300315"/>
            <a:ext cx="119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latin typeface="+mj-lt"/>
              </a:rPr>
              <a:t>collimator</a:t>
            </a:r>
            <a:endParaRPr lang="fr-FR" sz="1800" dirty="0"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18098" y="4421723"/>
            <a:ext cx="119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+mj-lt"/>
              </a:rPr>
              <a:t>detector</a:t>
            </a:r>
            <a:endParaRPr lang="fr-F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201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05"/>
    </mc:Choice>
    <mc:Fallback>
      <p:transition spd="slow" advTm="97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5300" y="-1"/>
            <a:ext cx="8521700" cy="967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FR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Prompt </a:t>
            </a:r>
            <a:r>
              <a:rPr lang="fr-FR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gamma </a:t>
            </a:r>
            <a:r>
              <a:rPr lang="fr-FR" sz="2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measurements</a:t>
            </a:r>
            <a:endParaRPr lang="fr-FR" sz="28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kern="0" dirty="0" err="1">
                <a:solidFill>
                  <a:srgbClr val="000000"/>
                </a:solidFill>
                <a:latin typeface="Arial"/>
              </a:rPr>
              <a:t>with</a:t>
            </a:r>
            <a:r>
              <a:rPr lang="fr-FR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kern="0" dirty="0" err="1">
                <a:solidFill>
                  <a:srgbClr val="000000"/>
                </a:solidFill>
                <a:latin typeface="Arial"/>
              </a:rPr>
              <a:t>collimated</a:t>
            </a:r>
            <a:r>
              <a:rPr lang="fr-FR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kern="0" dirty="0" smtClean="0">
                <a:solidFill>
                  <a:srgbClr val="000000"/>
                </a:solidFill>
                <a:latin typeface="Arial"/>
              </a:rPr>
              <a:t>detectors</a:t>
            </a:r>
            <a:endParaRPr lang="fr-FR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304228" y="2524836"/>
            <a:ext cx="1878678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2150680" y="2214349"/>
            <a:ext cx="998568" cy="620973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42716" y="3220872"/>
            <a:ext cx="450376" cy="8052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90908" y="3223144"/>
            <a:ext cx="450376" cy="8052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Cylindre 9"/>
          <p:cNvSpPr/>
          <p:nvPr/>
        </p:nvSpPr>
        <p:spPr bwMode="auto">
          <a:xfrm>
            <a:off x="2488462" y="4360459"/>
            <a:ext cx="323004" cy="586854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>
            <a:off x="2182906" y="2060812"/>
            <a:ext cx="9583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2124543" y="1383352"/>
            <a:ext cx="119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>
                <a:latin typeface="+mj-lt"/>
              </a:rPr>
              <a:t>m</a:t>
            </a:r>
            <a:r>
              <a:rPr lang="fr-FR" sz="1800" dirty="0" err="1" smtClean="0">
                <a:latin typeface="+mj-lt"/>
              </a:rPr>
              <a:t>oving</a:t>
            </a:r>
            <a:r>
              <a:rPr lang="fr-FR" sz="1800" dirty="0" smtClean="0">
                <a:latin typeface="+mj-lt"/>
              </a:rPr>
              <a:t> </a:t>
            </a:r>
            <a:r>
              <a:rPr lang="fr-FR" sz="1800" dirty="0" err="1" smtClean="0">
                <a:latin typeface="+mj-lt"/>
              </a:rPr>
              <a:t>target</a:t>
            </a:r>
            <a:endParaRPr lang="fr-FR" sz="1800" dirty="0"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35290" y="2029683"/>
            <a:ext cx="119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latin typeface="+mj-lt"/>
              </a:rPr>
              <a:t>beam</a:t>
            </a:r>
            <a:endParaRPr lang="fr-FR" sz="1800" dirty="0"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97458" y="3300315"/>
            <a:ext cx="119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latin typeface="+mj-lt"/>
              </a:rPr>
              <a:t>collimator</a:t>
            </a:r>
            <a:endParaRPr lang="fr-FR" sz="1800" dirty="0"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18098" y="4421723"/>
            <a:ext cx="119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+mj-lt"/>
              </a:rPr>
              <a:t>detector</a:t>
            </a:r>
            <a:endParaRPr lang="fr-FR" sz="1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05218" y="2214349"/>
            <a:ext cx="54591" cy="6209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orme libre 15"/>
          <p:cNvSpPr/>
          <p:nvPr/>
        </p:nvSpPr>
        <p:spPr bwMode="auto">
          <a:xfrm>
            <a:off x="554138" y="5745711"/>
            <a:ext cx="556750" cy="514054"/>
          </a:xfrm>
          <a:custGeom>
            <a:avLst/>
            <a:gdLst>
              <a:gd name="connsiteX0" fmla="*/ 0 w 696036"/>
              <a:gd name="connsiteY0" fmla="*/ 429838 h 735171"/>
              <a:gd name="connsiteX1" fmla="*/ 232012 w 696036"/>
              <a:gd name="connsiteY1" fmla="*/ 6757 h 735171"/>
              <a:gd name="connsiteX2" fmla="*/ 450376 w 696036"/>
              <a:gd name="connsiteY2" fmla="*/ 730088 h 735171"/>
              <a:gd name="connsiteX3" fmla="*/ 696036 w 696036"/>
              <a:gd name="connsiteY3" fmla="*/ 347951 h 735171"/>
              <a:gd name="connsiteX4" fmla="*/ 696036 w 696036"/>
              <a:gd name="connsiteY4" fmla="*/ 347951 h 7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036" h="735171">
                <a:moveTo>
                  <a:pt x="0" y="429838"/>
                </a:moveTo>
                <a:cubicBezTo>
                  <a:pt x="78474" y="193276"/>
                  <a:pt x="156949" y="-43285"/>
                  <a:pt x="232012" y="6757"/>
                </a:cubicBezTo>
                <a:cubicBezTo>
                  <a:pt x="307075" y="56799"/>
                  <a:pt x="373039" y="673222"/>
                  <a:pt x="450376" y="730088"/>
                </a:cubicBezTo>
                <a:cubicBezTo>
                  <a:pt x="527713" y="786954"/>
                  <a:pt x="696036" y="347951"/>
                  <a:pt x="696036" y="347951"/>
                </a:cubicBezTo>
                <a:lnTo>
                  <a:pt x="696036" y="347951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Connecteur en angle 24"/>
          <p:cNvCxnSpPr>
            <a:stCxn id="2" idx="2"/>
          </p:cNvCxnSpPr>
          <p:nvPr/>
        </p:nvCxnSpPr>
        <p:spPr bwMode="auto">
          <a:xfrm rot="16200000" flipH="1">
            <a:off x="-350322" y="4018158"/>
            <a:ext cx="3167418" cy="801746"/>
          </a:xfrm>
          <a:prstGeom prst="bentConnector3">
            <a:avLst>
              <a:gd name="adj1" fmla="val 6982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cteur droit 33"/>
          <p:cNvCxnSpPr/>
          <p:nvPr/>
        </p:nvCxnSpPr>
        <p:spPr bwMode="auto">
          <a:xfrm>
            <a:off x="1218098" y="6002738"/>
            <a:ext cx="1149806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cteur droit 35"/>
          <p:cNvCxnSpPr/>
          <p:nvPr/>
        </p:nvCxnSpPr>
        <p:spPr bwMode="auto">
          <a:xfrm>
            <a:off x="2811466" y="4947313"/>
            <a:ext cx="0" cy="6073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2367904" y="5566010"/>
            <a:ext cx="1077924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Timing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17140" y="1660351"/>
            <a:ext cx="119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accent2"/>
                </a:solidFill>
                <a:latin typeface="+mj-lt"/>
              </a:rPr>
              <a:t>monitor</a:t>
            </a:r>
            <a:endParaRPr lang="fr-FR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33862" y="6211669"/>
            <a:ext cx="140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accent2"/>
                </a:solidFill>
                <a:latin typeface="+mj-lt"/>
              </a:rPr>
              <a:t>Accelerator  HF</a:t>
            </a:r>
            <a:endParaRPr lang="fr-FR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243567" y="5658347"/>
            <a:ext cx="119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+mj-lt"/>
              </a:rPr>
              <a:t>or</a:t>
            </a:r>
            <a:endParaRPr lang="fr-FR" sz="1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3856" y="300621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kern="0" dirty="0" err="1">
                <a:solidFill>
                  <a:schemeClr val="tx2"/>
                </a:solidFill>
              </a:rPr>
              <a:t>Synchronization</a:t>
            </a:r>
            <a:r>
              <a:rPr lang="fr-FR" kern="0" dirty="0">
                <a:solidFill>
                  <a:schemeClr val="tx2"/>
                </a:solidFill>
              </a:rPr>
              <a:t> </a:t>
            </a:r>
            <a:r>
              <a:rPr lang="fr-FR" kern="0" dirty="0" err="1">
                <a:solidFill>
                  <a:schemeClr val="tx2"/>
                </a:solidFill>
              </a:rPr>
              <a:t>with</a:t>
            </a:r>
            <a:r>
              <a:rPr lang="fr-FR" kern="0" dirty="0">
                <a:solidFill>
                  <a:schemeClr val="tx2"/>
                </a:solidFill>
              </a:rPr>
              <a:t> </a:t>
            </a:r>
            <a:r>
              <a:rPr lang="fr-FR" kern="0" dirty="0" err="1">
                <a:solidFill>
                  <a:schemeClr val="tx2"/>
                </a:solidFill>
              </a:rPr>
              <a:t>accelerator</a:t>
            </a:r>
            <a:r>
              <a:rPr lang="fr-FR" kern="0" dirty="0">
                <a:solidFill>
                  <a:schemeClr val="tx2"/>
                </a:solidFill>
              </a:rPr>
              <a:t> HF or monitor: Time of Flight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0" y="48656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kern="0" dirty="0" smtClean="0">
                <a:solidFill>
                  <a:schemeClr val="tx2"/>
                </a:solidFill>
              </a:rPr>
              <a:t>First </a:t>
            </a:r>
            <a:r>
              <a:rPr lang="fr-FR" kern="0" dirty="0" err="1" smtClean="0">
                <a:solidFill>
                  <a:schemeClr val="tx2"/>
                </a:solidFill>
              </a:rPr>
              <a:t>evidence</a:t>
            </a:r>
            <a:r>
              <a:rPr lang="fr-FR" kern="0" dirty="0" smtClean="0">
                <a:solidFill>
                  <a:schemeClr val="tx2"/>
                </a:solidFill>
              </a:rPr>
              <a:t> of </a:t>
            </a:r>
            <a:r>
              <a:rPr lang="fr-FR" kern="0" dirty="0" err="1" smtClean="0">
                <a:solidFill>
                  <a:schemeClr val="tx2"/>
                </a:solidFill>
              </a:rPr>
              <a:t>correlation</a:t>
            </a:r>
            <a:r>
              <a:rPr lang="fr-FR" kern="0" dirty="0" smtClean="0">
                <a:solidFill>
                  <a:schemeClr val="tx2"/>
                </a:solidFill>
              </a:rPr>
              <a:t> </a:t>
            </a:r>
            <a:r>
              <a:rPr lang="fr-FR" kern="0" dirty="0" err="1" smtClean="0">
                <a:solidFill>
                  <a:schemeClr val="tx2"/>
                </a:solidFill>
              </a:rPr>
              <a:t>between</a:t>
            </a:r>
            <a:r>
              <a:rPr lang="fr-FR" kern="0" dirty="0" smtClean="0">
                <a:solidFill>
                  <a:schemeClr val="tx2"/>
                </a:solidFill>
              </a:rPr>
              <a:t> prompt-gamma profile and ion range: Min et al, APL 2006</a:t>
            </a:r>
            <a:endParaRPr lang="fr-FR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1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92"/>
    </mc:Choice>
    <mc:Fallback>
      <p:transition spd="slow" advTm="15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35" y="3216035"/>
            <a:ext cx="4890056" cy="308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516012" y="692062"/>
            <a:ext cx="5980482" cy="2550869"/>
            <a:chOff x="516012" y="692062"/>
            <a:chExt cx="5980482" cy="2550869"/>
          </a:xfrm>
        </p:grpSpPr>
        <p:pic>
          <p:nvPicPr>
            <p:cNvPr id="808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12" y="692062"/>
              <a:ext cx="5980482" cy="255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903766" y="1851577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+mj-lt"/>
                </a:rPr>
                <a:t>76mm</a:t>
              </a:r>
              <a:endParaRPr lang="fr-FR" sz="1400" dirty="0">
                <a:latin typeface="+mj-lt"/>
              </a:endParaRPr>
            </a:p>
          </p:txBody>
        </p:sp>
        <p:cxnSp>
          <p:nvCxnSpPr>
            <p:cNvPr id="8" name="Connecteur droit avec flèche 7"/>
            <p:cNvCxnSpPr/>
            <p:nvPr/>
          </p:nvCxnSpPr>
          <p:spPr bwMode="auto">
            <a:xfrm>
              <a:off x="1031912" y="2159354"/>
              <a:ext cx="42530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11" name="ZoneTexte 10"/>
          <p:cNvSpPr txBox="1"/>
          <p:nvPr/>
        </p:nvSpPr>
        <p:spPr>
          <a:xfrm>
            <a:off x="6586178" y="1036316"/>
            <a:ext cx="247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>
                <a:solidFill>
                  <a:schemeClr val="accent2"/>
                </a:solidFill>
              </a:rPr>
              <a:t>J. </a:t>
            </a:r>
            <a:r>
              <a:rPr lang="fr-FR" sz="2000" i="1" dirty="0" err="1" smtClean="0">
                <a:solidFill>
                  <a:schemeClr val="accent2"/>
                </a:solidFill>
              </a:rPr>
              <a:t>Verburg</a:t>
            </a:r>
            <a:r>
              <a:rPr lang="fr-FR" sz="2000" i="1" dirty="0" smtClean="0">
                <a:solidFill>
                  <a:schemeClr val="accent2"/>
                </a:solidFill>
              </a:rPr>
              <a:t>, PMB 2013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91543" y="3499285"/>
            <a:ext cx="4625163" cy="248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fr-FR" sz="1800" kern="0" dirty="0" err="1" smtClean="0"/>
              <a:t>Fast</a:t>
            </a:r>
            <a:r>
              <a:rPr lang="fr-FR" sz="1800" kern="0" dirty="0" smtClean="0"/>
              <a:t> timing (2ns </a:t>
            </a:r>
            <a:r>
              <a:rPr lang="fr-FR" sz="1800" kern="0" dirty="0" err="1" smtClean="0"/>
              <a:t>window</a:t>
            </a:r>
            <a:r>
              <a:rPr lang="fr-FR" sz="1800" kern="0" dirty="0" smtClean="0"/>
              <a:t>)</a:t>
            </a:r>
          </a:p>
          <a:p>
            <a:pPr>
              <a:buFontTx/>
              <a:buChar char="-"/>
            </a:pPr>
            <a:r>
              <a:rPr lang="fr-FR" sz="1800" kern="0" dirty="0" smtClean="0"/>
              <a:t>High spectral </a:t>
            </a:r>
            <a:r>
              <a:rPr lang="fr-FR" sz="1800" kern="0" dirty="0" err="1" smtClean="0"/>
              <a:t>resolution</a:t>
            </a:r>
            <a:r>
              <a:rPr lang="fr-FR" sz="1800" kern="0" dirty="0"/>
              <a:t> </a:t>
            </a:r>
            <a:r>
              <a:rPr lang="fr-FR" sz="1800" kern="0" dirty="0" smtClean="0"/>
              <a:t>  		(Large volume </a:t>
            </a:r>
            <a:r>
              <a:rPr lang="fr-FR" sz="1800" kern="0" dirty="0" err="1" smtClean="0"/>
              <a:t>LaBr</a:t>
            </a:r>
            <a:r>
              <a:rPr lang="fr-FR" sz="1800" kern="0" dirty="0" smtClean="0"/>
              <a:t>  + 	Compton rejection BGO)</a:t>
            </a:r>
          </a:p>
          <a:p>
            <a:pPr>
              <a:buFontTx/>
              <a:buChar char="-"/>
            </a:pPr>
            <a:r>
              <a:rPr lang="fr-FR" sz="1800" kern="0" dirty="0" smtClean="0"/>
              <a:t>Spatial </a:t>
            </a:r>
            <a:r>
              <a:rPr lang="fr-FR" sz="1800" kern="0" dirty="0" err="1" smtClean="0"/>
              <a:t>resolution</a:t>
            </a:r>
            <a:r>
              <a:rPr lang="fr-FR" sz="1800" kern="0" dirty="0" smtClean="0"/>
              <a:t> (~1cm FOV)</a:t>
            </a:r>
          </a:p>
          <a:p>
            <a:pPr>
              <a:buFontTx/>
              <a:buChar char="-"/>
            </a:pPr>
            <a:endParaRPr lang="fr-FR" sz="1800" kern="0" dirty="0"/>
          </a:p>
          <a:p>
            <a:pPr marL="0" indent="0">
              <a:buNone/>
            </a:pPr>
            <a:r>
              <a:rPr lang="fr-FR" sz="1800" kern="0" dirty="0" smtClean="0">
                <a:sym typeface="Wingdings" panose="05000000000000000000" pitchFamily="2" charset="2"/>
              </a:rPr>
              <a:t> 10 – 100 </a:t>
            </a:r>
            <a:r>
              <a:rPr lang="fr-FR" sz="1800" kern="0" dirty="0" err="1" smtClean="0">
                <a:sym typeface="Wingdings" panose="05000000000000000000" pitchFamily="2" charset="2"/>
              </a:rPr>
              <a:t>counts</a:t>
            </a:r>
            <a:r>
              <a:rPr lang="fr-FR" sz="1800" kern="0" dirty="0" smtClean="0">
                <a:sym typeface="Wingdings" panose="05000000000000000000" pitchFamily="2" charset="2"/>
              </a:rPr>
              <a:t>/ </a:t>
            </a:r>
            <a:r>
              <a:rPr lang="fr-FR" sz="1800" kern="0" dirty="0" err="1" smtClean="0">
                <a:sym typeface="Wingdings" panose="05000000000000000000" pitchFamily="2" charset="2"/>
              </a:rPr>
              <a:t>peak</a:t>
            </a:r>
            <a:r>
              <a:rPr lang="fr-FR" sz="1800" kern="0" dirty="0" smtClean="0">
                <a:sym typeface="Wingdings" panose="05000000000000000000" pitchFamily="2" charset="2"/>
              </a:rPr>
              <a:t> for 10</a:t>
            </a:r>
            <a:r>
              <a:rPr lang="fr-FR" sz="1800" kern="0" baseline="30000" dirty="0" smtClean="0">
                <a:sym typeface="Wingdings" panose="05000000000000000000" pitchFamily="2" charset="2"/>
              </a:rPr>
              <a:t>9 </a:t>
            </a:r>
            <a:r>
              <a:rPr lang="fr-FR" sz="1800" kern="0" dirty="0" smtClean="0">
                <a:sym typeface="Wingdings" panose="05000000000000000000" pitchFamily="2" charset="2"/>
              </a:rPr>
              <a:t>protons</a:t>
            </a:r>
            <a:endParaRPr lang="fr-FR" sz="1800" kern="0" dirty="0" smtClean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287079" y="0"/>
            <a:ext cx="8761387" cy="692062"/>
          </a:xfrm>
        </p:spPr>
        <p:txBody>
          <a:bodyPr/>
          <a:lstStyle/>
          <a:p>
            <a:r>
              <a:rPr lang="fr-FR" altLang="fr-FR" dirty="0" err="1" smtClean="0"/>
              <a:t>Fast</a:t>
            </a:r>
            <a:r>
              <a:rPr lang="fr-FR" altLang="fr-FR" dirty="0" smtClean="0"/>
              <a:t> timing and high </a:t>
            </a:r>
            <a:r>
              <a:rPr lang="fr-FR" altLang="fr-FR" dirty="0" err="1" smtClean="0"/>
              <a:t>energy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resolution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measurements</a:t>
            </a:r>
            <a:endParaRPr lang="fr-FR" altLang="fr-FR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263034" y="5913217"/>
            <a:ext cx="455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</a:t>
            </a:r>
            <a:r>
              <a:rPr lang="fr-FR" sz="2000" i="1" dirty="0" err="1" smtClean="0">
                <a:solidFill>
                  <a:schemeClr val="accent2"/>
                </a:solidFill>
              </a:rPr>
              <a:t>Polf</a:t>
            </a:r>
            <a:r>
              <a:rPr lang="fr-FR" sz="2000" i="1" dirty="0" smtClean="0">
                <a:solidFill>
                  <a:schemeClr val="accent2"/>
                </a:solidFill>
              </a:rPr>
              <a:t> PMB 2013</a:t>
            </a:r>
            <a:r>
              <a:rPr lang="fr-FR" dirty="0" smtClean="0"/>
              <a:t>: </a:t>
            </a:r>
          </a:p>
          <a:p>
            <a:r>
              <a:rPr lang="fr-FR" sz="2000" dirty="0" err="1" smtClean="0">
                <a:latin typeface="+mn-lt"/>
              </a:rPr>
              <a:t>Oxygen</a:t>
            </a:r>
            <a:r>
              <a:rPr lang="fr-FR" sz="2000" dirty="0" smtClean="0">
                <a:latin typeface="+mn-lt"/>
              </a:rPr>
              <a:t> concentration monitoring</a:t>
            </a:r>
            <a:endParaRPr lang="fr-FR"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1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349"/>
    </mc:Choice>
    <mc:Fallback>
      <p:transition spd="slow" advTm="1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245660" y="1"/>
            <a:ext cx="8898340" cy="503242"/>
          </a:xfrm>
        </p:spPr>
        <p:txBody>
          <a:bodyPr/>
          <a:lstStyle/>
          <a:p>
            <a:r>
              <a:rPr lang="fr-FR" altLang="fr-FR" dirty="0" smtClean="0"/>
              <a:t>Influence of TOF on PG </a:t>
            </a:r>
            <a:r>
              <a:rPr lang="fr-FR" altLang="fr-FR" dirty="0" smtClean="0"/>
              <a:t>profiles (</a:t>
            </a:r>
            <a:r>
              <a:rPr lang="fr-FR" altLang="fr-FR" dirty="0" err="1" smtClean="0"/>
              <a:t>collimated</a:t>
            </a:r>
            <a:r>
              <a:rPr lang="fr-FR" altLang="fr-FR" dirty="0" smtClean="0"/>
              <a:t> cameras) </a:t>
            </a:r>
            <a:endParaRPr lang="fr-FR" altLang="fr-FR" dirty="0" smtClean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05" y="503242"/>
            <a:ext cx="4122405" cy="28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4"/>
          <p:cNvSpPr txBox="1"/>
          <p:nvPr/>
        </p:nvSpPr>
        <p:spPr>
          <a:xfrm>
            <a:off x="6366550" y="3223876"/>
            <a:ext cx="2682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err="1" smtClean="0">
                <a:solidFill>
                  <a:schemeClr val="accent2"/>
                </a:solidFill>
              </a:rPr>
              <a:t>Roellinghoff</a:t>
            </a:r>
            <a:r>
              <a:rPr lang="de-DE" sz="2000" i="1" dirty="0" smtClean="0">
                <a:solidFill>
                  <a:schemeClr val="accent2"/>
                </a:solidFill>
              </a:rPr>
              <a:t>  PMB 2014</a:t>
            </a:r>
            <a:endParaRPr lang="de-DE" sz="2000" i="1" dirty="0">
              <a:solidFill>
                <a:schemeClr val="accent2"/>
              </a:solidFill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3" y="1125925"/>
            <a:ext cx="3731352" cy="209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95575" y="1285875"/>
            <a:ext cx="247650" cy="1657350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feld 20"/>
          <p:cNvSpPr txBox="1"/>
          <p:nvPr/>
        </p:nvSpPr>
        <p:spPr>
          <a:xfrm>
            <a:off x="588859" y="507502"/>
            <a:ext cx="3335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+mn-lt"/>
              </a:rPr>
              <a:t>160 </a:t>
            </a:r>
            <a:r>
              <a:rPr lang="de-DE" sz="1800" dirty="0" err="1" smtClean="0">
                <a:latin typeface="+mn-lt"/>
              </a:rPr>
              <a:t>MeV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protons</a:t>
            </a:r>
            <a:r>
              <a:rPr lang="de-DE" sz="1800" dirty="0" smtClean="0">
                <a:latin typeface="+mn-lt"/>
              </a:rPr>
              <a:t> in PMMA</a:t>
            </a:r>
          </a:p>
          <a:p>
            <a:r>
              <a:rPr lang="de-DE" sz="1800" dirty="0" smtClean="0">
                <a:latin typeface="+mn-lt"/>
              </a:rPr>
              <a:t>IBA C230 </a:t>
            </a:r>
            <a:r>
              <a:rPr lang="de-DE" sz="1800" dirty="0" err="1" smtClean="0">
                <a:latin typeface="+mn-lt"/>
              </a:rPr>
              <a:t>cyclotron</a:t>
            </a:r>
            <a:endParaRPr lang="en-US" sz="1800" dirty="0">
              <a:latin typeface="+mn-lt"/>
            </a:endParaRPr>
          </a:p>
        </p:txBody>
      </p:sp>
      <p:cxnSp>
        <p:nvCxnSpPr>
          <p:cNvPr id="6" name="Connecteur droit avec flèche 5"/>
          <p:cNvCxnSpPr/>
          <p:nvPr/>
        </p:nvCxnSpPr>
        <p:spPr bwMode="auto">
          <a:xfrm>
            <a:off x="895350" y="1552575"/>
            <a:ext cx="676275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873711" y="1219200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+mj-lt"/>
              </a:rPr>
              <a:t>9.4 ns</a:t>
            </a:r>
            <a:endParaRPr lang="fr-FR" sz="1600" dirty="0">
              <a:latin typeface="+mj-lt"/>
            </a:endParaRP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3" y="3726896"/>
            <a:ext cx="812006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8"/>
          <p:cNvSpPr txBox="1"/>
          <p:nvPr/>
        </p:nvSpPr>
        <p:spPr>
          <a:xfrm>
            <a:off x="723123" y="3372883"/>
            <a:ext cx="3902039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/>
              <a:t>310 </a:t>
            </a:r>
            <a:r>
              <a:rPr lang="fr-FR" sz="2000" i="1" dirty="0" err="1" smtClean="0"/>
              <a:t>A</a:t>
            </a:r>
            <a:r>
              <a:rPr lang="fr-FR" sz="2000" dirty="0" err="1" smtClean="0"/>
              <a:t>MeV</a:t>
            </a:r>
            <a:r>
              <a:rPr lang="fr-FR" sz="2000" dirty="0" smtClean="0"/>
              <a:t> </a:t>
            </a:r>
            <a:r>
              <a:rPr lang="fr-FR" sz="2000" dirty="0" err="1" smtClean="0"/>
              <a:t>carbon</a:t>
            </a:r>
            <a:r>
              <a:rPr lang="fr-FR" sz="2000" dirty="0" smtClean="0"/>
              <a:t> ions in PMMA</a:t>
            </a:r>
            <a:endParaRPr lang="fr-FR" sz="2000" dirty="0"/>
          </a:p>
        </p:txBody>
      </p:sp>
      <p:sp>
        <p:nvSpPr>
          <p:cNvPr id="20" name="ZoneTexte 1"/>
          <p:cNvSpPr txBox="1"/>
          <p:nvPr/>
        </p:nvSpPr>
        <p:spPr>
          <a:xfrm>
            <a:off x="2627428" y="4989753"/>
            <a:ext cx="1297171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dirty="0"/>
              <a:t>No TOF</a:t>
            </a:r>
          </a:p>
        </p:txBody>
      </p:sp>
      <p:sp>
        <p:nvSpPr>
          <p:cNvPr id="21" name="ZoneTexte 6"/>
          <p:cNvSpPr txBox="1"/>
          <p:nvPr/>
        </p:nvSpPr>
        <p:spPr>
          <a:xfrm>
            <a:off x="5761914" y="4986669"/>
            <a:ext cx="2312775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dirty="0"/>
              <a:t>TOF </a:t>
            </a:r>
            <a:r>
              <a:rPr lang="fr-FR" dirty="0" err="1" smtClean="0"/>
              <a:t>selection</a:t>
            </a:r>
            <a:endParaRPr lang="fr-FR" dirty="0"/>
          </a:p>
        </p:txBody>
      </p:sp>
      <p:sp>
        <p:nvSpPr>
          <p:cNvPr id="22" name="Textfeld 4"/>
          <p:cNvSpPr txBox="1"/>
          <p:nvPr/>
        </p:nvSpPr>
        <p:spPr>
          <a:xfrm>
            <a:off x="5553260" y="5953272"/>
            <a:ext cx="3466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solidFill>
                  <a:schemeClr val="accent2"/>
                </a:solidFill>
              </a:rPr>
              <a:t>M</a:t>
            </a:r>
            <a:r>
              <a:rPr lang="de-DE" sz="2000" i="1" dirty="0" smtClean="0">
                <a:solidFill>
                  <a:schemeClr val="accent2"/>
                </a:solidFill>
              </a:rPr>
              <a:t>. Pinto, </a:t>
            </a:r>
            <a:r>
              <a:rPr lang="de-DE" sz="2000" i="1" dirty="0" err="1" smtClean="0">
                <a:solidFill>
                  <a:schemeClr val="accent2"/>
                </a:solidFill>
              </a:rPr>
              <a:t>submitted</a:t>
            </a:r>
            <a:r>
              <a:rPr lang="de-DE" sz="2000" i="1" dirty="0" smtClean="0">
                <a:solidFill>
                  <a:schemeClr val="accent2"/>
                </a:solidFill>
              </a:rPr>
              <a:t> New J </a:t>
            </a:r>
            <a:r>
              <a:rPr lang="de-DE" sz="2000" i="1" dirty="0" err="1" smtClean="0">
                <a:solidFill>
                  <a:schemeClr val="accent2"/>
                </a:solidFill>
              </a:rPr>
              <a:t>Phys</a:t>
            </a:r>
            <a:endParaRPr lang="de-DE" sz="2000" i="1" dirty="0">
              <a:solidFill>
                <a:schemeClr val="accent2"/>
              </a:solidFill>
            </a:endParaRPr>
          </a:p>
        </p:txBody>
      </p:sp>
      <p:sp>
        <p:nvSpPr>
          <p:cNvPr id="23" name="Textfeld 1"/>
          <p:cNvSpPr txBox="1"/>
          <p:nvPr/>
        </p:nvSpPr>
        <p:spPr>
          <a:xfrm>
            <a:off x="391053" y="5938712"/>
            <a:ext cx="500753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TOF : </a:t>
            </a:r>
            <a:r>
              <a:rPr lang="de-DE" dirty="0" err="1" smtClean="0">
                <a:latin typeface="+mn-lt"/>
              </a:rPr>
              <a:t>mandatory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carbon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ions</a:t>
            </a:r>
            <a:endParaRPr lang="de-DE" dirty="0" smtClean="0">
              <a:latin typeface="+mn-lt"/>
              <a:sym typeface="Symbo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743"/>
    </mc:Choice>
    <mc:Fallback>
      <p:transition spd="slow" advTm="125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550109" y="1"/>
            <a:ext cx="7772400" cy="503242"/>
          </a:xfrm>
        </p:spPr>
        <p:txBody>
          <a:bodyPr/>
          <a:lstStyle/>
          <a:p>
            <a:r>
              <a:rPr lang="fr-FR" altLang="fr-FR" dirty="0" err="1" smtClean="0"/>
              <a:t>Fall</a:t>
            </a:r>
            <a:r>
              <a:rPr lang="fr-FR" altLang="fr-FR" dirty="0" smtClean="0"/>
              <a:t>-off </a:t>
            </a:r>
            <a:r>
              <a:rPr lang="fr-FR" altLang="fr-FR" dirty="0" err="1" smtClean="0"/>
              <a:t>retrieval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precision</a:t>
            </a:r>
            <a:endParaRPr lang="fr-FR" altLang="fr-FR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6" y="1796372"/>
            <a:ext cx="3190346" cy="329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52" y="1762009"/>
            <a:ext cx="4187169" cy="345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4"/>
          <p:cNvSpPr txBox="1"/>
          <p:nvPr/>
        </p:nvSpPr>
        <p:spPr>
          <a:xfrm>
            <a:off x="1149530" y="6173405"/>
            <a:ext cx="2682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err="1" smtClean="0">
                <a:solidFill>
                  <a:srgbClr val="025EA0"/>
                </a:solidFill>
              </a:rPr>
              <a:t>Roellinghoff</a:t>
            </a:r>
            <a:r>
              <a:rPr lang="de-DE" sz="2000" i="1" dirty="0" smtClean="0">
                <a:solidFill>
                  <a:srgbClr val="025EA0"/>
                </a:solidFill>
              </a:rPr>
              <a:t>  PMB 2014</a:t>
            </a:r>
            <a:endParaRPr lang="de-DE" sz="2000" i="1" dirty="0">
              <a:solidFill>
                <a:srgbClr val="025EA0"/>
              </a:solidFill>
            </a:endParaRPr>
          </a:p>
        </p:txBody>
      </p:sp>
      <p:sp>
        <p:nvSpPr>
          <p:cNvPr id="11" name="Textfeld 20"/>
          <p:cNvSpPr txBox="1"/>
          <p:nvPr/>
        </p:nvSpPr>
        <p:spPr>
          <a:xfrm>
            <a:off x="661556" y="911243"/>
            <a:ext cx="3658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+mn-lt"/>
              </a:rPr>
              <a:t>160 </a:t>
            </a:r>
            <a:r>
              <a:rPr lang="de-DE" sz="1800" dirty="0" err="1" smtClean="0">
                <a:latin typeface="+mn-lt"/>
              </a:rPr>
              <a:t>MeV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protons</a:t>
            </a:r>
            <a:r>
              <a:rPr lang="de-DE" sz="1800" dirty="0" smtClean="0">
                <a:latin typeface="+mn-lt"/>
              </a:rPr>
              <a:t> in PMMA</a:t>
            </a:r>
          </a:p>
          <a:p>
            <a:r>
              <a:rPr lang="de-DE" sz="1800" dirty="0" smtClean="0">
                <a:latin typeface="+mn-lt"/>
              </a:rPr>
              <a:t>IBA C230 </a:t>
            </a:r>
            <a:r>
              <a:rPr lang="de-DE" sz="1800" dirty="0" err="1" smtClean="0">
                <a:latin typeface="+mn-lt"/>
              </a:rPr>
              <a:t>cyclotron</a:t>
            </a:r>
            <a:endParaRPr lang="en-US" sz="1800" dirty="0">
              <a:latin typeface="+mn-lt"/>
            </a:endParaRPr>
          </a:p>
        </p:txBody>
      </p:sp>
      <p:sp>
        <p:nvSpPr>
          <p:cNvPr id="13" name="Textfeld 20"/>
          <p:cNvSpPr txBox="1"/>
          <p:nvPr/>
        </p:nvSpPr>
        <p:spPr>
          <a:xfrm>
            <a:off x="354842" y="5217607"/>
            <a:ext cx="87891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+mn-lt"/>
              </a:rPr>
              <a:t>Measurement </a:t>
            </a:r>
            <a:r>
              <a:rPr lang="de-DE" sz="1800" dirty="0" err="1" smtClean="0">
                <a:latin typeface="+mn-lt"/>
              </a:rPr>
              <a:t>with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single</a:t>
            </a:r>
            <a:r>
              <a:rPr lang="de-DE" sz="1800" dirty="0" smtClean="0">
                <a:latin typeface="+mn-lt"/>
              </a:rPr>
              <a:t> (</a:t>
            </a:r>
            <a:r>
              <a:rPr lang="de-DE" sz="1800" dirty="0" err="1" smtClean="0">
                <a:latin typeface="+mn-lt"/>
              </a:rPr>
              <a:t>small</a:t>
            </a:r>
            <a:r>
              <a:rPr lang="de-DE" sz="1800" dirty="0" smtClean="0">
                <a:latin typeface="+mn-lt"/>
              </a:rPr>
              <a:t>) </a:t>
            </a:r>
            <a:r>
              <a:rPr lang="de-DE" sz="1800" dirty="0" err="1" smtClean="0">
                <a:latin typeface="+mn-lt"/>
              </a:rPr>
              <a:t>detector</a:t>
            </a:r>
            <a:endParaRPr lang="de-DE" sz="1800" dirty="0" smtClean="0">
              <a:latin typeface="+mn-lt"/>
            </a:endParaRPr>
          </a:p>
          <a:p>
            <a:r>
              <a:rPr lang="de-DE" sz="1800" dirty="0" smtClean="0">
                <a:latin typeface="+mn-lt"/>
              </a:rPr>
              <a:t>Real </a:t>
            </a:r>
            <a:r>
              <a:rPr lang="de-DE" sz="1800" dirty="0" err="1" smtClean="0">
                <a:latin typeface="+mn-lt"/>
              </a:rPr>
              <a:t>clinical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detector</a:t>
            </a:r>
            <a:r>
              <a:rPr lang="de-DE" sz="1800" dirty="0" smtClean="0">
                <a:latin typeface="+mn-lt"/>
              </a:rPr>
              <a:t> 10 </a:t>
            </a:r>
            <a:r>
              <a:rPr lang="de-DE" sz="1800" dirty="0" err="1" smtClean="0">
                <a:latin typeface="+mn-lt"/>
              </a:rPr>
              <a:t>times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more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efficient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de-DE" sz="1800" dirty="0" err="1" smtClean="0">
                <a:latin typeface="+mn-lt"/>
                <a:sym typeface="Wingdings" panose="05000000000000000000" pitchFamily="2" charset="2"/>
              </a:rPr>
              <a:t>millimetric</a:t>
            </a:r>
            <a:r>
              <a:rPr lang="de-DE" sz="18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anose="05000000000000000000" pitchFamily="2" charset="2"/>
              </a:rPr>
              <a:t>precision</a:t>
            </a:r>
            <a:r>
              <a:rPr lang="de-DE" sz="18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anose="05000000000000000000" pitchFamily="2" charset="2"/>
              </a:rPr>
              <a:t>for</a:t>
            </a:r>
            <a:r>
              <a:rPr lang="de-DE" sz="1800" dirty="0" smtClean="0">
                <a:latin typeface="+mn-lt"/>
                <a:sym typeface="Wingdings" panose="05000000000000000000" pitchFamily="2" charset="2"/>
              </a:rPr>
              <a:t> a distal </a:t>
            </a:r>
            <a:r>
              <a:rPr lang="de-DE" sz="1800" dirty="0" err="1" smtClean="0">
                <a:latin typeface="+mn-lt"/>
                <a:sym typeface="Wingdings" panose="05000000000000000000" pitchFamily="2" charset="2"/>
              </a:rPr>
              <a:t>spot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670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25"/>
    </mc:Choice>
    <mc:Fallback>
      <p:transition spd="slow" advTm="7342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243" y="996287"/>
            <a:ext cx="8719757" cy="502578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Principle:</a:t>
            </a:r>
            <a:endParaRPr lang="en-US" sz="16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1600" dirty="0" smtClean="0">
                <a:sym typeface="Wingdings" pitchFamily="2" charset="2"/>
              </a:rPr>
              <a:t>Variations of the transient time inside the patient</a:t>
            </a:r>
          </a:p>
          <a:p>
            <a:pPr marL="0" indent="0">
              <a:buNone/>
            </a:pPr>
            <a:r>
              <a:rPr lang="en-US" sz="1600" dirty="0" smtClean="0">
                <a:sym typeface="Wingdings" pitchFamily="2" charset="2"/>
              </a:rPr>
              <a:t>Measurable with high precision</a:t>
            </a:r>
          </a:p>
          <a:p>
            <a:pPr marL="0" indent="0">
              <a:buNone/>
            </a:pPr>
            <a:r>
              <a:rPr lang="en-US" sz="1600" dirty="0" smtClean="0">
                <a:sym typeface="Wingdings" pitchFamily="2" charset="2"/>
              </a:rPr>
              <a:t>By means of the prompt-gamma timing profiles</a:t>
            </a:r>
          </a:p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 Measurements at KVI: </a:t>
            </a:r>
            <a:endParaRPr lang="en-US" sz="1600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sz="1600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en-US" sz="1600" dirty="0">
              <a:sym typeface="Symbol"/>
            </a:endParaRPr>
          </a:p>
          <a:p>
            <a:pPr marL="457200" lvl="1" indent="0">
              <a:buNone/>
            </a:pPr>
            <a:endParaRPr lang="en-US" sz="1600" dirty="0" smtClean="0">
              <a:sym typeface="Symbol"/>
            </a:endParaRPr>
          </a:p>
          <a:p>
            <a:pPr marL="457200" lvl="1" indent="0">
              <a:buNone/>
            </a:pPr>
            <a:endParaRPr lang="en-US" sz="1600" dirty="0">
              <a:sym typeface="Symbol"/>
            </a:endParaRPr>
          </a:p>
          <a:p>
            <a:pPr marL="457200" lvl="1" indent="0">
              <a:buNone/>
            </a:pPr>
            <a:endParaRPr lang="en-US" sz="1600" dirty="0" smtClean="0">
              <a:sym typeface="Symbol"/>
            </a:endParaRPr>
          </a:p>
          <a:p>
            <a:pPr marL="457200" lvl="1" indent="0">
              <a:buNone/>
            </a:pPr>
            <a:endParaRPr lang="en-US" sz="1600" dirty="0" smtClean="0">
              <a:sym typeface="Symbol"/>
            </a:endParaRPr>
          </a:p>
          <a:p>
            <a:pPr marL="457200" lvl="1" indent="0">
              <a:buNone/>
            </a:pPr>
            <a:endParaRPr lang="en-US" sz="1600" dirty="0" smtClean="0">
              <a:sym typeface="Symbol"/>
            </a:endParaRPr>
          </a:p>
          <a:p>
            <a:pPr marL="457200" lvl="1" indent="0">
              <a:buNone/>
            </a:pPr>
            <a:endParaRPr lang="en-US" sz="1600" dirty="0">
              <a:sym typeface="Symbol"/>
            </a:endParaRPr>
          </a:p>
          <a:p>
            <a:pPr marL="457200" lvl="1" indent="0">
              <a:buNone/>
            </a:pPr>
            <a:endParaRPr lang="en-US" sz="1600" dirty="0" smtClean="0">
              <a:sym typeface="Symbol"/>
            </a:endParaRPr>
          </a:p>
          <a:p>
            <a:pPr marL="457200" lvl="1" indent="0">
              <a:buNone/>
            </a:pPr>
            <a:endParaRPr lang="en-US" sz="1600" dirty="0">
              <a:sym typeface="Symbol"/>
            </a:endParaRPr>
          </a:p>
          <a:p>
            <a:pPr marL="457200" lvl="1" indent="0">
              <a:buNone/>
            </a:pPr>
            <a:endParaRPr lang="en-US" sz="1600" dirty="0" smtClean="0">
              <a:sym typeface="Symbol"/>
            </a:endParaRPr>
          </a:p>
          <a:p>
            <a:pPr marL="57150" indent="0">
              <a:buNone/>
            </a:pPr>
            <a:r>
              <a:rPr lang="en-US" dirty="0" smtClean="0">
                <a:sym typeface="Symbol"/>
              </a:rPr>
              <a:t>Clinical applicability: 2mm range deviation measurable within few seconds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446" y="0"/>
            <a:ext cx="7772400" cy="1143000"/>
          </a:xfrm>
        </p:spPr>
        <p:txBody>
          <a:bodyPr/>
          <a:lstStyle/>
          <a:p>
            <a:r>
              <a:rPr lang="en-US" dirty="0" smtClean="0"/>
              <a:t>Prompt gamma timing</a:t>
            </a:r>
            <a:endParaRPr lang="en-US" dirty="0"/>
          </a:p>
        </p:txBody>
      </p:sp>
      <p:sp>
        <p:nvSpPr>
          <p:cNvPr id="19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010908" y="6617245"/>
            <a:ext cx="2133600" cy="232135"/>
          </a:xfrm>
          <a:prstGeom prst="rect">
            <a:avLst/>
          </a:prstGeom>
        </p:spPr>
        <p:txBody>
          <a:bodyPr/>
          <a:lstStyle/>
          <a:p>
            <a:fld id="{48653137-61E7-8240-AC76-999307989740}" type="slidenum">
              <a:rPr lang="de-DE" sz="1100" smtClean="0">
                <a:solidFill>
                  <a:srgbClr val="FFFFFF"/>
                </a:solidFill>
              </a:rPr>
              <a:pPr/>
              <a:t>9</a:t>
            </a:fld>
            <a:endParaRPr lang="de-DE" sz="1100" dirty="0">
              <a:solidFill>
                <a:srgbClr val="FFFFFF"/>
              </a:solidFill>
            </a:endParaRPr>
          </a:p>
        </p:txBody>
      </p:sp>
      <p:pic>
        <p:nvPicPr>
          <p:cNvPr id="10" name="Picture 8" descr="\\G40FS1\home$\PauschG\Eigene Dateien\#OncoSync-Home\_Public\1403##__Paper_Golnik_PG-TOF\Figures_PGT_IMG\PMMAPosition.p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026" y="2742895"/>
            <a:ext cx="3985139" cy="2709347"/>
          </a:xfrm>
          <a:prstGeom prst="rect">
            <a:avLst/>
          </a:prstGeom>
          <a:noFill/>
        </p:spPr>
      </p:pic>
      <p:pic>
        <p:nvPicPr>
          <p:cNvPr id="13" name="Picture 11" descr="\\G40FS1\home$\PauschG\Eigene Dateien\#OncoSync-Home\_Public\140608__SORMA_AnnArbor\Slides\Figures_140511\Folie5.PNG"/>
          <p:cNvPicPr>
            <a:picLocks noChangeAspect="1" noChangeArrowheads="1"/>
          </p:cNvPicPr>
          <p:nvPr/>
        </p:nvPicPr>
        <p:blipFill>
          <a:blip r:embed="rId3" cstate="print"/>
          <a:srcRect l="8269" t="8925" r="8662" b="18375"/>
          <a:stretch>
            <a:fillRect/>
          </a:stretch>
        </p:blipFill>
        <p:spPr bwMode="auto">
          <a:xfrm>
            <a:off x="5383165" y="806910"/>
            <a:ext cx="3760836" cy="2468545"/>
          </a:xfrm>
          <a:prstGeom prst="rect">
            <a:avLst/>
          </a:prstGeom>
          <a:noFill/>
        </p:spPr>
      </p:pic>
      <p:sp>
        <p:nvSpPr>
          <p:cNvPr id="20" name="Textfeld 2"/>
          <p:cNvSpPr txBox="1"/>
          <p:nvPr/>
        </p:nvSpPr>
        <p:spPr>
          <a:xfrm>
            <a:off x="1485502" y="6135003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accent2"/>
                </a:solidFill>
              </a:rPr>
              <a:t>C. GOLNIK, PMB 2014 </a:t>
            </a:r>
          </a:p>
        </p:txBody>
      </p:sp>
    </p:spTree>
    <p:extLst>
      <p:ext uri="{BB962C8B-B14F-4D97-AF65-F5344CB8AC3E}">
        <p14:creationId xmlns:p14="http://schemas.microsoft.com/office/powerpoint/2010/main" val="275926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123"/>
    </mc:Choice>
    <mc:Fallback>
      <p:transition spd="slow" advTm="7112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8|7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2.7"/>
</p:tagLst>
</file>

<file path=ppt/theme/theme1.xml><?xml version="1.0" encoding="utf-8"?>
<a:theme xmlns:a="http://schemas.openxmlformats.org/drawingml/2006/main" name="présentation sobre paysage">
  <a:themeElements>
    <a:clrScheme name="présentation sobre pays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ésentation sobre pays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ésentation sobre pays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sobre pays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sobre pays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sobre pays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sobre pays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sobre pays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sobre pays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CAS sobre</Template>
  <TotalTime>27386</TotalTime>
  <Words>1238</Words>
  <Application>Microsoft Office PowerPoint</Application>
  <PresentationFormat>Affichage à l'écran (4:3)</PresentationFormat>
  <Paragraphs>457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37" baseType="lpstr">
      <vt:lpstr>présentation sobre paysage</vt:lpstr>
      <vt:lpstr>1_Benutzerdefiniertes Design</vt:lpstr>
      <vt:lpstr>Prompt gamma monitoring of proton and carbon therapy:  comparative development of a Time-of-Flight Compton camera and a multi-collimated camera</vt:lpstr>
      <vt:lpstr>Présentation PowerPoint</vt:lpstr>
      <vt:lpstr>Motivation</vt:lpstr>
      <vt:lpstr>Présentation PowerPoint</vt:lpstr>
      <vt:lpstr>Présentation PowerPoint</vt:lpstr>
      <vt:lpstr>Fast timing and high energy resolution measurements</vt:lpstr>
      <vt:lpstr>Influence of TOF on PG profiles (collimated cameras) </vt:lpstr>
      <vt:lpstr>Fall-off retrieval precision</vt:lpstr>
      <vt:lpstr>Prompt gamma timing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Main features - Challenges</vt:lpstr>
      <vt:lpstr>Collimated cameras</vt:lpstr>
      <vt:lpstr>Multislit TOF-gamma camera</vt:lpstr>
      <vt:lpstr>Compton cameras</vt:lpstr>
      <vt:lpstr>Présentation PowerPoint</vt:lpstr>
      <vt:lpstr>Silicon double-sided strip detectors</vt:lpstr>
      <vt:lpstr>DSSD front-end electronics</vt:lpstr>
      <vt:lpstr>BGO absorber</vt:lpstr>
      <vt:lpstr>Precise timing: fast monitor Scintillating fibers hodoscope  </vt:lpstr>
      <vt:lpstr>Construction of full-size prototype (collaboration IPN Lyon, CREATIS Lyon, LPC-Clermont, CPPM-Marseille)</vt:lpstr>
      <vt:lpstr>Compton-camera count rate issue</vt:lpstr>
      <vt:lpstr>Concluding remarks</vt:lpstr>
      <vt:lpstr>Special thanks</vt:lpstr>
      <vt:lpstr>Compton cameras</vt:lpstr>
      <vt:lpstr>Prompt gamma measurements</vt:lpstr>
      <vt:lpstr>Présentation PowerPoint</vt:lpstr>
      <vt:lpstr>Présentation PowerPoint</vt:lpstr>
      <vt:lpstr>Présentation PowerPoint</vt:lpstr>
      <vt:lpstr>Présentation PowerPoint</vt:lpstr>
      <vt:lpstr>Prompt gamma yields: heterogeneous targets</vt:lpstr>
      <vt:lpstr>Présentation PowerPoint</vt:lpstr>
    </vt:vector>
  </TitlesOfParts>
  <Company>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Contrôle en ligne de l’hadronthérapie</dc:title>
  <dc:creator>Dauvergne Denis</dc:creator>
  <cp:lastModifiedBy>Denis Dauvergne</cp:lastModifiedBy>
  <cp:revision>229</cp:revision>
  <dcterms:created xsi:type="dcterms:W3CDTF">2010-10-09T17:11:53Z</dcterms:created>
  <dcterms:modified xsi:type="dcterms:W3CDTF">2014-09-22T05:58:54Z</dcterms:modified>
</cp:coreProperties>
</file>