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7" r:id="rId4"/>
    <p:sldId id="278" r:id="rId5"/>
    <p:sldId id="281" r:id="rId6"/>
    <p:sldId id="280" r:id="rId7"/>
    <p:sldId id="275" r:id="rId8"/>
    <p:sldId id="282" r:id="rId9"/>
    <p:sldId id="283" r:id="rId10"/>
    <p:sldId id="28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23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0EA2EC7-3D2E-460E-8A4F-4E67C778AA7B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A77C38-0E8F-4D2A-9EE0-89AB774F04D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A2EC7-3D2E-460E-8A4F-4E67C778AA7B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7C38-0E8F-4D2A-9EE0-89AB774F04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0EA2EC7-3D2E-460E-8A4F-4E67C778AA7B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rostokąt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DA77C38-0E8F-4D2A-9EE0-89AB774F04D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A2EC7-3D2E-460E-8A4F-4E67C778AA7B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DA77C38-0E8F-4D2A-9EE0-89AB774F04D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Prostokąt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A2EC7-3D2E-460E-8A4F-4E67C778AA7B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13" name="Symbol zastępczy numeru slajd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DA77C38-0E8F-4D2A-9EE0-89AB774F04D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Symbol zastępczy stopki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0EA2EC7-3D2E-460E-8A4F-4E67C778AA7B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DA77C38-0E8F-4D2A-9EE0-89AB774F04D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ymbol zastępczy stopki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0EA2EC7-3D2E-460E-8A4F-4E67C778AA7B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12" name="Symbol zastępczy numeru slajd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DA77C38-0E8F-4D2A-9EE0-89AB774F04D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Symbol zastępczy stopki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Symbol zastępczy tekstu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5" name="Symbol zastępczy tekstu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A2EC7-3D2E-460E-8A4F-4E67C778AA7B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DA77C38-0E8F-4D2A-9EE0-89AB774F04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A2EC7-3D2E-460E-8A4F-4E67C778AA7B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A77C38-0E8F-4D2A-9EE0-89AB774F04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A2EC7-3D2E-460E-8A4F-4E67C778AA7B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DA77C38-0E8F-4D2A-9EE0-89AB774F04D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Prostokąt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Prostokąt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0EA2EC7-3D2E-460E-8A4F-4E67C778AA7B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13" name="Symbol zastępczy numeru slajd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DA77C38-0E8F-4D2A-9EE0-89AB774F04D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Symbol zastępczy stopki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0EA2EC7-3D2E-460E-8A4F-4E67C778AA7B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rostokąt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DA77C38-0E8F-4D2A-9EE0-89AB774F04D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gif"/><Relationship Id="rId12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11" Type="http://schemas.openxmlformats.org/officeDocument/2006/relationships/image" Target="../media/image14.gif"/><Relationship Id="rId5" Type="http://schemas.openxmlformats.org/officeDocument/2006/relationships/image" Target="../media/image8.jpg"/><Relationship Id="rId10" Type="http://schemas.openxmlformats.org/officeDocument/2006/relationships/image" Target="../media/image13.png"/><Relationship Id="rId4" Type="http://schemas.openxmlformats.org/officeDocument/2006/relationships/image" Target="../media/image7.jp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Trigger-less and reconfigurable data acquisition system for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J-PET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smtClean="0"/>
              <a:t>II PET </a:t>
            </a:r>
            <a:r>
              <a:rPr lang="pl-PL" dirty="0" err="1" smtClean="0"/>
              <a:t>Symposium</a:t>
            </a:r>
            <a:r>
              <a:rPr lang="pl-PL" dirty="0" smtClean="0"/>
              <a:t> 2014 </a:t>
            </a:r>
          </a:p>
          <a:p>
            <a:r>
              <a:rPr lang="pl-PL" dirty="0" smtClean="0"/>
              <a:t>Grzegorz </a:t>
            </a:r>
            <a:r>
              <a:rPr lang="pl-PL" dirty="0"/>
              <a:t>Korcyl – </a:t>
            </a:r>
            <a:r>
              <a:rPr lang="pl-PL" dirty="0" err="1"/>
              <a:t>Jagiellonian</a:t>
            </a:r>
            <a:r>
              <a:rPr lang="pl-PL" dirty="0"/>
              <a:t> </a:t>
            </a:r>
            <a:r>
              <a:rPr lang="pl-PL" dirty="0" err="1" smtClean="0"/>
              <a:t>University</a:t>
            </a:r>
            <a:r>
              <a:rPr lang="pl-PL" dirty="0" smtClean="0"/>
              <a:t>, Kraków </a:t>
            </a:r>
            <a:endParaRPr lang="en-US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48680"/>
            <a:ext cx="2697721" cy="101194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4173"/>
            <a:ext cx="914402" cy="152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9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Summary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/>
              <a:t>DAQ system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designed</a:t>
            </a:r>
            <a:r>
              <a:rPr lang="pl-PL" dirty="0" smtClean="0"/>
              <a:t>, </a:t>
            </a:r>
            <a:r>
              <a:rPr lang="pl-PL" dirty="0" err="1" smtClean="0"/>
              <a:t>tested</a:t>
            </a:r>
            <a:r>
              <a:rPr lang="pl-PL" dirty="0" smtClean="0"/>
              <a:t> and </a:t>
            </a:r>
            <a:r>
              <a:rPr lang="pl-PL" dirty="0" err="1" smtClean="0"/>
              <a:t>ready</a:t>
            </a:r>
            <a:r>
              <a:rPr lang="pl-PL" dirty="0" smtClean="0"/>
              <a:t> for </a:t>
            </a:r>
            <a:r>
              <a:rPr lang="pl-PL" dirty="0" err="1" smtClean="0"/>
              <a:t>operation</a:t>
            </a:r>
            <a:endParaRPr lang="pl-PL" dirty="0"/>
          </a:p>
          <a:p>
            <a:pPr lvl="1"/>
            <a:r>
              <a:rPr lang="pl-PL" dirty="0" smtClean="0"/>
              <a:t>Central Controller </a:t>
            </a:r>
            <a:r>
              <a:rPr lang="pl-PL" dirty="0" err="1" smtClean="0"/>
              <a:t>still</a:t>
            </a:r>
            <a:r>
              <a:rPr lang="pl-PL" dirty="0" smtClean="0"/>
              <a:t> in </a:t>
            </a:r>
            <a:r>
              <a:rPr lang="pl-PL" dirty="0" smtClean="0"/>
              <a:t>development</a:t>
            </a:r>
          </a:p>
          <a:p>
            <a:r>
              <a:rPr lang="pl-PL" dirty="0" err="1" smtClean="0"/>
              <a:t>Straight-forward</a:t>
            </a:r>
            <a:r>
              <a:rPr lang="pl-PL" dirty="0" smtClean="0"/>
              <a:t> </a:t>
            </a:r>
            <a:r>
              <a:rPr lang="pl-PL" dirty="0" err="1" smtClean="0"/>
              <a:t>expansion</a:t>
            </a:r>
            <a:r>
              <a:rPr lang="pl-PL" dirty="0" smtClean="0"/>
              <a:t> to </a:t>
            </a:r>
            <a:r>
              <a:rPr lang="pl-PL" dirty="0" err="1" smtClean="0"/>
              <a:t>larger</a:t>
            </a:r>
            <a:r>
              <a:rPr lang="pl-PL" dirty="0" smtClean="0"/>
              <a:t> </a:t>
            </a:r>
            <a:r>
              <a:rPr lang="pl-PL" dirty="0" err="1" smtClean="0"/>
              <a:t>setups</a:t>
            </a:r>
            <a:endParaRPr lang="pl-PL" dirty="0" smtClean="0"/>
          </a:p>
          <a:p>
            <a:endParaRPr lang="pl-PL" dirty="0" smtClean="0"/>
          </a:p>
          <a:p>
            <a:r>
              <a:rPr lang="pl-PL" dirty="0" err="1" smtClean="0"/>
              <a:t>Polish</a:t>
            </a:r>
            <a:r>
              <a:rPr lang="pl-PL" dirty="0" smtClean="0"/>
              <a:t> and International patent </a:t>
            </a:r>
            <a:r>
              <a:rPr lang="pl-PL" dirty="0" err="1" smtClean="0"/>
              <a:t>applications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(</a:t>
            </a:r>
            <a:r>
              <a:rPr lang="en-US" dirty="0" smtClean="0"/>
              <a:t>P.405178</a:t>
            </a:r>
            <a:r>
              <a:rPr lang="pl-PL" dirty="0" smtClean="0"/>
              <a:t>, </a:t>
            </a:r>
            <a:r>
              <a:rPr lang="en-US" dirty="0" smtClean="0"/>
              <a:t>PCT/EP2014/068352</a:t>
            </a:r>
            <a:r>
              <a:rPr lang="pl-PL" dirty="0"/>
              <a:t>)</a:t>
            </a:r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2787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err="1" smtClean="0"/>
              <a:t>Introduction</a:t>
            </a:r>
            <a:r>
              <a:rPr lang="pl-PL" sz="3600" dirty="0" smtClean="0"/>
              <a:t> – General DAQ Components</a:t>
            </a:r>
            <a:endParaRPr lang="en-US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Łącznik prostoliniowy 3"/>
          <p:cNvSpPr/>
          <p:nvPr/>
        </p:nvSpPr>
        <p:spPr>
          <a:xfrm>
            <a:off x="1565297" y="2656618"/>
            <a:ext cx="648000" cy="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  <a:tailEnd type="arrow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Łącznik prostoliniowy 5"/>
          <p:cNvSpPr/>
          <p:nvPr/>
        </p:nvSpPr>
        <p:spPr>
          <a:xfrm>
            <a:off x="3653296" y="2656618"/>
            <a:ext cx="648001" cy="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  <a:tailEnd type="arrow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301297" y="2224618"/>
            <a:ext cx="1152000" cy="100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081137" y="1513978"/>
            <a:ext cx="1172160" cy="99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101657" y="2961178"/>
            <a:ext cx="1151640" cy="99144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Łącznik prostoliniowy 9"/>
          <p:cNvSpPr/>
          <p:nvPr/>
        </p:nvSpPr>
        <p:spPr>
          <a:xfrm>
            <a:off x="5453297" y="2368618"/>
            <a:ext cx="648000" cy="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  <a:headEnd type="arrow"/>
            <a:tailEnd type="arrow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1" name="Łącznik prostoliniowy 10"/>
          <p:cNvSpPr/>
          <p:nvPr/>
        </p:nvSpPr>
        <p:spPr>
          <a:xfrm>
            <a:off x="5453657" y="3088618"/>
            <a:ext cx="648000" cy="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  <a:headEnd type="arrow"/>
            <a:tailEnd type="arrow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2" name="Łącznik prostoliniowy 11"/>
          <p:cNvSpPr/>
          <p:nvPr/>
        </p:nvSpPr>
        <p:spPr>
          <a:xfrm>
            <a:off x="6677297" y="2584618"/>
            <a:ext cx="0" cy="37656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  <a:headEnd type="arrow"/>
            <a:tailEnd type="arrow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800497" y="1576618"/>
            <a:ext cx="964800" cy="86615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Łącznik prostoliniowy 13"/>
          <p:cNvSpPr/>
          <p:nvPr/>
        </p:nvSpPr>
        <p:spPr>
          <a:xfrm>
            <a:off x="7325296" y="2008618"/>
            <a:ext cx="475201" cy="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  <a:tailEnd type="arrow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7901297" y="3088618"/>
            <a:ext cx="792000" cy="7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Łącznik prostoliniowy 15"/>
          <p:cNvSpPr/>
          <p:nvPr/>
        </p:nvSpPr>
        <p:spPr>
          <a:xfrm>
            <a:off x="8261297" y="2442778"/>
            <a:ext cx="0" cy="64584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  <a:tailEnd type="arrow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485297" y="3247377"/>
            <a:ext cx="884879" cy="273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300"/>
            </a:pPr>
            <a:r>
              <a:rPr lang="pl-PL" sz="13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Detectors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1997297" y="3247377"/>
            <a:ext cx="1762560" cy="273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300"/>
            </a:pPr>
            <a:r>
              <a:rPr lang="pl-PL" sz="13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Front-End Electronics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4034537" y="3232618"/>
            <a:ext cx="1627153" cy="28259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300"/>
            </a:pPr>
            <a:r>
              <a:rPr lang="pl-PL" sz="13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Digitizer </a:t>
            </a:r>
            <a:r>
              <a:rPr lang="pl-PL" sz="1300" b="0" i="0" u="none" strike="noStrike" kern="1200" dirty="0" err="1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electronics</a:t>
            </a:r>
            <a:endParaRPr lang="pl-PL" sz="13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4877297" y="1606858"/>
            <a:ext cx="1213919" cy="273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300"/>
            </a:pPr>
            <a:r>
              <a:rPr lang="pl-PL" sz="13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Concentrators</a:t>
            </a:r>
          </a:p>
        </p:txBody>
      </p:sp>
      <p:sp>
        <p:nvSpPr>
          <p:cNvPr id="21" name="pole tekstowe 20"/>
          <p:cNvSpPr txBox="1"/>
          <p:nvPr/>
        </p:nvSpPr>
        <p:spPr>
          <a:xfrm>
            <a:off x="6029297" y="3952618"/>
            <a:ext cx="1395680" cy="28259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300"/>
            </a:pPr>
            <a:r>
              <a:rPr lang="pl-PL" sz="13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Control </a:t>
            </a:r>
            <a:r>
              <a:rPr lang="pl-PL" sz="13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modules</a:t>
            </a:r>
            <a:endParaRPr lang="pl-PL" sz="13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7685296" y="3895377"/>
            <a:ext cx="1221480" cy="273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300"/>
            </a:pPr>
            <a:r>
              <a:rPr lang="pl-PL" sz="13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Event</a:t>
            </a:r>
            <a:r>
              <a:rPr lang="pl-PL" sz="13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pl-PL" sz="13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builders</a:t>
            </a:r>
            <a:endParaRPr lang="pl-PL" sz="13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23" name="Picture 2" descr="C:\Users\Grzegorz\Desktop\fg2.t[1]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76" y="4308262"/>
            <a:ext cx="984672" cy="99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Grzegorz\Desktop\Bez tytułu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823" y="4331583"/>
            <a:ext cx="981033" cy="96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Łącznik prostoliniowy 24"/>
          <p:cNvSpPr/>
          <p:nvPr/>
        </p:nvSpPr>
        <p:spPr>
          <a:xfrm>
            <a:off x="1571681" y="4794201"/>
            <a:ext cx="648000" cy="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  <a:tailEnd type="arrow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6" name="Łącznik prostoliniowy 25"/>
          <p:cNvSpPr/>
          <p:nvPr/>
        </p:nvSpPr>
        <p:spPr>
          <a:xfrm>
            <a:off x="3347864" y="4794110"/>
            <a:ext cx="648000" cy="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  <a:tailEnd type="arrow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27" name="Picture 4" descr="C:\Users\Grzegorz\Desktop\Bez tytułu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320" y="4581127"/>
            <a:ext cx="1365978" cy="39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Łącznik prostoliniowy 27"/>
          <p:cNvSpPr/>
          <p:nvPr/>
        </p:nvSpPr>
        <p:spPr>
          <a:xfrm>
            <a:off x="5515816" y="4928824"/>
            <a:ext cx="648000" cy="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  <a:tailEnd type="arrow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29" name="Picture 5" descr="C:\Users\Grzegorz\Desktop\package1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966" y="4775493"/>
            <a:ext cx="306661" cy="30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 descr="C:\Users\Grzegorz\Desktop\package1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677" y="4775493"/>
            <a:ext cx="306661" cy="30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" descr="C:\Users\Grzegorz\Desktop\package1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966" y="4775682"/>
            <a:ext cx="306661" cy="30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Łącznik prostoliniowy 31"/>
          <p:cNvSpPr/>
          <p:nvPr/>
        </p:nvSpPr>
        <p:spPr>
          <a:xfrm flipV="1">
            <a:off x="7506473" y="4293096"/>
            <a:ext cx="521911" cy="635916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  <a:tailEnd type="arrow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34" name="Obraz 33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7660096" y="5319861"/>
            <a:ext cx="1202401" cy="120240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Łącznik prostoliniowy 34"/>
          <p:cNvSpPr/>
          <p:nvPr/>
        </p:nvSpPr>
        <p:spPr>
          <a:xfrm flipH="1">
            <a:off x="8261297" y="4366213"/>
            <a:ext cx="21600" cy="953648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  <a:tailEnd type="arrow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6" name="pole tekstowe 35"/>
          <p:cNvSpPr txBox="1"/>
          <p:nvPr/>
        </p:nvSpPr>
        <p:spPr>
          <a:xfrm>
            <a:off x="6711677" y="6385642"/>
            <a:ext cx="1089827" cy="28259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300"/>
            </a:pPr>
            <a:r>
              <a:rPr lang="pl-PL" sz="1300" dirty="0" err="1" smtClean="0">
                <a:latin typeface="Arial" pitchFamily="18"/>
                <a:ea typeface="Microsoft YaHei" pitchFamily="2"/>
                <a:cs typeface="Mangal" pitchFamily="2"/>
              </a:rPr>
              <a:t>Slow</a:t>
            </a:r>
            <a:r>
              <a:rPr lang="pl-PL" sz="1300" dirty="0" smtClean="0"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pl-PL" sz="1300" dirty="0" err="1" smtClean="0">
                <a:latin typeface="Arial" pitchFamily="18"/>
                <a:ea typeface="Microsoft YaHei" pitchFamily="2"/>
                <a:cs typeface="Mangal" pitchFamily="2"/>
              </a:rPr>
              <a:t>control</a:t>
            </a:r>
            <a:endParaRPr lang="pl-PL" sz="13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1026" name="Picture 2" descr="C:\Users\Grzegorz\Desktop\4x4x16.g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0098"/>
            <a:ext cx="1409398" cy="142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Grzegorz\Desktop\DSC0788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089041"/>
            <a:ext cx="1348861" cy="101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42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J-PET DAQ Components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41168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Many Frontend prototypes:</a:t>
            </a:r>
          </a:p>
          <a:p>
            <a:pPr lvl="1"/>
            <a:r>
              <a:rPr lang="en-US" dirty="0" smtClean="0"/>
              <a:t>Multi-threshold discriminators based on FPGAs (</a:t>
            </a:r>
            <a:r>
              <a:rPr lang="pl-PL" dirty="0" smtClean="0"/>
              <a:t>M. </a:t>
            </a:r>
            <a:r>
              <a:rPr lang="pl-PL" dirty="0" smtClean="0"/>
              <a:t>Pałka</a:t>
            </a:r>
            <a:r>
              <a:rPr lang="pl-PL" dirty="0" smtClean="0"/>
              <a:t>, P. Strzempek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16 input channels</a:t>
            </a:r>
          </a:p>
          <a:p>
            <a:pPr lvl="2"/>
            <a:r>
              <a:rPr lang="en-US" dirty="0" smtClean="0"/>
              <a:t>4 thresholds per channel</a:t>
            </a:r>
          </a:p>
          <a:p>
            <a:pPr lvl="2"/>
            <a:r>
              <a:rPr lang="en-US" dirty="0" smtClean="0"/>
              <a:t>TRB3 Mezzanine</a:t>
            </a:r>
            <a:endParaRPr lang="pl-PL" dirty="0" smtClean="0"/>
          </a:p>
          <a:p>
            <a:pPr lvl="2"/>
            <a:r>
              <a:rPr lang="pl-PL" dirty="0" err="1" smtClean="0"/>
              <a:t>Cheap</a:t>
            </a:r>
            <a:r>
              <a:rPr lang="pl-PL" dirty="0" smtClean="0"/>
              <a:t>, </a:t>
            </a:r>
            <a:r>
              <a:rPr lang="pl-PL" dirty="0" err="1" smtClean="0"/>
              <a:t>low</a:t>
            </a:r>
            <a:r>
              <a:rPr lang="pl-PL" dirty="0" smtClean="0"/>
              <a:t> </a:t>
            </a:r>
            <a:r>
              <a:rPr lang="pl-PL" dirty="0" err="1" smtClean="0"/>
              <a:t>power</a:t>
            </a:r>
            <a:r>
              <a:rPr lang="pl-PL" dirty="0" smtClean="0"/>
              <a:t> </a:t>
            </a:r>
            <a:r>
              <a:rPr lang="pl-PL" dirty="0" err="1" smtClean="0"/>
              <a:t>consumption</a:t>
            </a:r>
            <a:r>
              <a:rPr lang="pl-PL" dirty="0" smtClean="0"/>
              <a:t>, </a:t>
            </a:r>
            <a:r>
              <a:rPr lang="pl-PL" dirty="0" smtClean="0"/>
              <a:t>small form </a:t>
            </a:r>
            <a:r>
              <a:rPr lang="pl-PL" dirty="0" err="1" smtClean="0"/>
              <a:t>factor</a:t>
            </a:r>
            <a:endParaRPr lang="en-US" dirty="0" smtClean="0"/>
          </a:p>
          <a:p>
            <a:pPr lvl="1"/>
            <a:r>
              <a:rPr lang="en-US" dirty="0" smtClean="0"/>
              <a:t>Multi-threshold discriminators with QTW conversion FEE</a:t>
            </a:r>
            <a:r>
              <a:rPr lang="pl-PL" dirty="0" smtClean="0"/>
              <a:t> (Inst. Fotonowy)</a:t>
            </a:r>
          </a:p>
          <a:p>
            <a:pPr lvl="2"/>
            <a:r>
              <a:rPr lang="pl-PL" dirty="0" err="1" smtClean="0"/>
              <a:t>Based</a:t>
            </a:r>
            <a:r>
              <a:rPr lang="pl-PL" dirty="0" smtClean="0"/>
              <a:t> on standard analog </a:t>
            </a:r>
            <a:r>
              <a:rPr lang="pl-PL" dirty="0" err="1" smtClean="0"/>
              <a:t>components</a:t>
            </a:r>
            <a:endParaRPr lang="en-US" dirty="0" smtClean="0"/>
          </a:p>
          <a:p>
            <a:pPr lvl="2"/>
            <a:r>
              <a:rPr lang="en-US" dirty="0" smtClean="0"/>
              <a:t>3 input channels</a:t>
            </a:r>
          </a:p>
          <a:p>
            <a:pPr lvl="2"/>
            <a:r>
              <a:rPr lang="en-US" dirty="0" smtClean="0"/>
              <a:t>2 signal paths:</a:t>
            </a:r>
          </a:p>
          <a:p>
            <a:pPr lvl="3"/>
            <a:r>
              <a:rPr lang="en-US" dirty="0" smtClean="0"/>
              <a:t>Fast – 4 thresholds discrimination</a:t>
            </a:r>
          </a:p>
          <a:p>
            <a:pPr lvl="3"/>
            <a:r>
              <a:rPr lang="en-US" dirty="0" smtClean="0"/>
              <a:t>Slow – Charge to Width conversion</a:t>
            </a:r>
          </a:p>
          <a:p>
            <a:pPr lvl="2"/>
            <a:r>
              <a:rPr lang="en-US" dirty="0" smtClean="0"/>
              <a:t>3U VME form factor</a:t>
            </a:r>
            <a:endParaRPr lang="pl-PL" dirty="0" smtClean="0"/>
          </a:p>
          <a:p>
            <a:pPr lvl="2"/>
            <a:r>
              <a:rPr lang="pl-PL" dirty="0" err="1" smtClean="0"/>
              <a:t>Expensive</a:t>
            </a:r>
            <a:r>
              <a:rPr lang="pl-PL" dirty="0" smtClean="0"/>
              <a:t>, </a:t>
            </a:r>
            <a:r>
              <a:rPr lang="pl-PL" dirty="0" err="1" smtClean="0"/>
              <a:t>power</a:t>
            </a:r>
            <a:r>
              <a:rPr lang="pl-PL" dirty="0" smtClean="0"/>
              <a:t> </a:t>
            </a:r>
            <a:r>
              <a:rPr lang="pl-PL" dirty="0" err="1" smtClean="0"/>
              <a:t>consuming</a:t>
            </a:r>
            <a:r>
              <a:rPr lang="pl-PL" dirty="0" smtClean="0"/>
              <a:t>, VME </a:t>
            </a:r>
            <a:r>
              <a:rPr lang="pl-PL" dirty="0" err="1" smtClean="0"/>
              <a:t>crate</a:t>
            </a:r>
            <a:r>
              <a:rPr lang="pl-PL" dirty="0" smtClean="0"/>
              <a:t> </a:t>
            </a:r>
            <a:r>
              <a:rPr lang="pl-PL" dirty="0" err="1" smtClean="0"/>
              <a:t>needed</a:t>
            </a:r>
            <a:endParaRPr lang="en-US" dirty="0" smtClean="0"/>
          </a:p>
          <a:p>
            <a:pPr lvl="1"/>
            <a:r>
              <a:rPr lang="en-US" dirty="0" smtClean="0"/>
              <a:t>Constant Fraction discriminators FEE</a:t>
            </a:r>
            <a:r>
              <a:rPr lang="pl-PL" dirty="0" smtClean="0"/>
              <a:t> (J. Majewski)</a:t>
            </a:r>
            <a:endParaRPr lang="en-US" dirty="0" smtClean="0"/>
          </a:p>
          <a:p>
            <a:pPr lvl="2"/>
            <a:r>
              <a:rPr lang="en-US" dirty="0" smtClean="0"/>
              <a:t>8 input channels</a:t>
            </a:r>
          </a:p>
          <a:p>
            <a:pPr lvl="2"/>
            <a:r>
              <a:rPr lang="en-US" dirty="0" smtClean="0"/>
              <a:t>4 fraction levels per channel</a:t>
            </a:r>
          </a:p>
          <a:p>
            <a:pPr lvl="2"/>
            <a:r>
              <a:rPr lang="en-US" dirty="0" smtClean="0"/>
              <a:t>Manually configurable fraction levels</a:t>
            </a:r>
            <a:endParaRPr lang="pl-PL" dirty="0" smtClean="0"/>
          </a:p>
          <a:p>
            <a:pPr lvl="2"/>
            <a:r>
              <a:rPr lang="pl-PL" dirty="0" err="1" smtClean="0"/>
              <a:t>Expensive</a:t>
            </a:r>
            <a:r>
              <a:rPr lang="pl-PL" dirty="0" smtClean="0"/>
              <a:t>, </a:t>
            </a:r>
            <a:r>
              <a:rPr lang="pl-PL" dirty="0" err="1" smtClean="0"/>
              <a:t>power</a:t>
            </a:r>
            <a:r>
              <a:rPr lang="pl-PL" dirty="0" smtClean="0"/>
              <a:t> </a:t>
            </a:r>
            <a:r>
              <a:rPr lang="pl-PL" dirty="0" err="1" smtClean="0"/>
              <a:t>consuming</a:t>
            </a:r>
            <a:r>
              <a:rPr lang="pl-PL" dirty="0" smtClean="0"/>
              <a:t>, </a:t>
            </a:r>
            <a:r>
              <a:rPr lang="pl-PL" dirty="0" err="1" smtClean="0"/>
              <a:t>custom</a:t>
            </a:r>
            <a:r>
              <a:rPr lang="pl-PL" dirty="0" smtClean="0"/>
              <a:t> </a:t>
            </a:r>
            <a:r>
              <a:rPr lang="pl-PL" dirty="0" smtClean="0"/>
              <a:t>form </a:t>
            </a:r>
            <a:r>
              <a:rPr lang="pl-PL" dirty="0" err="1" smtClean="0"/>
              <a:t>factor</a:t>
            </a:r>
            <a:endParaRPr lang="en-US" dirty="0" smtClean="0"/>
          </a:p>
          <a:p>
            <a:pPr lvl="1"/>
            <a:r>
              <a:rPr lang="en-US" dirty="0" smtClean="0"/>
              <a:t>Several other solutions tested</a:t>
            </a:r>
            <a:r>
              <a:rPr lang="pl-PL" dirty="0" smtClean="0"/>
              <a:t> (HEP </a:t>
            </a:r>
            <a:r>
              <a:rPr lang="pl-PL" dirty="0" err="1" smtClean="0"/>
              <a:t>experiments</a:t>
            </a:r>
            <a:r>
              <a:rPr lang="pl-PL" dirty="0" smtClean="0"/>
              <a:t>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126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J-PET DAQ Components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Digitizer / Collector module</a:t>
            </a:r>
          </a:p>
          <a:p>
            <a:pPr lvl="1"/>
            <a:r>
              <a:rPr lang="en-US" dirty="0" smtClean="0"/>
              <a:t>TRBv3</a:t>
            </a:r>
          </a:p>
          <a:p>
            <a:pPr lvl="2"/>
            <a:r>
              <a:rPr lang="en-US" dirty="0" smtClean="0"/>
              <a:t>4x configurable edge FPGAs</a:t>
            </a:r>
          </a:p>
          <a:p>
            <a:pPr lvl="3"/>
            <a:r>
              <a:rPr lang="en-US" dirty="0" smtClean="0"/>
              <a:t>TDC firmware</a:t>
            </a:r>
          </a:p>
          <a:p>
            <a:pPr lvl="4"/>
            <a:r>
              <a:rPr lang="en-US" dirty="0" smtClean="0"/>
              <a:t>~1</a:t>
            </a:r>
            <a:r>
              <a:rPr lang="pl-PL" dirty="0"/>
              <a:t>5</a:t>
            </a:r>
            <a:r>
              <a:rPr lang="en-US" dirty="0" err="1" smtClean="0"/>
              <a:t>ps</a:t>
            </a:r>
            <a:r>
              <a:rPr lang="en-US" dirty="0" smtClean="0"/>
              <a:t> resolution</a:t>
            </a:r>
          </a:p>
          <a:p>
            <a:pPr lvl="4"/>
            <a:r>
              <a:rPr lang="en-US" dirty="0" smtClean="0"/>
              <a:t>Up to 48 single edge input channels</a:t>
            </a:r>
          </a:p>
          <a:p>
            <a:pPr lvl="2"/>
            <a:r>
              <a:rPr lang="en-US" dirty="0" smtClean="0"/>
              <a:t>Central FPGA </a:t>
            </a:r>
          </a:p>
          <a:p>
            <a:pPr lvl="3"/>
            <a:r>
              <a:rPr lang="en-US" dirty="0" smtClean="0"/>
              <a:t>Data collector firmware</a:t>
            </a:r>
            <a:endParaRPr lang="pl-PL" dirty="0" smtClean="0"/>
          </a:p>
          <a:p>
            <a:pPr lvl="3"/>
            <a:r>
              <a:rPr lang="pl-PL" dirty="0" smtClean="0"/>
              <a:t>Interface to the system</a:t>
            </a:r>
            <a:endParaRPr lang="en-US" dirty="0" smtClean="0"/>
          </a:p>
          <a:p>
            <a:pPr lvl="4"/>
            <a:r>
              <a:rPr lang="en-US" dirty="0" smtClean="0"/>
              <a:t>Gigabit Ethernet Gateway</a:t>
            </a:r>
            <a:endParaRPr lang="pl-PL" dirty="0" smtClean="0"/>
          </a:p>
          <a:p>
            <a:pPr lvl="1"/>
            <a:r>
              <a:rPr lang="en-US" dirty="0" err="1" smtClean="0"/>
              <a:t>Jagiellonian</a:t>
            </a:r>
            <a:r>
              <a:rPr lang="en-US" dirty="0" smtClean="0"/>
              <a:t> University – member of TRB Collaboration</a:t>
            </a:r>
          </a:p>
          <a:p>
            <a:pPr lvl="2"/>
            <a:r>
              <a:rPr lang="en-US" dirty="0" smtClean="0"/>
              <a:t>Hardware and firmware development</a:t>
            </a:r>
          </a:p>
        </p:txBody>
      </p:sp>
      <p:pic>
        <p:nvPicPr>
          <p:cNvPr id="1026" name="Picture 2" descr="TRB3_with_AddOns_ang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0" y="1772816"/>
            <a:ext cx="2901950" cy="321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668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J-PET DAQ Components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 smtClean="0"/>
              <a:t>Central Controller (M</a:t>
            </a:r>
            <a:r>
              <a:rPr lang="pl-PL" dirty="0" smtClean="0"/>
              <a:t>. Kajetanowicz)</a:t>
            </a:r>
            <a:endParaRPr lang="en-US" dirty="0" smtClean="0"/>
          </a:p>
          <a:p>
            <a:pPr lvl="1"/>
            <a:r>
              <a:rPr lang="pl-PL" dirty="0"/>
              <a:t>Hardware</a:t>
            </a:r>
          </a:p>
          <a:p>
            <a:pPr lvl="2"/>
            <a:r>
              <a:rPr lang="pl-PL" dirty="0" err="1"/>
              <a:t>Xilinx</a:t>
            </a:r>
            <a:r>
              <a:rPr lang="pl-PL" dirty="0"/>
              <a:t> </a:t>
            </a:r>
            <a:r>
              <a:rPr lang="pl-PL" dirty="0" err="1"/>
              <a:t>Zynq</a:t>
            </a:r>
            <a:r>
              <a:rPr lang="pl-PL" dirty="0"/>
              <a:t> </a:t>
            </a:r>
            <a:r>
              <a:rPr lang="pl-PL" dirty="0" err="1" smtClean="0"/>
              <a:t>SoC</a:t>
            </a:r>
            <a:endParaRPr lang="pl-PL" dirty="0" smtClean="0"/>
          </a:p>
          <a:p>
            <a:pPr lvl="3"/>
            <a:r>
              <a:rPr lang="pl-PL" dirty="0" smtClean="0"/>
              <a:t>FPGA + ARM</a:t>
            </a:r>
            <a:endParaRPr lang="pl-PL" dirty="0"/>
          </a:p>
          <a:p>
            <a:pPr lvl="2"/>
            <a:r>
              <a:rPr lang="pl-PL" dirty="0"/>
              <a:t>DDR2 </a:t>
            </a:r>
            <a:r>
              <a:rPr lang="pl-PL" dirty="0" err="1"/>
              <a:t>memory</a:t>
            </a:r>
            <a:r>
              <a:rPr lang="pl-PL" dirty="0"/>
              <a:t> slot</a:t>
            </a:r>
          </a:p>
          <a:p>
            <a:pPr lvl="2"/>
            <a:r>
              <a:rPr lang="pl-PL" dirty="0"/>
              <a:t>16x SFP Optical </a:t>
            </a:r>
            <a:r>
              <a:rPr lang="pl-PL" dirty="0" err="1"/>
              <a:t>fiber</a:t>
            </a:r>
            <a:r>
              <a:rPr lang="pl-PL" dirty="0"/>
              <a:t> </a:t>
            </a:r>
            <a:r>
              <a:rPr lang="pl-PL" dirty="0" err="1"/>
              <a:t>transceivers</a:t>
            </a:r>
            <a:endParaRPr lang="en-US" dirty="0"/>
          </a:p>
          <a:p>
            <a:pPr lvl="1"/>
            <a:r>
              <a:rPr lang="pl-PL" dirty="0" err="1" smtClean="0"/>
              <a:t>Measurement</a:t>
            </a:r>
            <a:r>
              <a:rPr lang="pl-PL" dirty="0" smtClean="0"/>
              <a:t> </a:t>
            </a:r>
            <a:r>
              <a:rPr lang="pl-PL" dirty="0" err="1" smtClean="0"/>
              <a:t>control</a:t>
            </a:r>
            <a:endParaRPr lang="en-US" dirty="0" smtClean="0"/>
          </a:p>
          <a:p>
            <a:pPr lvl="2"/>
            <a:r>
              <a:rPr lang="en-US" dirty="0" smtClean="0"/>
              <a:t>Distribution of stable and precise </a:t>
            </a:r>
            <a:r>
              <a:rPr lang="pl-PL" dirty="0" smtClean="0"/>
              <a:t>„start”</a:t>
            </a:r>
            <a:r>
              <a:rPr lang="en-US" dirty="0" smtClean="0"/>
              <a:t> </a:t>
            </a:r>
            <a:r>
              <a:rPr lang="en-US" dirty="0" smtClean="0"/>
              <a:t>signal to </a:t>
            </a:r>
            <a:r>
              <a:rPr lang="en-US" dirty="0" smtClean="0"/>
              <a:t>TRBs</a:t>
            </a:r>
            <a:endParaRPr lang="en-US" dirty="0" smtClean="0"/>
          </a:p>
          <a:p>
            <a:pPr lvl="2"/>
            <a:r>
              <a:rPr lang="en-US" dirty="0" smtClean="0"/>
              <a:t>Distribution of </a:t>
            </a:r>
            <a:r>
              <a:rPr lang="pl-PL" dirty="0" err="1" smtClean="0"/>
              <a:t>timestamp</a:t>
            </a:r>
            <a:r>
              <a:rPr lang="pl-PL" dirty="0" smtClean="0"/>
              <a:t> </a:t>
            </a:r>
            <a:r>
              <a:rPr lang="pl-PL" dirty="0" err="1" smtClean="0"/>
              <a:t>information</a:t>
            </a:r>
            <a:endParaRPr lang="pl-PL" dirty="0" smtClean="0"/>
          </a:p>
          <a:p>
            <a:pPr lvl="1"/>
            <a:r>
              <a:rPr lang="pl-PL" dirty="0" smtClean="0"/>
              <a:t>Analy</a:t>
            </a:r>
            <a:r>
              <a:rPr lang="pl-PL" dirty="0" smtClean="0"/>
              <a:t>zer</a:t>
            </a:r>
            <a:endParaRPr lang="en-US" dirty="0" smtClean="0"/>
          </a:p>
          <a:p>
            <a:pPr lvl="2"/>
            <a:r>
              <a:rPr lang="en-US" dirty="0" smtClean="0"/>
              <a:t>Collection of readout data</a:t>
            </a:r>
          </a:p>
          <a:p>
            <a:pPr lvl="2"/>
            <a:r>
              <a:rPr lang="en-US" dirty="0" smtClean="0"/>
              <a:t>Online analysis algorithms</a:t>
            </a:r>
            <a:r>
              <a:rPr lang="pl-PL" dirty="0" smtClean="0"/>
              <a:t>, </a:t>
            </a:r>
            <a:r>
              <a:rPr lang="pl-PL" dirty="0" err="1" smtClean="0"/>
              <a:t>feature</a:t>
            </a:r>
            <a:r>
              <a:rPr lang="pl-PL" dirty="0" smtClean="0"/>
              <a:t> </a:t>
            </a:r>
            <a:r>
              <a:rPr lang="pl-PL" dirty="0" err="1" smtClean="0"/>
              <a:t>extraction</a:t>
            </a:r>
            <a:endParaRPr lang="pl-PL" dirty="0" smtClean="0"/>
          </a:p>
          <a:p>
            <a:pPr lvl="3"/>
            <a:r>
              <a:rPr lang="pl-PL" dirty="0" smtClean="0"/>
              <a:t>Online </a:t>
            </a:r>
            <a:r>
              <a:rPr lang="pl-PL" dirty="0" err="1" smtClean="0"/>
              <a:t>histograming</a:t>
            </a:r>
            <a:r>
              <a:rPr lang="pl-PL" dirty="0" smtClean="0"/>
              <a:t>, monitoring</a:t>
            </a:r>
          </a:p>
          <a:p>
            <a:pPr lvl="3"/>
            <a:r>
              <a:rPr lang="pl-PL" dirty="0" err="1" smtClean="0"/>
              <a:t>Unpacking</a:t>
            </a:r>
            <a:r>
              <a:rPr lang="pl-PL" dirty="0" smtClean="0"/>
              <a:t> and </a:t>
            </a:r>
            <a:r>
              <a:rPr lang="pl-PL" dirty="0" err="1" smtClean="0"/>
              <a:t>offline</a:t>
            </a:r>
            <a:r>
              <a:rPr lang="pl-PL" dirty="0" smtClean="0"/>
              <a:t> </a:t>
            </a:r>
            <a:r>
              <a:rPr lang="pl-PL" dirty="0" err="1" smtClean="0"/>
              <a:t>analysis</a:t>
            </a:r>
            <a:r>
              <a:rPr lang="pl-PL" dirty="0" smtClean="0"/>
              <a:t> </a:t>
            </a:r>
            <a:r>
              <a:rPr lang="pl-PL" dirty="0" smtClean="0"/>
              <a:t>suport</a:t>
            </a:r>
            <a:endParaRPr lang="pl-PL" dirty="0" smtClean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716" y="1567409"/>
            <a:ext cx="3093759" cy="19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54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J-PET DAQ Components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Networking</a:t>
            </a:r>
          </a:p>
          <a:p>
            <a:pPr lvl="1"/>
            <a:r>
              <a:rPr lang="en-US" dirty="0" smtClean="0"/>
              <a:t>Standard commercial Ethernet equipment</a:t>
            </a:r>
            <a:endParaRPr lang="pl-PL" dirty="0" smtClean="0"/>
          </a:p>
          <a:p>
            <a:r>
              <a:rPr lang="pl-PL" dirty="0" err="1" smtClean="0"/>
              <a:t>Event</a:t>
            </a:r>
            <a:r>
              <a:rPr lang="pl-PL" dirty="0" smtClean="0"/>
              <a:t> </a:t>
            </a:r>
            <a:r>
              <a:rPr lang="pl-PL" dirty="0" err="1" smtClean="0"/>
              <a:t>building</a:t>
            </a:r>
            <a:r>
              <a:rPr lang="pl-PL" dirty="0" smtClean="0"/>
              <a:t> and </a:t>
            </a:r>
            <a:r>
              <a:rPr lang="pl-PL" dirty="0" err="1" smtClean="0"/>
              <a:t>slow</a:t>
            </a:r>
            <a:r>
              <a:rPr lang="pl-PL" dirty="0" smtClean="0"/>
              <a:t> </a:t>
            </a:r>
            <a:r>
              <a:rPr lang="pl-PL" dirty="0" err="1" smtClean="0"/>
              <a:t>control</a:t>
            </a:r>
            <a:endParaRPr lang="pl-PL" dirty="0" smtClean="0"/>
          </a:p>
          <a:p>
            <a:pPr lvl="1"/>
            <a:r>
              <a:rPr lang="pl-PL" dirty="0" smtClean="0"/>
              <a:t>Standard </a:t>
            </a:r>
            <a:r>
              <a:rPr lang="pl-PL" dirty="0" err="1" smtClean="0"/>
              <a:t>commercial</a:t>
            </a:r>
            <a:r>
              <a:rPr lang="pl-PL" dirty="0" smtClean="0"/>
              <a:t> PC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835696" y="4053876"/>
            <a:ext cx="2304256" cy="2068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188667" y="4145097"/>
            <a:ext cx="2577381" cy="25773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642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J-PET DAQ Architecture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50782"/>
            <a:ext cx="8766593" cy="399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61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</a:t>
            </a:r>
            <a:r>
              <a:rPr lang="pl-PL" dirty="0" smtClean="0"/>
              <a:t>-PET </a:t>
            </a:r>
            <a:r>
              <a:rPr lang="pl-PL" dirty="0" err="1" smtClean="0"/>
              <a:t>Trigger</a:t>
            </a:r>
            <a:r>
              <a:rPr lang="pl-PL" dirty="0" smtClean="0"/>
              <a:t>-less system	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err="1" smtClean="0"/>
              <a:t>Measurement</a:t>
            </a:r>
            <a:r>
              <a:rPr lang="pl-PL" dirty="0" smtClean="0"/>
              <a:t> e</a:t>
            </a:r>
            <a:r>
              <a:rPr lang="en-US" dirty="0" err="1" smtClean="0"/>
              <a:t>lectronics</a:t>
            </a:r>
            <a:r>
              <a:rPr lang="en-US" dirty="0" smtClean="0"/>
              <a:t> require a „start” signal</a:t>
            </a:r>
          </a:p>
          <a:p>
            <a:pPr lvl="1"/>
            <a:r>
              <a:rPr lang="en-US" dirty="0" smtClean="0"/>
              <a:t>Usually selects interesting events</a:t>
            </a:r>
            <a:r>
              <a:rPr lang="pl-PL" dirty="0" smtClean="0"/>
              <a:t> -&gt; </a:t>
            </a:r>
            <a:r>
              <a:rPr lang="pl-PL" dirty="0" err="1" smtClean="0"/>
              <a:t>trigger</a:t>
            </a:r>
            <a:r>
              <a:rPr lang="pl-PL" dirty="0" smtClean="0"/>
              <a:t> system</a:t>
            </a:r>
            <a:endParaRPr lang="en-US" dirty="0" smtClean="0"/>
          </a:p>
          <a:p>
            <a:r>
              <a:rPr lang="en-US" dirty="0" smtClean="0"/>
              <a:t>Trigger-less – no preliminary data selection</a:t>
            </a:r>
          </a:p>
          <a:p>
            <a:pPr lvl="1"/>
            <a:r>
              <a:rPr lang="en-US" dirty="0" smtClean="0"/>
              <a:t>50 kHz periodic „start” signal</a:t>
            </a:r>
          </a:p>
          <a:p>
            <a:pPr lvl="1"/>
            <a:r>
              <a:rPr lang="en-US" dirty="0" smtClean="0"/>
              <a:t>Electronics record detector state over 20us</a:t>
            </a:r>
          </a:p>
          <a:p>
            <a:pPr lvl="1"/>
            <a:r>
              <a:rPr lang="en-US" dirty="0" smtClean="0"/>
              <a:t>Negligible dead-time – constant measurement over selected time period</a:t>
            </a:r>
          </a:p>
          <a:p>
            <a:r>
              <a:rPr lang="en-US" dirty="0" smtClean="0"/>
              <a:t>Pros:</a:t>
            </a:r>
          </a:p>
          <a:p>
            <a:pPr lvl="1"/>
            <a:r>
              <a:rPr lang="en-US" dirty="0" smtClean="0"/>
              <a:t>No data loss due to filtering – more accurate offline analysis</a:t>
            </a:r>
            <a:endParaRPr lang="pl-PL" dirty="0" smtClean="0"/>
          </a:p>
          <a:p>
            <a:r>
              <a:rPr lang="en-US" dirty="0" smtClean="0"/>
              <a:t>Cons:</a:t>
            </a:r>
          </a:p>
          <a:p>
            <a:pPr lvl="1"/>
            <a:r>
              <a:rPr lang="en-US" dirty="0" smtClean="0"/>
              <a:t>High rate and data load for online processing</a:t>
            </a:r>
          </a:p>
          <a:p>
            <a:pPr lvl="1"/>
            <a:r>
              <a:rPr lang="en-US" dirty="0"/>
              <a:t>Significant amount of storage </a:t>
            </a:r>
            <a:r>
              <a:rPr lang="en-US" dirty="0" smtClean="0"/>
              <a:t>needed</a:t>
            </a:r>
            <a:endParaRPr lang="pl-PL" dirty="0" smtClean="0"/>
          </a:p>
          <a:p>
            <a:pPr lvl="1"/>
            <a:r>
              <a:rPr lang="en-US" dirty="0" smtClean="0"/>
              <a:t>A lot of „garbage” to filter out offline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4938151"/>
            <a:ext cx="3571702" cy="194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29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J-PET </a:t>
            </a:r>
            <a:r>
              <a:rPr lang="pl-PL" dirty="0" err="1" smtClean="0"/>
              <a:t>Reconfigurable</a:t>
            </a:r>
            <a:r>
              <a:rPr lang="pl-PL" dirty="0" smtClean="0"/>
              <a:t> system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Electronics based on Field Programmable </a:t>
            </a:r>
            <a:r>
              <a:rPr lang="pl-PL" dirty="0" err="1" smtClean="0"/>
              <a:t>Gate</a:t>
            </a:r>
            <a:r>
              <a:rPr lang="pl-PL" dirty="0" smtClean="0"/>
              <a:t> </a:t>
            </a:r>
            <a:r>
              <a:rPr lang="pl-PL" dirty="0" err="1" smtClean="0"/>
              <a:t>Array</a:t>
            </a:r>
            <a:r>
              <a:rPr lang="pl-PL" dirty="0" smtClean="0"/>
              <a:t> </a:t>
            </a:r>
            <a:r>
              <a:rPr lang="en-US" dirty="0" smtClean="0"/>
              <a:t>Devices</a:t>
            </a:r>
            <a:endParaRPr lang="en-US" dirty="0" smtClean="0"/>
          </a:p>
          <a:p>
            <a:r>
              <a:rPr lang="en-US" dirty="0" smtClean="0"/>
              <a:t>The functionality is limited to the firmware</a:t>
            </a:r>
          </a:p>
          <a:p>
            <a:r>
              <a:rPr lang="en-US" dirty="0" smtClean="0"/>
              <a:t>Central Controller equipped with </a:t>
            </a:r>
            <a:r>
              <a:rPr lang="en-US" dirty="0" err="1" smtClean="0"/>
              <a:t>Zynq</a:t>
            </a:r>
            <a:r>
              <a:rPr lang="en-US" dirty="0" smtClean="0"/>
              <a:t> </a:t>
            </a:r>
            <a:r>
              <a:rPr lang="en-US" dirty="0" err="1" smtClean="0"/>
              <a:t>SoC</a:t>
            </a:r>
            <a:endParaRPr lang="en-US" dirty="0" smtClean="0"/>
          </a:p>
          <a:p>
            <a:pPr lvl="1"/>
            <a:r>
              <a:rPr lang="en-US" dirty="0" smtClean="0"/>
              <a:t>Firmware</a:t>
            </a:r>
          </a:p>
          <a:p>
            <a:pPr lvl="1"/>
            <a:r>
              <a:rPr lang="en-US" dirty="0" smtClean="0"/>
              <a:t>High Level software</a:t>
            </a:r>
          </a:p>
          <a:p>
            <a:r>
              <a:rPr lang="en-US" dirty="0" smtClean="0"/>
              <a:t>Pros:</a:t>
            </a:r>
          </a:p>
          <a:p>
            <a:pPr lvl="1"/>
            <a:r>
              <a:rPr lang="pl-PL" dirty="0" err="1" smtClean="0"/>
              <a:t>Functionality</a:t>
            </a:r>
            <a:r>
              <a:rPr lang="pl-PL" dirty="0" smtClean="0"/>
              <a:t> e</a:t>
            </a:r>
            <a:r>
              <a:rPr lang="en-US" dirty="0" err="1" smtClean="0"/>
              <a:t>asily</a:t>
            </a:r>
            <a:r>
              <a:rPr lang="en-US" dirty="0" smtClean="0"/>
              <a:t> upgradable</a:t>
            </a:r>
          </a:p>
          <a:p>
            <a:pPr lvl="1"/>
            <a:r>
              <a:rPr lang="pl-PL" dirty="0"/>
              <a:t>F</a:t>
            </a:r>
            <a:r>
              <a:rPr lang="en-US" dirty="0" err="1" smtClean="0"/>
              <a:t>lexible</a:t>
            </a:r>
            <a:r>
              <a:rPr lang="pl-PL" dirty="0" smtClean="0"/>
              <a:t> and </a:t>
            </a:r>
            <a:r>
              <a:rPr lang="pl-PL" dirty="0" err="1" smtClean="0"/>
              <a:t>extensible</a:t>
            </a:r>
            <a:r>
              <a:rPr lang="pl-PL" dirty="0" smtClean="0"/>
              <a:t> setup</a:t>
            </a:r>
            <a:endParaRPr lang="en-US" dirty="0" smtClean="0"/>
          </a:p>
          <a:p>
            <a:r>
              <a:rPr lang="en-US" dirty="0" smtClean="0"/>
              <a:t>Cons:</a:t>
            </a:r>
          </a:p>
          <a:p>
            <a:pPr lvl="1"/>
            <a:r>
              <a:rPr lang="en-US" dirty="0" smtClean="0"/>
              <a:t>Manpower with specific </a:t>
            </a:r>
            <a:r>
              <a:rPr lang="en-US" dirty="0" smtClean="0"/>
              <a:t>skills</a:t>
            </a:r>
            <a:r>
              <a:rPr lang="pl-PL" dirty="0" smtClean="0"/>
              <a:t> set </a:t>
            </a:r>
            <a:r>
              <a:rPr lang="pl-PL" dirty="0" err="1" smtClean="0"/>
              <a:t>required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87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Średni">
  <a:themeElements>
    <a:clrScheme name="Średni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Średni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Średni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5175</TotalTime>
  <Words>450</Words>
  <Application>Microsoft Office PowerPoint</Application>
  <PresentationFormat>Pokaz na ekranie (4:3)</PresentationFormat>
  <Paragraphs>97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7" baseType="lpstr">
      <vt:lpstr>Microsoft YaHei</vt:lpstr>
      <vt:lpstr>Arial</vt:lpstr>
      <vt:lpstr>Mangal</vt:lpstr>
      <vt:lpstr>Tw Cen MT</vt:lpstr>
      <vt:lpstr>Wingdings</vt:lpstr>
      <vt:lpstr>Wingdings 2</vt:lpstr>
      <vt:lpstr>Średni</vt:lpstr>
      <vt:lpstr>Trigger-less and reconfigurable data acquisition system for  J-PET</vt:lpstr>
      <vt:lpstr>Introduction – General DAQ Components</vt:lpstr>
      <vt:lpstr>J-PET DAQ Components</vt:lpstr>
      <vt:lpstr>J-PET DAQ Components</vt:lpstr>
      <vt:lpstr>J-PET DAQ Components</vt:lpstr>
      <vt:lpstr>J-PET DAQ Components</vt:lpstr>
      <vt:lpstr>J-PET DAQ Architecture</vt:lpstr>
      <vt:lpstr>J-PET Trigger-less system </vt:lpstr>
      <vt:lpstr>J-PET Reconfigurable system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 DATA Acquisition system</dc:title>
  <dc:creator>Grzegorz</dc:creator>
  <cp:lastModifiedBy>Grzegorz Korcyl</cp:lastModifiedBy>
  <cp:revision>97</cp:revision>
  <dcterms:created xsi:type="dcterms:W3CDTF">2013-07-04T21:35:01Z</dcterms:created>
  <dcterms:modified xsi:type="dcterms:W3CDTF">2014-09-23T09:23:01Z</dcterms:modified>
</cp:coreProperties>
</file>