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4" r:id="rId2"/>
    <p:sldId id="285" r:id="rId3"/>
    <p:sldId id="293" r:id="rId4"/>
    <p:sldId id="291" r:id="rId5"/>
    <p:sldId id="294" r:id="rId6"/>
    <p:sldId id="302" r:id="rId7"/>
    <p:sldId id="336" r:id="rId8"/>
    <p:sldId id="325" r:id="rId9"/>
    <p:sldId id="320" r:id="rId10"/>
    <p:sldId id="303" r:id="rId11"/>
    <p:sldId id="321" r:id="rId12"/>
    <p:sldId id="304" r:id="rId13"/>
    <p:sldId id="322" r:id="rId14"/>
    <p:sldId id="323" r:id="rId15"/>
    <p:sldId id="331" r:id="rId16"/>
    <p:sldId id="329" r:id="rId17"/>
    <p:sldId id="337" r:id="rId18"/>
    <p:sldId id="311" r:id="rId19"/>
    <p:sldId id="312" r:id="rId20"/>
    <p:sldId id="330" r:id="rId21"/>
    <p:sldId id="353" r:id="rId22"/>
    <p:sldId id="324" r:id="rId23"/>
    <p:sldId id="335" r:id="rId24"/>
    <p:sldId id="338" r:id="rId25"/>
    <p:sldId id="339" r:id="rId26"/>
    <p:sldId id="351" r:id="rId27"/>
    <p:sldId id="352" r:id="rId28"/>
    <p:sldId id="342" r:id="rId29"/>
    <p:sldId id="341" r:id="rId30"/>
    <p:sldId id="340" r:id="rId31"/>
    <p:sldId id="346" r:id="rId32"/>
    <p:sldId id="347" r:id="rId33"/>
    <p:sldId id="345" r:id="rId34"/>
    <p:sldId id="348" r:id="rId35"/>
    <p:sldId id="349" r:id="rId36"/>
    <p:sldId id="344" r:id="rId37"/>
    <p:sldId id="350" r:id="rId38"/>
    <p:sldId id="316" r:id="rId39"/>
    <p:sldId id="354" r:id="rId4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72E21"/>
    <a:srgbClr val="002060"/>
    <a:srgbClr val="000099"/>
    <a:srgbClr val="99CCFF"/>
    <a:srgbClr val="B9CDE5"/>
    <a:srgbClr val="0710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7743" autoAdjust="0"/>
  </p:normalViewPr>
  <p:slideViewPr>
    <p:cSldViewPr>
      <p:cViewPr>
        <p:scale>
          <a:sx n="58" d="100"/>
          <a:sy n="58" d="100"/>
        </p:scale>
        <p:origin x="-9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54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1E06E7-5E56-42BC-A73D-E9C8FF320916}" type="doc">
      <dgm:prSet loTypeId="urn:microsoft.com/office/officeart/2005/8/layout/hierarchy3" loCatId="relationship" qsTypeId="urn:microsoft.com/office/officeart/2005/8/quickstyle/3d9" qsCatId="3D" csTypeId="urn:microsoft.com/office/officeart/2005/8/colors/accent6_5" csCatId="accent6" phldr="1"/>
      <dgm:spPr/>
      <dgm:t>
        <a:bodyPr/>
        <a:lstStyle/>
        <a:p>
          <a:endParaRPr lang="tr-TR"/>
        </a:p>
      </dgm:t>
    </dgm:pt>
    <dgm:pt modelId="{09795D98-BE67-4C9B-A950-F672976E5EE9}">
      <dgm:prSet phldrT="[Text]"/>
      <dgm:spPr/>
      <dgm:t>
        <a:bodyPr/>
        <a:lstStyle/>
        <a:p>
          <a:r>
            <a:rPr lang="tr-TR" dirty="0" smtClean="0"/>
            <a:t>PET</a:t>
          </a:r>
          <a:endParaRPr lang="tr-TR" dirty="0"/>
        </a:p>
      </dgm:t>
    </dgm:pt>
    <dgm:pt modelId="{9E6D697C-18AF-45C0-AFAC-9EDA303D367D}" type="parTrans" cxnId="{04488BD4-88BD-4543-9AAA-BF99A16AFDA6}">
      <dgm:prSet/>
      <dgm:spPr/>
      <dgm:t>
        <a:bodyPr/>
        <a:lstStyle/>
        <a:p>
          <a:endParaRPr lang="tr-TR"/>
        </a:p>
      </dgm:t>
    </dgm:pt>
    <dgm:pt modelId="{9B89ED54-E4F5-4A9D-93D7-6948BA6835CA}" type="sibTrans" cxnId="{04488BD4-88BD-4543-9AAA-BF99A16AFDA6}">
      <dgm:prSet/>
      <dgm:spPr/>
      <dgm:t>
        <a:bodyPr/>
        <a:lstStyle/>
        <a:p>
          <a:endParaRPr lang="tr-TR"/>
        </a:p>
      </dgm:t>
    </dgm:pt>
    <dgm:pt modelId="{FF9160C8-31F5-4786-AB11-60EEFC92605F}">
      <dgm:prSet phldrT="[Text]" custT="1"/>
      <dgm:spPr/>
      <dgm:t>
        <a:bodyPr/>
        <a:lstStyle/>
        <a:p>
          <a:r>
            <a:rPr lang="tr-TR" sz="1600" dirty="0" smtClean="0"/>
            <a:t>FDG</a:t>
          </a:r>
        </a:p>
      </dgm:t>
    </dgm:pt>
    <dgm:pt modelId="{871E495A-1374-4BE0-8CA1-7CE3078D5255}" type="parTrans" cxnId="{07E2CAF9-EF65-4A32-9C89-F925822A8B9F}">
      <dgm:prSet/>
      <dgm:spPr/>
      <dgm:t>
        <a:bodyPr/>
        <a:lstStyle/>
        <a:p>
          <a:endParaRPr lang="tr-TR"/>
        </a:p>
      </dgm:t>
    </dgm:pt>
    <dgm:pt modelId="{6B884A54-BB04-4DD1-982A-935F226545B6}" type="sibTrans" cxnId="{07E2CAF9-EF65-4A32-9C89-F925822A8B9F}">
      <dgm:prSet/>
      <dgm:spPr/>
      <dgm:t>
        <a:bodyPr/>
        <a:lstStyle/>
        <a:p>
          <a:endParaRPr lang="tr-TR"/>
        </a:p>
      </dgm:t>
    </dgm:pt>
    <dgm:pt modelId="{26A1A290-1392-486F-9C4A-0627A37286AB}">
      <dgm:prSet phldrT="[Text]" custT="1"/>
      <dgm:spPr/>
      <dgm:t>
        <a:bodyPr/>
        <a:lstStyle/>
        <a:p>
          <a:r>
            <a:rPr lang="tr-TR" sz="1600" dirty="0" smtClean="0"/>
            <a:t>NaF</a:t>
          </a:r>
          <a:endParaRPr lang="tr-TR" sz="1600" dirty="0"/>
        </a:p>
      </dgm:t>
    </dgm:pt>
    <dgm:pt modelId="{4B2B9963-74AD-4E00-BF16-34EE75885849}" type="parTrans" cxnId="{B9C9685A-9164-4674-99F2-6672448757AC}">
      <dgm:prSet/>
      <dgm:spPr/>
      <dgm:t>
        <a:bodyPr/>
        <a:lstStyle/>
        <a:p>
          <a:endParaRPr lang="tr-TR"/>
        </a:p>
      </dgm:t>
    </dgm:pt>
    <dgm:pt modelId="{A19FD8FD-685F-4CA5-806E-BE67A211B236}" type="sibTrans" cxnId="{B9C9685A-9164-4674-99F2-6672448757AC}">
      <dgm:prSet/>
      <dgm:spPr/>
      <dgm:t>
        <a:bodyPr/>
        <a:lstStyle/>
        <a:p>
          <a:endParaRPr lang="tr-TR"/>
        </a:p>
      </dgm:t>
    </dgm:pt>
    <dgm:pt modelId="{014097E3-9C72-484B-AD39-5FACB25444A7}">
      <dgm:prSet phldrT="[Text]"/>
      <dgm:spPr/>
      <dgm:t>
        <a:bodyPr/>
        <a:lstStyle/>
        <a:p>
          <a:r>
            <a:rPr lang="tr-TR" dirty="0" smtClean="0"/>
            <a:t>SPECT</a:t>
          </a:r>
          <a:endParaRPr lang="tr-TR" dirty="0"/>
        </a:p>
      </dgm:t>
    </dgm:pt>
    <dgm:pt modelId="{915B1101-E068-4CBC-9E77-897F059C7043}" type="parTrans" cxnId="{6B053B32-9E90-44C3-BB77-448B514B289C}">
      <dgm:prSet/>
      <dgm:spPr/>
      <dgm:t>
        <a:bodyPr/>
        <a:lstStyle/>
        <a:p>
          <a:endParaRPr lang="tr-TR"/>
        </a:p>
      </dgm:t>
    </dgm:pt>
    <dgm:pt modelId="{2655CF80-64AC-458D-AFB0-98FB9712DB82}" type="sibTrans" cxnId="{6B053B32-9E90-44C3-BB77-448B514B289C}">
      <dgm:prSet/>
      <dgm:spPr/>
      <dgm:t>
        <a:bodyPr/>
        <a:lstStyle/>
        <a:p>
          <a:endParaRPr lang="tr-TR"/>
        </a:p>
      </dgm:t>
    </dgm:pt>
    <dgm:pt modelId="{35572994-B3A6-4516-A8F1-AB1D8F6F0DC6}">
      <dgm:prSet phldrT="[Text]" custT="1"/>
      <dgm:spPr/>
      <dgm:t>
        <a:bodyPr/>
        <a:lstStyle/>
        <a:p>
          <a:r>
            <a:rPr lang="tr-TR" sz="1600" dirty="0" smtClean="0"/>
            <a:t>Mo99/Tc99m Generator</a:t>
          </a:r>
          <a:endParaRPr lang="tr-TR" sz="1600" dirty="0"/>
        </a:p>
      </dgm:t>
    </dgm:pt>
    <dgm:pt modelId="{FD5C8FBB-E869-42FD-B190-FF64EC1C1100}" type="parTrans" cxnId="{28327AD4-3F03-41C2-929E-766257ED691B}">
      <dgm:prSet/>
      <dgm:spPr/>
      <dgm:t>
        <a:bodyPr/>
        <a:lstStyle/>
        <a:p>
          <a:endParaRPr lang="tr-TR"/>
        </a:p>
      </dgm:t>
    </dgm:pt>
    <dgm:pt modelId="{F1A848AF-7125-413F-8E11-1329ECD8E59C}" type="sibTrans" cxnId="{28327AD4-3F03-41C2-929E-766257ED691B}">
      <dgm:prSet/>
      <dgm:spPr/>
      <dgm:t>
        <a:bodyPr/>
        <a:lstStyle/>
        <a:p>
          <a:endParaRPr lang="tr-TR"/>
        </a:p>
      </dgm:t>
    </dgm:pt>
    <dgm:pt modelId="{6AFE9944-EB4C-45EF-8B5E-CA594691ECDA}">
      <dgm:prSet phldrT="[Text]" custT="1"/>
      <dgm:spPr/>
      <dgm:t>
        <a:bodyPr/>
        <a:lstStyle/>
        <a:p>
          <a:r>
            <a:rPr lang="tr-TR" sz="1600" dirty="0" smtClean="0"/>
            <a:t>Idodine-131 Oral Capsule</a:t>
          </a:r>
        </a:p>
      </dgm:t>
    </dgm:pt>
    <dgm:pt modelId="{7EF0F66D-9934-4BB6-AD59-10449F6F1986}" type="parTrans" cxnId="{F0C88BB4-BA68-4740-BA82-DAA3305B332C}">
      <dgm:prSet/>
      <dgm:spPr/>
      <dgm:t>
        <a:bodyPr/>
        <a:lstStyle/>
        <a:p>
          <a:endParaRPr lang="tr-TR"/>
        </a:p>
      </dgm:t>
    </dgm:pt>
    <dgm:pt modelId="{90492FD4-C423-48AB-9846-B8CB9983D565}" type="sibTrans" cxnId="{F0C88BB4-BA68-4740-BA82-DAA3305B332C}">
      <dgm:prSet/>
      <dgm:spPr/>
      <dgm:t>
        <a:bodyPr/>
        <a:lstStyle/>
        <a:p>
          <a:endParaRPr lang="tr-TR"/>
        </a:p>
      </dgm:t>
    </dgm:pt>
    <dgm:pt modelId="{5E44FF0E-C7D7-45D0-89D2-1FCA0E1C7066}">
      <dgm:prSet phldrT="[Text]" custT="1"/>
      <dgm:spPr/>
      <dgm:t>
        <a:bodyPr/>
        <a:lstStyle/>
        <a:p>
          <a:r>
            <a:rPr lang="tr-TR" sz="1600" dirty="0" smtClean="0"/>
            <a:t>Iodine-131 Oral Solution</a:t>
          </a:r>
        </a:p>
      </dgm:t>
    </dgm:pt>
    <dgm:pt modelId="{767DE09A-8E42-42C5-B75D-3266137969E8}" type="parTrans" cxnId="{20C0CDD2-6433-4B0D-9BFD-1478ABD4524D}">
      <dgm:prSet/>
      <dgm:spPr/>
      <dgm:t>
        <a:bodyPr/>
        <a:lstStyle/>
        <a:p>
          <a:endParaRPr lang="tr-TR"/>
        </a:p>
      </dgm:t>
    </dgm:pt>
    <dgm:pt modelId="{82A44E4E-0D53-4F09-8D51-DCAFD3C65A53}" type="sibTrans" cxnId="{20C0CDD2-6433-4B0D-9BFD-1478ABD4524D}">
      <dgm:prSet/>
      <dgm:spPr/>
      <dgm:t>
        <a:bodyPr/>
        <a:lstStyle/>
        <a:p>
          <a:endParaRPr lang="tr-TR"/>
        </a:p>
      </dgm:t>
    </dgm:pt>
    <dgm:pt modelId="{1B802B0D-54C0-41D8-8C40-627CAD49741D}">
      <dgm:prSet phldrT="[Text]" custT="1"/>
      <dgm:spPr/>
      <dgm:t>
        <a:bodyPr/>
        <a:lstStyle/>
        <a:p>
          <a:r>
            <a:rPr lang="tr-TR" sz="1600" dirty="0" smtClean="0"/>
            <a:t>Thallium-201 Injectable Solution</a:t>
          </a:r>
        </a:p>
      </dgm:t>
    </dgm:pt>
    <dgm:pt modelId="{7D034853-5019-49AC-A232-0478F9DDD054}" type="parTrans" cxnId="{BD69EEF6-095A-417D-91DB-31890ECF4922}">
      <dgm:prSet/>
      <dgm:spPr/>
      <dgm:t>
        <a:bodyPr/>
        <a:lstStyle/>
        <a:p>
          <a:endParaRPr lang="tr-TR"/>
        </a:p>
      </dgm:t>
    </dgm:pt>
    <dgm:pt modelId="{97313B13-C321-459A-83CB-6406C046AE65}" type="sibTrans" cxnId="{BD69EEF6-095A-417D-91DB-31890ECF4922}">
      <dgm:prSet/>
      <dgm:spPr/>
      <dgm:t>
        <a:bodyPr/>
        <a:lstStyle/>
        <a:p>
          <a:endParaRPr lang="tr-TR"/>
        </a:p>
      </dgm:t>
    </dgm:pt>
    <dgm:pt modelId="{737068CD-E733-4016-95B0-5F1411E4F0DB}">
      <dgm:prSet phldrT="[Text]" custT="1"/>
      <dgm:spPr/>
      <dgm:t>
        <a:bodyPr/>
        <a:lstStyle/>
        <a:p>
          <a:r>
            <a:rPr lang="tr-TR" sz="1600" dirty="0" smtClean="0"/>
            <a:t>Cold Kits</a:t>
          </a:r>
        </a:p>
      </dgm:t>
    </dgm:pt>
    <dgm:pt modelId="{C77BD713-975A-47EF-9C13-005D45D8B719}" type="parTrans" cxnId="{10BF477E-BCB3-4C44-AE81-46E5A3E2DADB}">
      <dgm:prSet/>
      <dgm:spPr/>
      <dgm:t>
        <a:bodyPr/>
        <a:lstStyle/>
        <a:p>
          <a:endParaRPr lang="tr-TR"/>
        </a:p>
      </dgm:t>
    </dgm:pt>
    <dgm:pt modelId="{D6BFC13B-C76E-4138-93E2-325CA4814D86}" type="sibTrans" cxnId="{10BF477E-BCB3-4C44-AE81-46E5A3E2DADB}">
      <dgm:prSet/>
      <dgm:spPr/>
      <dgm:t>
        <a:bodyPr/>
        <a:lstStyle/>
        <a:p>
          <a:endParaRPr lang="tr-TR"/>
        </a:p>
      </dgm:t>
    </dgm:pt>
    <dgm:pt modelId="{6C83103C-C094-4756-9E30-60197C114824}">
      <dgm:prSet phldrT="[Text]"/>
      <dgm:spPr/>
      <dgm:t>
        <a:bodyPr/>
        <a:lstStyle/>
        <a:p>
          <a:r>
            <a:rPr lang="tr-TR" dirty="0" smtClean="0"/>
            <a:t>Distributed</a:t>
          </a:r>
        </a:p>
      </dgm:t>
    </dgm:pt>
    <dgm:pt modelId="{17DEEE69-9D94-4FE3-B9A2-D0C5DB48A992}" type="parTrans" cxnId="{F1A8319B-7B7D-4C02-BA64-B7EC1CFBC2FD}">
      <dgm:prSet/>
      <dgm:spPr/>
      <dgm:t>
        <a:bodyPr/>
        <a:lstStyle/>
        <a:p>
          <a:endParaRPr lang="tr-TR"/>
        </a:p>
      </dgm:t>
    </dgm:pt>
    <dgm:pt modelId="{9D1F75C2-31EA-48AC-A6F1-A74563A8CCD6}" type="sibTrans" cxnId="{F1A8319B-7B7D-4C02-BA64-B7EC1CFBC2FD}">
      <dgm:prSet/>
      <dgm:spPr/>
      <dgm:t>
        <a:bodyPr/>
        <a:lstStyle/>
        <a:p>
          <a:endParaRPr lang="tr-TR"/>
        </a:p>
      </dgm:t>
    </dgm:pt>
    <dgm:pt modelId="{172905FF-14BB-4833-BAB2-BD7C97BBFC49}">
      <dgm:prSet phldrT="[Text]" custT="1"/>
      <dgm:spPr/>
      <dgm:t>
        <a:bodyPr/>
        <a:lstStyle/>
        <a:p>
          <a:r>
            <a:rPr lang="tr-TR" sz="1600" dirty="0" smtClean="0"/>
            <a:t>Therasphere</a:t>
          </a:r>
        </a:p>
      </dgm:t>
    </dgm:pt>
    <dgm:pt modelId="{090CDE57-51D0-4DAA-B359-813C3BF586EE}" type="parTrans" cxnId="{BDE2D1CC-8808-4D0A-8988-B63DBD793FDA}">
      <dgm:prSet/>
      <dgm:spPr/>
      <dgm:t>
        <a:bodyPr/>
        <a:lstStyle/>
        <a:p>
          <a:endParaRPr lang="tr-TR"/>
        </a:p>
      </dgm:t>
    </dgm:pt>
    <dgm:pt modelId="{7B68E030-F7F8-413F-83D5-B505876328C6}" type="sibTrans" cxnId="{BDE2D1CC-8808-4D0A-8988-B63DBD793FDA}">
      <dgm:prSet/>
      <dgm:spPr/>
      <dgm:t>
        <a:bodyPr/>
        <a:lstStyle/>
        <a:p>
          <a:endParaRPr lang="tr-TR"/>
        </a:p>
      </dgm:t>
    </dgm:pt>
    <dgm:pt modelId="{C9628083-0040-41B4-891B-4C98F5B4AC49}" type="pres">
      <dgm:prSet presAssocID="{071E06E7-5E56-42BC-A73D-E9C8FF3209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16C74FA-CDF9-4DFA-927B-7E551BAE2216}" type="pres">
      <dgm:prSet presAssocID="{09795D98-BE67-4C9B-A950-F672976E5EE9}" presName="root" presStyleCnt="0"/>
      <dgm:spPr/>
    </dgm:pt>
    <dgm:pt modelId="{9FB6A600-03F8-4DF0-B702-EBBA5EFF894D}" type="pres">
      <dgm:prSet presAssocID="{09795D98-BE67-4C9B-A950-F672976E5EE9}" presName="rootComposite" presStyleCnt="0"/>
      <dgm:spPr/>
    </dgm:pt>
    <dgm:pt modelId="{69E97BA2-36F8-4960-AD46-EBB50272200D}" type="pres">
      <dgm:prSet presAssocID="{09795D98-BE67-4C9B-A950-F672976E5EE9}" presName="rootText" presStyleLbl="node1" presStyleIdx="0" presStyleCnt="3" custScaleX="126471"/>
      <dgm:spPr/>
      <dgm:t>
        <a:bodyPr/>
        <a:lstStyle/>
        <a:p>
          <a:endParaRPr lang="tr-TR"/>
        </a:p>
      </dgm:t>
    </dgm:pt>
    <dgm:pt modelId="{6F6FC376-686A-46A3-9803-AC235C7E7B4F}" type="pres">
      <dgm:prSet presAssocID="{09795D98-BE67-4C9B-A950-F672976E5EE9}" presName="rootConnector" presStyleLbl="node1" presStyleIdx="0" presStyleCnt="3"/>
      <dgm:spPr/>
      <dgm:t>
        <a:bodyPr/>
        <a:lstStyle/>
        <a:p>
          <a:endParaRPr lang="tr-TR"/>
        </a:p>
      </dgm:t>
    </dgm:pt>
    <dgm:pt modelId="{1E47054A-6E94-4E38-B139-B5ABF7B2CFDE}" type="pres">
      <dgm:prSet presAssocID="{09795D98-BE67-4C9B-A950-F672976E5EE9}" presName="childShape" presStyleCnt="0"/>
      <dgm:spPr/>
    </dgm:pt>
    <dgm:pt modelId="{34B281D5-3693-42E9-9B5E-D6BCDE526EC4}" type="pres">
      <dgm:prSet presAssocID="{871E495A-1374-4BE0-8CA1-7CE3078D5255}" presName="Name13" presStyleLbl="parChTrans1D2" presStyleIdx="0" presStyleCnt="8"/>
      <dgm:spPr/>
      <dgm:t>
        <a:bodyPr/>
        <a:lstStyle/>
        <a:p>
          <a:endParaRPr lang="tr-TR"/>
        </a:p>
      </dgm:t>
    </dgm:pt>
    <dgm:pt modelId="{BA36CF84-2EE0-41CC-8C64-889D62FDA058}" type="pres">
      <dgm:prSet presAssocID="{FF9160C8-31F5-4786-AB11-60EEFC92605F}" presName="childText" presStyleLbl="bgAcc1" presStyleIdx="0" presStyleCnt="8" custScaleX="1264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5DDFA6D-3E83-4584-9246-4683C6B3E4F1}" type="pres">
      <dgm:prSet presAssocID="{4B2B9963-74AD-4E00-BF16-34EE75885849}" presName="Name13" presStyleLbl="parChTrans1D2" presStyleIdx="1" presStyleCnt="8"/>
      <dgm:spPr/>
      <dgm:t>
        <a:bodyPr/>
        <a:lstStyle/>
        <a:p>
          <a:endParaRPr lang="tr-TR"/>
        </a:p>
      </dgm:t>
    </dgm:pt>
    <dgm:pt modelId="{025060D0-4B8D-4D8E-ADA7-934D89AE2441}" type="pres">
      <dgm:prSet presAssocID="{26A1A290-1392-486F-9C4A-0627A37286AB}" presName="childText" presStyleLbl="bgAcc1" presStyleIdx="1" presStyleCnt="8" custScaleX="12647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57064F0-EFDB-423F-9BB7-869883870C9A}" type="pres">
      <dgm:prSet presAssocID="{014097E3-9C72-484B-AD39-5FACB25444A7}" presName="root" presStyleCnt="0"/>
      <dgm:spPr/>
    </dgm:pt>
    <dgm:pt modelId="{29D15439-6234-4415-A8B5-2A7DA8E35D9F}" type="pres">
      <dgm:prSet presAssocID="{014097E3-9C72-484B-AD39-5FACB25444A7}" presName="rootComposite" presStyleCnt="0"/>
      <dgm:spPr/>
    </dgm:pt>
    <dgm:pt modelId="{C8976E77-FDA4-479B-B9AF-483F02980557}" type="pres">
      <dgm:prSet presAssocID="{014097E3-9C72-484B-AD39-5FACB25444A7}" presName="rootText" presStyleLbl="node1" presStyleIdx="1" presStyleCnt="3" custScaleX="134034"/>
      <dgm:spPr/>
      <dgm:t>
        <a:bodyPr/>
        <a:lstStyle/>
        <a:p>
          <a:endParaRPr lang="tr-TR"/>
        </a:p>
      </dgm:t>
    </dgm:pt>
    <dgm:pt modelId="{719829A7-4AB4-4765-84BD-165FEADB5F26}" type="pres">
      <dgm:prSet presAssocID="{014097E3-9C72-484B-AD39-5FACB25444A7}" presName="rootConnector" presStyleLbl="node1" presStyleIdx="1" presStyleCnt="3"/>
      <dgm:spPr/>
      <dgm:t>
        <a:bodyPr/>
        <a:lstStyle/>
        <a:p>
          <a:endParaRPr lang="tr-TR"/>
        </a:p>
      </dgm:t>
    </dgm:pt>
    <dgm:pt modelId="{E6AC2EA7-F7DA-4B35-B040-26773100C286}" type="pres">
      <dgm:prSet presAssocID="{014097E3-9C72-484B-AD39-5FACB25444A7}" presName="childShape" presStyleCnt="0"/>
      <dgm:spPr/>
    </dgm:pt>
    <dgm:pt modelId="{C252EEF3-571B-4236-BC7E-65A9DA14B1B9}" type="pres">
      <dgm:prSet presAssocID="{FD5C8FBB-E869-42FD-B190-FF64EC1C1100}" presName="Name13" presStyleLbl="parChTrans1D2" presStyleIdx="2" presStyleCnt="8"/>
      <dgm:spPr/>
      <dgm:t>
        <a:bodyPr/>
        <a:lstStyle/>
        <a:p>
          <a:endParaRPr lang="tr-TR"/>
        </a:p>
      </dgm:t>
    </dgm:pt>
    <dgm:pt modelId="{CA4ACDD4-DBEC-4122-AA7D-4ADE66A3FF16}" type="pres">
      <dgm:prSet presAssocID="{35572994-B3A6-4516-A8F1-AB1D8F6F0DC6}" presName="childText" presStyleLbl="bgAcc1" presStyleIdx="2" presStyleCnt="8" custScaleX="134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A473C9F-5910-45CF-B988-9CE55C9B1BB5}" type="pres">
      <dgm:prSet presAssocID="{7EF0F66D-9934-4BB6-AD59-10449F6F1986}" presName="Name13" presStyleLbl="parChTrans1D2" presStyleIdx="3" presStyleCnt="8"/>
      <dgm:spPr/>
      <dgm:t>
        <a:bodyPr/>
        <a:lstStyle/>
        <a:p>
          <a:endParaRPr lang="tr-TR"/>
        </a:p>
      </dgm:t>
    </dgm:pt>
    <dgm:pt modelId="{00B87764-C350-4033-ACB4-C851BCBCAC27}" type="pres">
      <dgm:prSet presAssocID="{6AFE9944-EB4C-45EF-8B5E-CA594691ECDA}" presName="childText" presStyleLbl="bgAcc1" presStyleIdx="3" presStyleCnt="8" custScaleX="134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481A3EF-FCB3-4AFF-91AD-120F353E7070}" type="pres">
      <dgm:prSet presAssocID="{767DE09A-8E42-42C5-B75D-3266137969E8}" presName="Name13" presStyleLbl="parChTrans1D2" presStyleIdx="4" presStyleCnt="8"/>
      <dgm:spPr/>
      <dgm:t>
        <a:bodyPr/>
        <a:lstStyle/>
        <a:p>
          <a:endParaRPr lang="tr-TR"/>
        </a:p>
      </dgm:t>
    </dgm:pt>
    <dgm:pt modelId="{57524F7A-91E2-49C0-82DF-10C28D79EB71}" type="pres">
      <dgm:prSet presAssocID="{5E44FF0E-C7D7-45D0-89D2-1FCA0E1C7066}" presName="childText" presStyleLbl="bgAcc1" presStyleIdx="4" presStyleCnt="8" custScaleX="134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457524C-6DC0-4A30-B85D-CEEFAF64F544}" type="pres">
      <dgm:prSet presAssocID="{7D034853-5019-49AC-A232-0478F9DDD054}" presName="Name13" presStyleLbl="parChTrans1D2" presStyleIdx="5" presStyleCnt="8"/>
      <dgm:spPr/>
      <dgm:t>
        <a:bodyPr/>
        <a:lstStyle/>
        <a:p>
          <a:endParaRPr lang="tr-TR"/>
        </a:p>
      </dgm:t>
    </dgm:pt>
    <dgm:pt modelId="{ED75FCDF-C294-4DCC-A9B9-8D61AE2B71FB}" type="pres">
      <dgm:prSet presAssocID="{1B802B0D-54C0-41D8-8C40-627CAD49741D}" presName="childText" presStyleLbl="bgAcc1" presStyleIdx="5" presStyleCnt="8" custScaleX="134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3605286-FF5F-44D9-8377-60F8B1A9A662}" type="pres">
      <dgm:prSet presAssocID="{C77BD713-975A-47EF-9C13-005D45D8B719}" presName="Name13" presStyleLbl="parChTrans1D2" presStyleIdx="6" presStyleCnt="8"/>
      <dgm:spPr/>
      <dgm:t>
        <a:bodyPr/>
        <a:lstStyle/>
        <a:p>
          <a:endParaRPr lang="tr-TR"/>
        </a:p>
      </dgm:t>
    </dgm:pt>
    <dgm:pt modelId="{12A8EFC4-43FB-432A-BFB3-AC3EA0B28491}" type="pres">
      <dgm:prSet presAssocID="{737068CD-E733-4016-95B0-5F1411E4F0DB}" presName="childText" presStyleLbl="bgAcc1" presStyleIdx="6" presStyleCnt="8" custScaleX="13403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903CA2-7B3D-4743-94B5-B56E7A37F270}" type="pres">
      <dgm:prSet presAssocID="{6C83103C-C094-4756-9E30-60197C114824}" presName="root" presStyleCnt="0"/>
      <dgm:spPr/>
    </dgm:pt>
    <dgm:pt modelId="{E2AD7199-38BA-444C-9276-44A977BEFC35}" type="pres">
      <dgm:prSet presAssocID="{6C83103C-C094-4756-9E30-60197C114824}" presName="rootComposite" presStyleCnt="0"/>
      <dgm:spPr/>
    </dgm:pt>
    <dgm:pt modelId="{99C41997-3B07-408C-B7E3-62BFD28A21CB}" type="pres">
      <dgm:prSet presAssocID="{6C83103C-C094-4756-9E30-60197C114824}" presName="rootText" presStyleLbl="node1" presStyleIdx="2" presStyleCnt="3" custScaleX="130504"/>
      <dgm:spPr/>
      <dgm:t>
        <a:bodyPr/>
        <a:lstStyle/>
        <a:p>
          <a:endParaRPr lang="tr-TR"/>
        </a:p>
      </dgm:t>
    </dgm:pt>
    <dgm:pt modelId="{B6D90A49-8141-40CC-B3E8-C910BB815CB8}" type="pres">
      <dgm:prSet presAssocID="{6C83103C-C094-4756-9E30-60197C114824}" presName="rootConnector" presStyleLbl="node1" presStyleIdx="2" presStyleCnt="3"/>
      <dgm:spPr/>
      <dgm:t>
        <a:bodyPr/>
        <a:lstStyle/>
        <a:p>
          <a:endParaRPr lang="tr-TR"/>
        </a:p>
      </dgm:t>
    </dgm:pt>
    <dgm:pt modelId="{786864DD-7DE9-430D-89AF-F577BDADB7D6}" type="pres">
      <dgm:prSet presAssocID="{6C83103C-C094-4756-9E30-60197C114824}" presName="childShape" presStyleCnt="0"/>
      <dgm:spPr/>
    </dgm:pt>
    <dgm:pt modelId="{68AE5020-C946-4906-947E-2BF74DED4040}" type="pres">
      <dgm:prSet presAssocID="{090CDE57-51D0-4DAA-B359-813C3BF586EE}" presName="Name13" presStyleLbl="parChTrans1D2" presStyleIdx="7" presStyleCnt="8"/>
      <dgm:spPr/>
      <dgm:t>
        <a:bodyPr/>
        <a:lstStyle/>
        <a:p>
          <a:endParaRPr lang="tr-TR"/>
        </a:p>
      </dgm:t>
    </dgm:pt>
    <dgm:pt modelId="{4D60CA17-151A-4654-9899-26F80BEC1DDC}" type="pres">
      <dgm:prSet presAssocID="{172905FF-14BB-4833-BAB2-BD7C97BBFC49}" presName="childText" presStyleLbl="bgAcc1" presStyleIdx="7" presStyleCnt="8" custScaleX="13050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F154F0D-D251-445E-B403-36B82463EFD6}" type="presOf" srcId="{09795D98-BE67-4C9B-A950-F672976E5EE9}" destId="{69E97BA2-36F8-4960-AD46-EBB50272200D}" srcOrd="0" destOrd="0" presId="urn:microsoft.com/office/officeart/2005/8/layout/hierarchy3"/>
    <dgm:cxn modelId="{9007B165-B6A5-4BB4-BC84-5881656A91E4}" type="presOf" srcId="{6C83103C-C094-4756-9E30-60197C114824}" destId="{B6D90A49-8141-40CC-B3E8-C910BB815CB8}" srcOrd="1" destOrd="0" presId="urn:microsoft.com/office/officeart/2005/8/layout/hierarchy3"/>
    <dgm:cxn modelId="{6B053B32-9E90-44C3-BB77-448B514B289C}" srcId="{071E06E7-5E56-42BC-A73D-E9C8FF320916}" destId="{014097E3-9C72-484B-AD39-5FACB25444A7}" srcOrd="1" destOrd="0" parTransId="{915B1101-E068-4CBC-9E77-897F059C7043}" sibTransId="{2655CF80-64AC-458D-AFB0-98FB9712DB82}"/>
    <dgm:cxn modelId="{F0C88BB4-BA68-4740-BA82-DAA3305B332C}" srcId="{014097E3-9C72-484B-AD39-5FACB25444A7}" destId="{6AFE9944-EB4C-45EF-8B5E-CA594691ECDA}" srcOrd="1" destOrd="0" parTransId="{7EF0F66D-9934-4BB6-AD59-10449F6F1986}" sibTransId="{90492FD4-C423-48AB-9846-B8CB9983D565}"/>
    <dgm:cxn modelId="{04488BD4-88BD-4543-9AAA-BF99A16AFDA6}" srcId="{071E06E7-5E56-42BC-A73D-E9C8FF320916}" destId="{09795D98-BE67-4C9B-A950-F672976E5EE9}" srcOrd="0" destOrd="0" parTransId="{9E6D697C-18AF-45C0-AFAC-9EDA303D367D}" sibTransId="{9B89ED54-E4F5-4A9D-93D7-6948BA6835CA}"/>
    <dgm:cxn modelId="{BA96D8DF-3AB5-4CFA-9CB4-DB17B2A7BC74}" type="presOf" srcId="{767DE09A-8E42-42C5-B75D-3266137969E8}" destId="{1481A3EF-FCB3-4AFF-91AD-120F353E7070}" srcOrd="0" destOrd="0" presId="urn:microsoft.com/office/officeart/2005/8/layout/hierarchy3"/>
    <dgm:cxn modelId="{808A0CCC-98D0-4F7D-89C0-3F4DB199CAC6}" type="presOf" srcId="{7EF0F66D-9934-4BB6-AD59-10449F6F1986}" destId="{4A473C9F-5910-45CF-B988-9CE55C9B1BB5}" srcOrd="0" destOrd="0" presId="urn:microsoft.com/office/officeart/2005/8/layout/hierarchy3"/>
    <dgm:cxn modelId="{07E2CAF9-EF65-4A32-9C89-F925822A8B9F}" srcId="{09795D98-BE67-4C9B-A950-F672976E5EE9}" destId="{FF9160C8-31F5-4786-AB11-60EEFC92605F}" srcOrd="0" destOrd="0" parTransId="{871E495A-1374-4BE0-8CA1-7CE3078D5255}" sibTransId="{6B884A54-BB04-4DD1-982A-935F226545B6}"/>
    <dgm:cxn modelId="{0600CE01-8927-43C6-8DDD-C70A8CBC7174}" type="presOf" srcId="{871E495A-1374-4BE0-8CA1-7CE3078D5255}" destId="{34B281D5-3693-42E9-9B5E-D6BCDE526EC4}" srcOrd="0" destOrd="0" presId="urn:microsoft.com/office/officeart/2005/8/layout/hierarchy3"/>
    <dgm:cxn modelId="{61C7B68B-09CF-4779-9D8F-FD96304AE558}" type="presOf" srcId="{C77BD713-975A-47EF-9C13-005D45D8B719}" destId="{93605286-FF5F-44D9-8377-60F8B1A9A662}" srcOrd="0" destOrd="0" presId="urn:microsoft.com/office/officeart/2005/8/layout/hierarchy3"/>
    <dgm:cxn modelId="{8026F35C-D784-44E4-95B8-7FBA04A3FD15}" type="presOf" srcId="{071E06E7-5E56-42BC-A73D-E9C8FF320916}" destId="{C9628083-0040-41B4-891B-4C98F5B4AC49}" srcOrd="0" destOrd="0" presId="urn:microsoft.com/office/officeart/2005/8/layout/hierarchy3"/>
    <dgm:cxn modelId="{FFA8F39D-14A2-4263-8C04-06F9DB0DF7BD}" type="presOf" srcId="{737068CD-E733-4016-95B0-5F1411E4F0DB}" destId="{12A8EFC4-43FB-432A-BFB3-AC3EA0B28491}" srcOrd="0" destOrd="0" presId="urn:microsoft.com/office/officeart/2005/8/layout/hierarchy3"/>
    <dgm:cxn modelId="{FBA1CFB0-86D3-4D8F-BBE5-68357C2AFC7C}" type="presOf" srcId="{7D034853-5019-49AC-A232-0478F9DDD054}" destId="{6457524C-6DC0-4A30-B85D-CEEFAF64F544}" srcOrd="0" destOrd="0" presId="urn:microsoft.com/office/officeart/2005/8/layout/hierarchy3"/>
    <dgm:cxn modelId="{6CF10DBA-102E-42A0-B959-1F1316AF5C55}" type="presOf" srcId="{09795D98-BE67-4C9B-A950-F672976E5EE9}" destId="{6F6FC376-686A-46A3-9803-AC235C7E7B4F}" srcOrd="1" destOrd="0" presId="urn:microsoft.com/office/officeart/2005/8/layout/hierarchy3"/>
    <dgm:cxn modelId="{B9C9685A-9164-4674-99F2-6672448757AC}" srcId="{09795D98-BE67-4C9B-A950-F672976E5EE9}" destId="{26A1A290-1392-486F-9C4A-0627A37286AB}" srcOrd="1" destOrd="0" parTransId="{4B2B9963-74AD-4E00-BF16-34EE75885849}" sibTransId="{A19FD8FD-685F-4CA5-806E-BE67A211B236}"/>
    <dgm:cxn modelId="{CB9A597E-43F4-4F27-B707-82CF33ECEF66}" type="presOf" srcId="{FF9160C8-31F5-4786-AB11-60EEFC92605F}" destId="{BA36CF84-2EE0-41CC-8C64-889D62FDA058}" srcOrd="0" destOrd="0" presId="urn:microsoft.com/office/officeart/2005/8/layout/hierarchy3"/>
    <dgm:cxn modelId="{F1A8319B-7B7D-4C02-BA64-B7EC1CFBC2FD}" srcId="{071E06E7-5E56-42BC-A73D-E9C8FF320916}" destId="{6C83103C-C094-4756-9E30-60197C114824}" srcOrd="2" destOrd="0" parTransId="{17DEEE69-9D94-4FE3-B9A2-D0C5DB48A992}" sibTransId="{9D1F75C2-31EA-48AC-A6F1-A74563A8CCD6}"/>
    <dgm:cxn modelId="{10BF477E-BCB3-4C44-AE81-46E5A3E2DADB}" srcId="{014097E3-9C72-484B-AD39-5FACB25444A7}" destId="{737068CD-E733-4016-95B0-5F1411E4F0DB}" srcOrd="4" destOrd="0" parTransId="{C77BD713-975A-47EF-9C13-005D45D8B719}" sibTransId="{D6BFC13B-C76E-4138-93E2-325CA4814D86}"/>
    <dgm:cxn modelId="{7095A946-2D1F-40E0-A0E1-AB5C00D95C34}" type="presOf" srcId="{6AFE9944-EB4C-45EF-8B5E-CA594691ECDA}" destId="{00B87764-C350-4033-ACB4-C851BCBCAC27}" srcOrd="0" destOrd="0" presId="urn:microsoft.com/office/officeart/2005/8/layout/hierarchy3"/>
    <dgm:cxn modelId="{BD69EEF6-095A-417D-91DB-31890ECF4922}" srcId="{014097E3-9C72-484B-AD39-5FACB25444A7}" destId="{1B802B0D-54C0-41D8-8C40-627CAD49741D}" srcOrd="3" destOrd="0" parTransId="{7D034853-5019-49AC-A232-0478F9DDD054}" sibTransId="{97313B13-C321-459A-83CB-6406C046AE65}"/>
    <dgm:cxn modelId="{BDE2D1CC-8808-4D0A-8988-B63DBD793FDA}" srcId="{6C83103C-C094-4756-9E30-60197C114824}" destId="{172905FF-14BB-4833-BAB2-BD7C97BBFC49}" srcOrd="0" destOrd="0" parTransId="{090CDE57-51D0-4DAA-B359-813C3BF586EE}" sibTransId="{7B68E030-F7F8-413F-83D5-B505876328C6}"/>
    <dgm:cxn modelId="{C34551D7-FE41-4CEC-82AD-5EBCEDC63108}" type="presOf" srcId="{FD5C8FBB-E869-42FD-B190-FF64EC1C1100}" destId="{C252EEF3-571B-4236-BC7E-65A9DA14B1B9}" srcOrd="0" destOrd="0" presId="urn:microsoft.com/office/officeart/2005/8/layout/hierarchy3"/>
    <dgm:cxn modelId="{9713B367-3762-4EBD-96AF-917E4682751E}" type="presOf" srcId="{172905FF-14BB-4833-BAB2-BD7C97BBFC49}" destId="{4D60CA17-151A-4654-9899-26F80BEC1DDC}" srcOrd="0" destOrd="0" presId="urn:microsoft.com/office/officeart/2005/8/layout/hierarchy3"/>
    <dgm:cxn modelId="{4E624984-B6EA-484C-900A-7D92BF3C9A1B}" type="presOf" srcId="{4B2B9963-74AD-4E00-BF16-34EE75885849}" destId="{C5DDFA6D-3E83-4584-9246-4683C6B3E4F1}" srcOrd="0" destOrd="0" presId="urn:microsoft.com/office/officeart/2005/8/layout/hierarchy3"/>
    <dgm:cxn modelId="{28327AD4-3F03-41C2-929E-766257ED691B}" srcId="{014097E3-9C72-484B-AD39-5FACB25444A7}" destId="{35572994-B3A6-4516-A8F1-AB1D8F6F0DC6}" srcOrd="0" destOrd="0" parTransId="{FD5C8FBB-E869-42FD-B190-FF64EC1C1100}" sibTransId="{F1A848AF-7125-413F-8E11-1329ECD8E59C}"/>
    <dgm:cxn modelId="{287CCC66-F547-4B05-A8E8-EB041DB82105}" type="presOf" srcId="{090CDE57-51D0-4DAA-B359-813C3BF586EE}" destId="{68AE5020-C946-4906-947E-2BF74DED4040}" srcOrd="0" destOrd="0" presId="urn:microsoft.com/office/officeart/2005/8/layout/hierarchy3"/>
    <dgm:cxn modelId="{52458E54-1858-4327-B1FA-C3251360F588}" type="presOf" srcId="{014097E3-9C72-484B-AD39-5FACB25444A7}" destId="{C8976E77-FDA4-479B-B9AF-483F02980557}" srcOrd="0" destOrd="0" presId="urn:microsoft.com/office/officeart/2005/8/layout/hierarchy3"/>
    <dgm:cxn modelId="{DEB0D090-6C3A-4807-AC07-ABA4711B4378}" type="presOf" srcId="{26A1A290-1392-486F-9C4A-0627A37286AB}" destId="{025060D0-4B8D-4D8E-ADA7-934D89AE2441}" srcOrd="0" destOrd="0" presId="urn:microsoft.com/office/officeart/2005/8/layout/hierarchy3"/>
    <dgm:cxn modelId="{D4803547-BE04-488A-83A9-54D3C4962759}" type="presOf" srcId="{35572994-B3A6-4516-A8F1-AB1D8F6F0DC6}" destId="{CA4ACDD4-DBEC-4122-AA7D-4ADE66A3FF16}" srcOrd="0" destOrd="0" presId="urn:microsoft.com/office/officeart/2005/8/layout/hierarchy3"/>
    <dgm:cxn modelId="{04BA1FB4-29E3-4893-8077-7887930A8A09}" type="presOf" srcId="{6C83103C-C094-4756-9E30-60197C114824}" destId="{99C41997-3B07-408C-B7E3-62BFD28A21CB}" srcOrd="0" destOrd="0" presId="urn:microsoft.com/office/officeart/2005/8/layout/hierarchy3"/>
    <dgm:cxn modelId="{FEFA21D6-C844-4794-90C5-21C53273C335}" type="presOf" srcId="{5E44FF0E-C7D7-45D0-89D2-1FCA0E1C7066}" destId="{57524F7A-91E2-49C0-82DF-10C28D79EB71}" srcOrd="0" destOrd="0" presId="urn:microsoft.com/office/officeart/2005/8/layout/hierarchy3"/>
    <dgm:cxn modelId="{20C0CDD2-6433-4B0D-9BFD-1478ABD4524D}" srcId="{014097E3-9C72-484B-AD39-5FACB25444A7}" destId="{5E44FF0E-C7D7-45D0-89D2-1FCA0E1C7066}" srcOrd="2" destOrd="0" parTransId="{767DE09A-8E42-42C5-B75D-3266137969E8}" sibTransId="{82A44E4E-0D53-4F09-8D51-DCAFD3C65A53}"/>
    <dgm:cxn modelId="{F95689D2-241F-44BB-9166-22B80C0DE5C8}" type="presOf" srcId="{1B802B0D-54C0-41D8-8C40-627CAD49741D}" destId="{ED75FCDF-C294-4DCC-A9B9-8D61AE2B71FB}" srcOrd="0" destOrd="0" presId="urn:microsoft.com/office/officeart/2005/8/layout/hierarchy3"/>
    <dgm:cxn modelId="{63CC0BC1-EE2A-403D-B3B8-449CBA9F87D1}" type="presOf" srcId="{014097E3-9C72-484B-AD39-5FACB25444A7}" destId="{719829A7-4AB4-4765-84BD-165FEADB5F26}" srcOrd="1" destOrd="0" presId="urn:microsoft.com/office/officeart/2005/8/layout/hierarchy3"/>
    <dgm:cxn modelId="{2661A5FE-4A89-40D8-9B8D-02234760BCFA}" type="presParOf" srcId="{C9628083-0040-41B4-891B-4C98F5B4AC49}" destId="{D16C74FA-CDF9-4DFA-927B-7E551BAE2216}" srcOrd="0" destOrd="0" presId="urn:microsoft.com/office/officeart/2005/8/layout/hierarchy3"/>
    <dgm:cxn modelId="{7B1777DC-701A-4E96-81E4-6A4DE1B1E449}" type="presParOf" srcId="{D16C74FA-CDF9-4DFA-927B-7E551BAE2216}" destId="{9FB6A600-03F8-4DF0-B702-EBBA5EFF894D}" srcOrd="0" destOrd="0" presId="urn:microsoft.com/office/officeart/2005/8/layout/hierarchy3"/>
    <dgm:cxn modelId="{BFC241B3-0780-41DB-99D0-326BCC49467E}" type="presParOf" srcId="{9FB6A600-03F8-4DF0-B702-EBBA5EFF894D}" destId="{69E97BA2-36F8-4960-AD46-EBB50272200D}" srcOrd="0" destOrd="0" presId="urn:microsoft.com/office/officeart/2005/8/layout/hierarchy3"/>
    <dgm:cxn modelId="{C84D9E25-EA2C-4DB4-86C5-63AA6C3005C1}" type="presParOf" srcId="{9FB6A600-03F8-4DF0-B702-EBBA5EFF894D}" destId="{6F6FC376-686A-46A3-9803-AC235C7E7B4F}" srcOrd="1" destOrd="0" presId="urn:microsoft.com/office/officeart/2005/8/layout/hierarchy3"/>
    <dgm:cxn modelId="{CEB9A63D-CF08-4CDE-928E-29D5917FA83F}" type="presParOf" srcId="{D16C74FA-CDF9-4DFA-927B-7E551BAE2216}" destId="{1E47054A-6E94-4E38-B139-B5ABF7B2CFDE}" srcOrd="1" destOrd="0" presId="urn:microsoft.com/office/officeart/2005/8/layout/hierarchy3"/>
    <dgm:cxn modelId="{6D302CEF-F43B-475E-9F00-A27E56C62D4D}" type="presParOf" srcId="{1E47054A-6E94-4E38-B139-B5ABF7B2CFDE}" destId="{34B281D5-3693-42E9-9B5E-D6BCDE526EC4}" srcOrd="0" destOrd="0" presId="urn:microsoft.com/office/officeart/2005/8/layout/hierarchy3"/>
    <dgm:cxn modelId="{073FD003-BC37-40F7-B855-E0E2CB36CE76}" type="presParOf" srcId="{1E47054A-6E94-4E38-B139-B5ABF7B2CFDE}" destId="{BA36CF84-2EE0-41CC-8C64-889D62FDA058}" srcOrd="1" destOrd="0" presId="urn:microsoft.com/office/officeart/2005/8/layout/hierarchy3"/>
    <dgm:cxn modelId="{653EC4D7-1A10-436B-BA73-F5458FD7E7AE}" type="presParOf" srcId="{1E47054A-6E94-4E38-B139-B5ABF7B2CFDE}" destId="{C5DDFA6D-3E83-4584-9246-4683C6B3E4F1}" srcOrd="2" destOrd="0" presId="urn:microsoft.com/office/officeart/2005/8/layout/hierarchy3"/>
    <dgm:cxn modelId="{45843145-8A53-4301-8D8C-46875DB7FD3E}" type="presParOf" srcId="{1E47054A-6E94-4E38-B139-B5ABF7B2CFDE}" destId="{025060D0-4B8D-4D8E-ADA7-934D89AE2441}" srcOrd="3" destOrd="0" presId="urn:microsoft.com/office/officeart/2005/8/layout/hierarchy3"/>
    <dgm:cxn modelId="{B86A276F-7D1E-4BC8-9B80-C3D376463358}" type="presParOf" srcId="{C9628083-0040-41B4-891B-4C98F5B4AC49}" destId="{357064F0-EFDB-423F-9BB7-869883870C9A}" srcOrd="1" destOrd="0" presId="urn:microsoft.com/office/officeart/2005/8/layout/hierarchy3"/>
    <dgm:cxn modelId="{3FAEB87E-D1C5-4689-BB8B-9D78A2E63235}" type="presParOf" srcId="{357064F0-EFDB-423F-9BB7-869883870C9A}" destId="{29D15439-6234-4415-A8B5-2A7DA8E35D9F}" srcOrd="0" destOrd="0" presId="urn:microsoft.com/office/officeart/2005/8/layout/hierarchy3"/>
    <dgm:cxn modelId="{21EDBADA-E860-493D-9A38-5BAA712E5DA5}" type="presParOf" srcId="{29D15439-6234-4415-A8B5-2A7DA8E35D9F}" destId="{C8976E77-FDA4-479B-B9AF-483F02980557}" srcOrd="0" destOrd="0" presId="urn:microsoft.com/office/officeart/2005/8/layout/hierarchy3"/>
    <dgm:cxn modelId="{E6C16722-2844-4506-8789-155513855688}" type="presParOf" srcId="{29D15439-6234-4415-A8B5-2A7DA8E35D9F}" destId="{719829A7-4AB4-4765-84BD-165FEADB5F26}" srcOrd="1" destOrd="0" presId="urn:microsoft.com/office/officeart/2005/8/layout/hierarchy3"/>
    <dgm:cxn modelId="{1139E77A-97E8-4C57-8966-BA5232B99B8F}" type="presParOf" srcId="{357064F0-EFDB-423F-9BB7-869883870C9A}" destId="{E6AC2EA7-F7DA-4B35-B040-26773100C286}" srcOrd="1" destOrd="0" presId="urn:microsoft.com/office/officeart/2005/8/layout/hierarchy3"/>
    <dgm:cxn modelId="{ED2566A2-D396-45C7-93D6-0B5A4EFA0A36}" type="presParOf" srcId="{E6AC2EA7-F7DA-4B35-B040-26773100C286}" destId="{C252EEF3-571B-4236-BC7E-65A9DA14B1B9}" srcOrd="0" destOrd="0" presId="urn:microsoft.com/office/officeart/2005/8/layout/hierarchy3"/>
    <dgm:cxn modelId="{A2E70E95-C687-4517-9021-DBB8DB6021AF}" type="presParOf" srcId="{E6AC2EA7-F7DA-4B35-B040-26773100C286}" destId="{CA4ACDD4-DBEC-4122-AA7D-4ADE66A3FF16}" srcOrd="1" destOrd="0" presId="urn:microsoft.com/office/officeart/2005/8/layout/hierarchy3"/>
    <dgm:cxn modelId="{4FC93187-5D98-4412-9279-0BEA172580E3}" type="presParOf" srcId="{E6AC2EA7-F7DA-4B35-B040-26773100C286}" destId="{4A473C9F-5910-45CF-B988-9CE55C9B1BB5}" srcOrd="2" destOrd="0" presId="urn:microsoft.com/office/officeart/2005/8/layout/hierarchy3"/>
    <dgm:cxn modelId="{31FDFDB5-29C8-406A-9B5A-17D3437B0744}" type="presParOf" srcId="{E6AC2EA7-F7DA-4B35-B040-26773100C286}" destId="{00B87764-C350-4033-ACB4-C851BCBCAC27}" srcOrd="3" destOrd="0" presId="urn:microsoft.com/office/officeart/2005/8/layout/hierarchy3"/>
    <dgm:cxn modelId="{9AFE80FB-E1F1-42EF-B9EF-C527A6C9BDBE}" type="presParOf" srcId="{E6AC2EA7-F7DA-4B35-B040-26773100C286}" destId="{1481A3EF-FCB3-4AFF-91AD-120F353E7070}" srcOrd="4" destOrd="0" presId="urn:microsoft.com/office/officeart/2005/8/layout/hierarchy3"/>
    <dgm:cxn modelId="{656E16E8-CE0A-49ED-BC7D-255272EDD706}" type="presParOf" srcId="{E6AC2EA7-F7DA-4B35-B040-26773100C286}" destId="{57524F7A-91E2-49C0-82DF-10C28D79EB71}" srcOrd="5" destOrd="0" presId="urn:microsoft.com/office/officeart/2005/8/layout/hierarchy3"/>
    <dgm:cxn modelId="{BB8FD82D-C160-4383-99CB-649BA68B570E}" type="presParOf" srcId="{E6AC2EA7-F7DA-4B35-B040-26773100C286}" destId="{6457524C-6DC0-4A30-B85D-CEEFAF64F544}" srcOrd="6" destOrd="0" presId="urn:microsoft.com/office/officeart/2005/8/layout/hierarchy3"/>
    <dgm:cxn modelId="{98114EA9-D10C-4B33-AE3D-8E830B5772B7}" type="presParOf" srcId="{E6AC2EA7-F7DA-4B35-B040-26773100C286}" destId="{ED75FCDF-C294-4DCC-A9B9-8D61AE2B71FB}" srcOrd="7" destOrd="0" presId="urn:microsoft.com/office/officeart/2005/8/layout/hierarchy3"/>
    <dgm:cxn modelId="{4F2957EB-19F4-49E0-B013-807A6BB56447}" type="presParOf" srcId="{E6AC2EA7-F7DA-4B35-B040-26773100C286}" destId="{93605286-FF5F-44D9-8377-60F8B1A9A662}" srcOrd="8" destOrd="0" presId="urn:microsoft.com/office/officeart/2005/8/layout/hierarchy3"/>
    <dgm:cxn modelId="{16EB7426-74FA-4B7A-AAF8-F2FC79CFB53F}" type="presParOf" srcId="{E6AC2EA7-F7DA-4B35-B040-26773100C286}" destId="{12A8EFC4-43FB-432A-BFB3-AC3EA0B28491}" srcOrd="9" destOrd="0" presId="urn:microsoft.com/office/officeart/2005/8/layout/hierarchy3"/>
    <dgm:cxn modelId="{9AE124A7-AB60-4E96-804F-38A32763401E}" type="presParOf" srcId="{C9628083-0040-41B4-891B-4C98F5B4AC49}" destId="{E1903CA2-7B3D-4743-94B5-B56E7A37F270}" srcOrd="2" destOrd="0" presId="urn:microsoft.com/office/officeart/2005/8/layout/hierarchy3"/>
    <dgm:cxn modelId="{F2E3886E-B2FA-4495-AB71-562377B5E85C}" type="presParOf" srcId="{E1903CA2-7B3D-4743-94B5-B56E7A37F270}" destId="{E2AD7199-38BA-444C-9276-44A977BEFC35}" srcOrd="0" destOrd="0" presId="urn:microsoft.com/office/officeart/2005/8/layout/hierarchy3"/>
    <dgm:cxn modelId="{7EB1D24C-A4F0-4357-B1F5-50B945C2D2E8}" type="presParOf" srcId="{E2AD7199-38BA-444C-9276-44A977BEFC35}" destId="{99C41997-3B07-408C-B7E3-62BFD28A21CB}" srcOrd="0" destOrd="0" presId="urn:microsoft.com/office/officeart/2005/8/layout/hierarchy3"/>
    <dgm:cxn modelId="{E3B5907C-00EB-4148-A034-CCD3C036559D}" type="presParOf" srcId="{E2AD7199-38BA-444C-9276-44A977BEFC35}" destId="{B6D90A49-8141-40CC-B3E8-C910BB815CB8}" srcOrd="1" destOrd="0" presId="urn:microsoft.com/office/officeart/2005/8/layout/hierarchy3"/>
    <dgm:cxn modelId="{877814D7-CF14-4C2B-B6C8-A636BB5410F4}" type="presParOf" srcId="{E1903CA2-7B3D-4743-94B5-B56E7A37F270}" destId="{786864DD-7DE9-430D-89AF-F577BDADB7D6}" srcOrd="1" destOrd="0" presId="urn:microsoft.com/office/officeart/2005/8/layout/hierarchy3"/>
    <dgm:cxn modelId="{1B3DC515-C3D5-4597-9C7C-4DF155E6B91C}" type="presParOf" srcId="{786864DD-7DE9-430D-89AF-F577BDADB7D6}" destId="{68AE5020-C946-4906-947E-2BF74DED4040}" srcOrd="0" destOrd="0" presId="urn:microsoft.com/office/officeart/2005/8/layout/hierarchy3"/>
    <dgm:cxn modelId="{8BDE2F07-394F-4841-80BD-4B0ED9D51A1B}" type="presParOf" srcId="{786864DD-7DE9-430D-89AF-F577BDADB7D6}" destId="{4D60CA17-151A-4654-9899-26F80BEC1DD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97BA2-36F8-4960-AD46-EBB50272200D}">
      <dsp:nvSpPr>
        <dsp:cNvPr id="0" name=""/>
        <dsp:cNvSpPr/>
      </dsp:nvSpPr>
      <dsp:spPr>
        <a:xfrm>
          <a:off x="1254205" y="2320"/>
          <a:ext cx="1882571" cy="74427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PET</a:t>
          </a:r>
          <a:endParaRPr lang="tr-TR" sz="3000" kern="1200" dirty="0"/>
        </a:p>
      </dsp:txBody>
      <dsp:txXfrm>
        <a:off x="1276004" y="24119"/>
        <a:ext cx="1838973" cy="700672"/>
      </dsp:txXfrm>
    </dsp:sp>
    <dsp:sp modelId="{34B281D5-3693-42E9-9B5E-D6BCDE526EC4}">
      <dsp:nvSpPr>
        <dsp:cNvPr id="0" name=""/>
        <dsp:cNvSpPr/>
      </dsp:nvSpPr>
      <dsp:spPr>
        <a:xfrm>
          <a:off x="1442462" y="746590"/>
          <a:ext cx="188257" cy="558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202"/>
              </a:lnTo>
              <a:lnTo>
                <a:pt x="188257" y="55820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36CF84-2EE0-41CC-8C64-889D62FDA058}">
      <dsp:nvSpPr>
        <dsp:cNvPr id="0" name=""/>
        <dsp:cNvSpPr/>
      </dsp:nvSpPr>
      <dsp:spPr>
        <a:xfrm>
          <a:off x="1630719" y="932658"/>
          <a:ext cx="1506057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FDG</a:t>
          </a:r>
        </a:p>
      </dsp:txBody>
      <dsp:txXfrm>
        <a:off x="1652518" y="954457"/>
        <a:ext cx="1462459" cy="700672"/>
      </dsp:txXfrm>
    </dsp:sp>
    <dsp:sp modelId="{C5DDFA6D-3E83-4584-9246-4683C6B3E4F1}">
      <dsp:nvSpPr>
        <dsp:cNvPr id="0" name=""/>
        <dsp:cNvSpPr/>
      </dsp:nvSpPr>
      <dsp:spPr>
        <a:xfrm>
          <a:off x="1442462" y="746590"/>
          <a:ext cx="188257" cy="1488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540"/>
              </a:lnTo>
              <a:lnTo>
                <a:pt x="188257" y="1488540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060D0-4B8D-4D8E-ADA7-934D89AE2441}">
      <dsp:nvSpPr>
        <dsp:cNvPr id="0" name=""/>
        <dsp:cNvSpPr/>
      </dsp:nvSpPr>
      <dsp:spPr>
        <a:xfrm>
          <a:off x="1630719" y="1862996"/>
          <a:ext cx="1506057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5714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NaF</a:t>
          </a:r>
          <a:endParaRPr lang="tr-TR" sz="1600" kern="1200" dirty="0"/>
        </a:p>
      </dsp:txBody>
      <dsp:txXfrm>
        <a:off x="1652518" y="1884795"/>
        <a:ext cx="1462459" cy="700672"/>
      </dsp:txXfrm>
    </dsp:sp>
    <dsp:sp modelId="{C8976E77-FDA4-479B-B9AF-483F02980557}">
      <dsp:nvSpPr>
        <dsp:cNvPr id="0" name=""/>
        <dsp:cNvSpPr/>
      </dsp:nvSpPr>
      <dsp:spPr>
        <a:xfrm>
          <a:off x="3508912" y="2320"/>
          <a:ext cx="1995150" cy="74427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SPECT</a:t>
          </a:r>
          <a:endParaRPr lang="tr-TR" sz="3000" kern="1200" dirty="0"/>
        </a:p>
      </dsp:txBody>
      <dsp:txXfrm>
        <a:off x="3530711" y="24119"/>
        <a:ext cx="1951552" cy="700672"/>
      </dsp:txXfrm>
    </dsp:sp>
    <dsp:sp modelId="{C252EEF3-571B-4236-BC7E-65A9DA14B1B9}">
      <dsp:nvSpPr>
        <dsp:cNvPr id="0" name=""/>
        <dsp:cNvSpPr/>
      </dsp:nvSpPr>
      <dsp:spPr>
        <a:xfrm>
          <a:off x="3708427" y="746590"/>
          <a:ext cx="199515" cy="558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202"/>
              </a:lnTo>
              <a:lnTo>
                <a:pt x="199515" y="55820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ACDD4-DBEC-4122-AA7D-4ADE66A3FF16}">
      <dsp:nvSpPr>
        <dsp:cNvPr id="0" name=""/>
        <dsp:cNvSpPr/>
      </dsp:nvSpPr>
      <dsp:spPr>
        <a:xfrm>
          <a:off x="3907942" y="932658"/>
          <a:ext cx="1596120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11429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Mo99/Tc99m Generator</a:t>
          </a:r>
          <a:endParaRPr lang="tr-TR" sz="1600" kern="1200" dirty="0"/>
        </a:p>
      </dsp:txBody>
      <dsp:txXfrm>
        <a:off x="3929741" y="954457"/>
        <a:ext cx="1552522" cy="700672"/>
      </dsp:txXfrm>
    </dsp:sp>
    <dsp:sp modelId="{4A473C9F-5910-45CF-B988-9CE55C9B1BB5}">
      <dsp:nvSpPr>
        <dsp:cNvPr id="0" name=""/>
        <dsp:cNvSpPr/>
      </dsp:nvSpPr>
      <dsp:spPr>
        <a:xfrm>
          <a:off x="3708427" y="746590"/>
          <a:ext cx="199515" cy="1488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540"/>
              </a:lnTo>
              <a:lnTo>
                <a:pt x="199515" y="1488540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87764-C350-4033-ACB4-C851BCBCAC27}">
      <dsp:nvSpPr>
        <dsp:cNvPr id="0" name=""/>
        <dsp:cNvSpPr/>
      </dsp:nvSpPr>
      <dsp:spPr>
        <a:xfrm>
          <a:off x="3907942" y="1862996"/>
          <a:ext cx="1596120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17143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Idodine-131 Oral Capsule</a:t>
          </a:r>
        </a:p>
      </dsp:txBody>
      <dsp:txXfrm>
        <a:off x="3929741" y="1884795"/>
        <a:ext cx="1552522" cy="700672"/>
      </dsp:txXfrm>
    </dsp:sp>
    <dsp:sp modelId="{1481A3EF-FCB3-4AFF-91AD-120F353E7070}">
      <dsp:nvSpPr>
        <dsp:cNvPr id="0" name=""/>
        <dsp:cNvSpPr/>
      </dsp:nvSpPr>
      <dsp:spPr>
        <a:xfrm>
          <a:off x="3708427" y="746590"/>
          <a:ext cx="199515" cy="2418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8878"/>
              </a:lnTo>
              <a:lnTo>
                <a:pt x="199515" y="2418878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24F7A-91E2-49C0-82DF-10C28D79EB71}">
      <dsp:nvSpPr>
        <dsp:cNvPr id="0" name=""/>
        <dsp:cNvSpPr/>
      </dsp:nvSpPr>
      <dsp:spPr>
        <a:xfrm>
          <a:off x="3907942" y="2793333"/>
          <a:ext cx="1596120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2857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Iodine-131 Oral Solution</a:t>
          </a:r>
        </a:p>
      </dsp:txBody>
      <dsp:txXfrm>
        <a:off x="3929741" y="2815132"/>
        <a:ext cx="1552522" cy="700672"/>
      </dsp:txXfrm>
    </dsp:sp>
    <dsp:sp modelId="{6457524C-6DC0-4A30-B85D-CEEFAF64F544}">
      <dsp:nvSpPr>
        <dsp:cNvPr id="0" name=""/>
        <dsp:cNvSpPr/>
      </dsp:nvSpPr>
      <dsp:spPr>
        <a:xfrm>
          <a:off x="3708427" y="746590"/>
          <a:ext cx="199515" cy="33492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9215"/>
              </a:lnTo>
              <a:lnTo>
                <a:pt x="199515" y="3349215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5FCDF-C294-4DCC-A9B9-8D61AE2B71FB}">
      <dsp:nvSpPr>
        <dsp:cNvPr id="0" name=""/>
        <dsp:cNvSpPr/>
      </dsp:nvSpPr>
      <dsp:spPr>
        <a:xfrm>
          <a:off x="3907942" y="3723671"/>
          <a:ext cx="1596120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8571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Thallium-201 Injectable Solution</a:t>
          </a:r>
        </a:p>
      </dsp:txBody>
      <dsp:txXfrm>
        <a:off x="3929741" y="3745470"/>
        <a:ext cx="1552522" cy="700672"/>
      </dsp:txXfrm>
    </dsp:sp>
    <dsp:sp modelId="{93605286-FF5F-44D9-8377-60F8B1A9A662}">
      <dsp:nvSpPr>
        <dsp:cNvPr id="0" name=""/>
        <dsp:cNvSpPr/>
      </dsp:nvSpPr>
      <dsp:spPr>
        <a:xfrm>
          <a:off x="3708427" y="746590"/>
          <a:ext cx="199515" cy="42795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9553"/>
              </a:lnTo>
              <a:lnTo>
                <a:pt x="199515" y="4279553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A8EFC4-43FB-432A-BFB3-AC3EA0B28491}">
      <dsp:nvSpPr>
        <dsp:cNvPr id="0" name=""/>
        <dsp:cNvSpPr/>
      </dsp:nvSpPr>
      <dsp:spPr>
        <a:xfrm>
          <a:off x="3907942" y="4654009"/>
          <a:ext cx="1596120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34286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Cold Kits</a:t>
          </a:r>
        </a:p>
      </dsp:txBody>
      <dsp:txXfrm>
        <a:off x="3929741" y="4675808"/>
        <a:ext cx="1552522" cy="700672"/>
      </dsp:txXfrm>
    </dsp:sp>
    <dsp:sp modelId="{99C41997-3B07-408C-B7E3-62BFD28A21CB}">
      <dsp:nvSpPr>
        <dsp:cNvPr id="0" name=""/>
        <dsp:cNvSpPr/>
      </dsp:nvSpPr>
      <dsp:spPr>
        <a:xfrm>
          <a:off x="5876197" y="2320"/>
          <a:ext cx="1942604" cy="744270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  <a:sp3d extrusionH="28000" prstMaterial="matte"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000" kern="1200" dirty="0" smtClean="0"/>
            <a:t>Distributed</a:t>
          </a:r>
        </a:p>
      </dsp:txBody>
      <dsp:txXfrm>
        <a:off x="5897996" y="24119"/>
        <a:ext cx="1899006" cy="700672"/>
      </dsp:txXfrm>
    </dsp:sp>
    <dsp:sp modelId="{68AE5020-C946-4906-947E-2BF74DED4040}">
      <dsp:nvSpPr>
        <dsp:cNvPr id="0" name=""/>
        <dsp:cNvSpPr/>
      </dsp:nvSpPr>
      <dsp:spPr>
        <a:xfrm>
          <a:off x="6070458" y="746590"/>
          <a:ext cx="194260" cy="558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202"/>
              </a:lnTo>
              <a:lnTo>
                <a:pt x="194260" y="558202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0CA17-151A-4654-9899-26F80BEC1DDC}">
      <dsp:nvSpPr>
        <dsp:cNvPr id="0" name=""/>
        <dsp:cNvSpPr/>
      </dsp:nvSpPr>
      <dsp:spPr>
        <a:xfrm>
          <a:off x="6264718" y="932658"/>
          <a:ext cx="1554083" cy="7442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p3d z="-22735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Therasphere</a:t>
          </a:r>
        </a:p>
      </dsp:txBody>
      <dsp:txXfrm>
        <a:off x="6286517" y="954457"/>
        <a:ext cx="1510485" cy="700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21216C-B504-4A98-9672-1D401339FAE0}" type="datetimeFigureOut">
              <a:rPr lang="pl-PL"/>
              <a:pPr>
                <a:defRPr/>
              </a:pPr>
              <a:t>2014-09-23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8AF4AD-C9AA-4463-8156-818EA16BFF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539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9"/>
          <p:cNvSpPr/>
          <p:nvPr userDrawn="1"/>
        </p:nvSpPr>
        <p:spPr>
          <a:xfrm>
            <a:off x="0" y="1643063"/>
            <a:ext cx="9144000" cy="3571875"/>
          </a:xfrm>
          <a:prstGeom prst="rect">
            <a:avLst/>
          </a:prstGeom>
          <a:solidFill>
            <a:srgbClr val="07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6"/>
          <p:cNvSpPr/>
          <p:nvPr userDrawn="1"/>
        </p:nvSpPr>
        <p:spPr>
          <a:xfrm>
            <a:off x="0" y="642938"/>
            <a:ext cx="7858125" cy="10001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7"/>
          <p:cNvSpPr/>
          <p:nvPr userDrawn="1"/>
        </p:nvSpPr>
        <p:spPr>
          <a:xfrm>
            <a:off x="6643688" y="642938"/>
            <a:ext cx="2500312" cy="100012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8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44250" y="714375"/>
            <a:ext cx="884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10" descr="orzel-bualy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285875"/>
            <a:ext cx="3286125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11"/>
          <p:cNvSpPr/>
          <p:nvPr userDrawn="1"/>
        </p:nvSpPr>
        <p:spPr>
          <a:xfrm>
            <a:off x="0" y="5214938"/>
            <a:ext cx="9144000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12"/>
          <p:cNvSpPr/>
          <p:nvPr userDrawn="1"/>
        </p:nvSpPr>
        <p:spPr>
          <a:xfrm>
            <a:off x="0" y="5214938"/>
            <a:ext cx="642938" cy="214312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0" name="Obraz 13" descr="orzel-bualy-napis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29875" y="357188"/>
            <a:ext cx="23114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2714620"/>
            <a:ext cx="5143504" cy="157163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 txBox="1">
            <a:spLocks/>
          </p:cNvSpPr>
          <p:nvPr userDrawn="1"/>
        </p:nvSpPr>
        <p:spPr>
          <a:xfrm>
            <a:off x="500063" y="785813"/>
            <a:ext cx="6500812" cy="642937"/>
          </a:xfrm>
          <a:prstGeom prst="rect">
            <a:avLst/>
          </a:prstGeom>
        </p:spPr>
        <p:txBody>
          <a:bodyPr/>
          <a:lstStyle>
            <a:lvl1pPr>
              <a:buNone/>
              <a:defRPr sz="48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KLIKNIJ, </a:t>
            </a:r>
            <a:endParaRPr lang="pl-PL" dirty="0"/>
          </a:p>
        </p:txBody>
      </p:sp>
      <p:sp>
        <p:nvSpPr>
          <p:cNvPr id="6" name="Prostokąt 7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8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9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11"/>
          <p:cNvSpPr/>
          <p:nvPr userDrawn="1"/>
        </p:nvSpPr>
        <p:spPr>
          <a:xfrm>
            <a:off x="0" y="6286500"/>
            <a:ext cx="214313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0" name="Obraz 12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tekstu 19"/>
          <p:cNvSpPr txBox="1">
            <a:spLocks/>
          </p:cNvSpPr>
          <p:nvPr userDrawn="1"/>
        </p:nvSpPr>
        <p:spPr>
          <a:xfrm>
            <a:off x="1000125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12" name="Obraz 15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sz="quarter" idx="10"/>
          </p:nvPr>
        </p:nvSpPr>
        <p:spPr>
          <a:xfrm>
            <a:off x="5643563" y="1643063"/>
            <a:ext cx="3500437" cy="4643437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19" name="Symbol zastępczy zawartości 18"/>
          <p:cNvSpPr>
            <a:spLocks noGrp="1"/>
          </p:cNvSpPr>
          <p:nvPr>
            <p:ph sz="quarter" idx="11"/>
          </p:nvPr>
        </p:nvSpPr>
        <p:spPr>
          <a:xfrm>
            <a:off x="500063" y="1928813"/>
            <a:ext cx="4643437" cy="414337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r>
              <a:rPr lang="pl-PL" dirty="0" smtClean="0"/>
              <a:t>Kliknij, aby edytować style wzorca tekst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 txBox="1">
            <a:spLocks/>
          </p:cNvSpPr>
          <p:nvPr userDrawn="1"/>
        </p:nvSpPr>
        <p:spPr>
          <a:xfrm>
            <a:off x="500063" y="785813"/>
            <a:ext cx="6500812" cy="642937"/>
          </a:xfrm>
          <a:prstGeom prst="rect">
            <a:avLst/>
          </a:prstGeom>
        </p:spPr>
        <p:txBody>
          <a:bodyPr/>
          <a:lstStyle>
            <a:lvl1pPr>
              <a:buNone/>
              <a:defRPr sz="48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KLIKNIJ, </a:t>
            </a:r>
            <a:endParaRPr lang="pl-PL" dirty="0"/>
          </a:p>
        </p:txBody>
      </p:sp>
      <p:sp>
        <p:nvSpPr>
          <p:cNvPr id="6" name="Prostokąt 7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8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9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11"/>
          <p:cNvSpPr/>
          <p:nvPr userDrawn="1"/>
        </p:nvSpPr>
        <p:spPr>
          <a:xfrm>
            <a:off x="0" y="6286500"/>
            <a:ext cx="428625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0" name="Obraz 12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tekstu 19"/>
          <p:cNvSpPr txBox="1">
            <a:spLocks/>
          </p:cNvSpPr>
          <p:nvPr userDrawn="1"/>
        </p:nvSpPr>
        <p:spPr>
          <a:xfrm>
            <a:off x="1143000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12" name="Obraz 18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7101B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sz="quarter" idx="10"/>
          </p:nvPr>
        </p:nvSpPr>
        <p:spPr>
          <a:xfrm>
            <a:off x="428596" y="1643050"/>
            <a:ext cx="3286123" cy="4643437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 dirty="0"/>
          </a:p>
        </p:txBody>
      </p:sp>
      <p:sp>
        <p:nvSpPr>
          <p:cNvPr id="16" name="Symbol zastępczy zawartości 18"/>
          <p:cNvSpPr>
            <a:spLocks noGrp="1"/>
          </p:cNvSpPr>
          <p:nvPr>
            <p:ph sz="quarter" idx="11"/>
          </p:nvPr>
        </p:nvSpPr>
        <p:spPr>
          <a:xfrm>
            <a:off x="4000496" y="1928813"/>
            <a:ext cx="4643437" cy="414337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r>
              <a:rPr lang="pl-PL" dirty="0" smtClean="0"/>
              <a:t>Kliknij, aby edytować style wzorca tekst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0"/>
          <p:cNvSpPr txBox="1">
            <a:spLocks/>
          </p:cNvSpPr>
          <p:nvPr userDrawn="1"/>
        </p:nvSpPr>
        <p:spPr>
          <a:xfrm>
            <a:off x="500063" y="785813"/>
            <a:ext cx="6500812" cy="642937"/>
          </a:xfrm>
          <a:prstGeom prst="rect">
            <a:avLst/>
          </a:prstGeom>
        </p:spPr>
        <p:txBody>
          <a:bodyPr/>
          <a:lstStyle>
            <a:lvl1pPr>
              <a:buNone/>
              <a:defRPr sz="48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KLIKNIJ, </a:t>
            </a:r>
            <a:endParaRPr lang="pl-PL" dirty="0"/>
          </a:p>
        </p:txBody>
      </p:sp>
      <p:sp>
        <p:nvSpPr>
          <p:cNvPr id="5" name="Prostokąt 7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8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9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1"/>
          <p:cNvSpPr/>
          <p:nvPr userDrawn="1"/>
        </p:nvSpPr>
        <p:spPr>
          <a:xfrm>
            <a:off x="0" y="6286500"/>
            <a:ext cx="428625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" name="Obraz 12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tekstu 19"/>
          <p:cNvSpPr txBox="1">
            <a:spLocks/>
          </p:cNvSpPr>
          <p:nvPr userDrawn="1"/>
        </p:nvSpPr>
        <p:spPr>
          <a:xfrm>
            <a:off x="1143000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11" name="Obraz 19" descr="DSC_2495.JPG"/>
          <p:cNvPicPr>
            <a:picLocks noChangeAspect="1"/>
          </p:cNvPicPr>
          <p:nvPr userDrawn="1"/>
        </p:nvPicPr>
        <p:blipFill>
          <a:blip r:embed="rId3"/>
          <a:srcRect l="33334" b="23372"/>
          <a:stretch>
            <a:fillRect/>
          </a:stretch>
        </p:blipFill>
        <p:spPr bwMode="auto">
          <a:xfrm>
            <a:off x="7858125" y="5286375"/>
            <a:ext cx="12858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20" descr="08_0001.JPG"/>
          <p:cNvPicPr>
            <a:picLocks noChangeAspect="1"/>
          </p:cNvPicPr>
          <p:nvPr userDrawn="1"/>
        </p:nvPicPr>
        <p:blipFill>
          <a:blip r:embed="rId4"/>
          <a:srcRect l="13348" t="12782" r="11899" b="16911"/>
          <a:stretch>
            <a:fillRect/>
          </a:stretch>
        </p:blipFill>
        <p:spPr bwMode="auto">
          <a:xfrm>
            <a:off x="7858125" y="3429000"/>
            <a:ext cx="1285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21" descr="XIX-wieczny zielnik elektroniczny.jpg"/>
          <p:cNvPicPr>
            <a:picLocks noChangeAspect="1"/>
          </p:cNvPicPr>
          <p:nvPr userDrawn="1"/>
        </p:nvPicPr>
        <p:blipFill>
          <a:blip r:embed="rId5"/>
          <a:srcRect l="28358" r="34329" b="35074"/>
          <a:stretch>
            <a:fillRect/>
          </a:stretch>
        </p:blipFill>
        <p:spPr bwMode="auto">
          <a:xfrm>
            <a:off x="9644063" y="0"/>
            <a:ext cx="12858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22" descr="DSC_1632_28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858125" y="4429125"/>
            <a:ext cx="128587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24" descr="DSC_1632_69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54950" y="1643063"/>
            <a:ext cx="1289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25" descr="LL6M8074.JPG"/>
          <p:cNvPicPr>
            <a:picLocks noChangeAspect="1"/>
          </p:cNvPicPr>
          <p:nvPr userDrawn="1"/>
        </p:nvPicPr>
        <p:blipFill>
          <a:blip r:embed="rId8"/>
          <a:srcRect l="3333" r="6667"/>
          <a:stretch>
            <a:fillRect/>
          </a:stretch>
        </p:blipFill>
        <p:spPr bwMode="auto">
          <a:xfrm>
            <a:off x="7858125" y="2500313"/>
            <a:ext cx="1285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4" descr="GWIAZDKA-NIEBIESKA.gif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6" name="Symbol zastępczy zawartości 18"/>
          <p:cNvSpPr>
            <a:spLocks noGrp="1"/>
          </p:cNvSpPr>
          <p:nvPr>
            <p:ph sz="quarter" idx="11"/>
          </p:nvPr>
        </p:nvSpPr>
        <p:spPr>
          <a:xfrm>
            <a:off x="428596" y="1785926"/>
            <a:ext cx="6500858" cy="414337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r>
              <a:rPr lang="pl-PL" dirty="0" smtClean="0"/>
              <a:t>Kliknij, aby edytować style wzorca tekst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10"/>
          <p:cNvSpPr txBox="1">
            <a:spLocks/>
          </p:cNvSpPr>
          <p:nvPr userDrawn="1"/>
        </p:nvSpPr>
        <p:spPr>
          <a:xfrm>
            <a:off x="500063" y="785813"/>
            <a:ext cx="6500812" cy="642937"/>
          </a:xfrm>
          <a:prstGeom prst="rect">
            <a:avLst/>
          </a:prstGeom>
        </p:spPr>
        <p:txBody>
          <a:bodyPr/>
          <a:lstStyle>
            <a:lvl1pPr>
              <a:buNone/>
              <a:defRPr sz="4800">
                <a:solidFill>
                  <a:schemeClr val="bg1"/>
                </a:solidFill>
                <a:latin typeface="Garamond" pitchFamily="18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KLIKNIJ, </a:t>
            </a:r>
            <a:endParaRPr lang="pl-PL" dirty="0"/>
          </a:p>
        </p:txBody>
      </p:sp>
      <p:sp>
        <p:nvSpPr>
          <p:cNvPr id="6" name="Prostokąt 7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8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9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11"/>
          <p:cNvSpPr/>
          <p:nvPr userDrawn="1"/>
        </p:nvSpPr>
        <p:spPr>
          <a:xfrm>
            <a:off x="0" y="6286500"/>
            <a:ext cx="428625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0" name="Obraz 12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tekstu 19"/>
          <p:cNvSpPr txBox="1">
            <a:spLocks/>
          </p:cNvSpPr>
          <p:nvPr userDrawn="1"/>
        </p:nvSpPr>
        <p:spPr>
          <a:xfrm>
            <a:off x="1143000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12" name="Obraz 17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5213" y="642938"/>
            <a:ext cx="8842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26"/>
          <p:cNvSpPr/>
          <p:nvPr userDrawn="1"/>
        </p:nvSpPr>
        <p:spPr>
          <a:xfrm>
            <a:off x="4929188" y="5000625"/>
            <a:ext cx="4214812" cy="1285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6" name="Symbol zastępczy zawartości 18"/>
          <p:cNvSpPr>
            <a:spLocks noGrp="1"/>
          </p:cNvSpPr>
          <p:nvPr>
            <p:ph sz="quarter" idx="11"/>
          </p:nvPr>
        </p:nvSpPr>
        <p:spPr>
          <a:xfrm>
            <a:off x="428596" y="1785926"/>
            <a:ext cx="4143404" cy="414337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rgbClr val="002060"/>
                </a:solidFill>
              </a:defRPr>
            </a:lvl1pPr>
          </a:lstStyle>
          <a:p>
            <a:pPr lvl="0"/>
            <a:r>
              <a:rPr lang="pl-PL" dirty="0" smtClean="0"/>
              <a:t>Kliknij, aby edytować style wzorca tekst</a:t>
            </a:r>
          </a:p>
        </p:txBody>
      </p:sp>
      <p:sp>
        <p:nvSpPr>
          <p:cNvPr id="24" name="Symbol zastępczy obrazu 23"/>
          <p:cNvSpPr>
            <a:spLocks noGrp="1"/>
          </p:cNvSpPr>
          <p:nvPr>
            <p:ph type="pic" sz="quarter" idx="12"/>
          </p:nvPr>
        </p:nvSpPr>
        <p:spPr>
          <a:xfrm>
            <a:off x="5214938" y="1643063"/>
            <a:ext cx="3929062" cy="3643312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 userDrawn="1"/>
        </p:nvSpPr>
        <p:spPr>
          <a:xfrm>
            <a:off x="0" y="357188"/>
            <a:ext cx="7500938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Prostokąt 8"/>
          <p:cNvSpPr/>
          <p:nvPr userDrawn="1"/>
        </p:nvSpPr>
        <p:spPr>
          <a:xfrm>
            <a:off x="7358063" y="357188"/>
            <a:ext cx="3214687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Prostokąt 9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8" name="Prostokąt 11"/>
          <p:cNvSpPr/>
          <p:nvPr userDrawn="1"/>
        </p:nvSpPr>
        <p:spPr>
          <a:xfrm>
            <a:off x="0" y="6286500"/>
            <a:ext cx="428625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9" name="Obraz 12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tekstu 19"/>
          <p:cNvSpPr txBox="1">
            <a:spLocks/>
          </p:cNvSpPr>
          <p:nvPr userDrawn="1"/>
        </p:nvSpPr>
        <p:spPr>
          <a:xfrm>
            <a:off x="1143000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UNIWERSYTET WARSZAWSKI</a:t>
            </a:r>
            <a:endParaRPr lang="pl-PL" dirty="0"/>
          </a:p>
        </p:txBody>
      </p:sp>
      <p:pic>
        <p:nvPicPr>
          <p:cNvPr id="11" name="Obraz 17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04038" y="571500"/>
            <a:ext cx="884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14287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7" name="Symbol zastępczy obrazu 16"/>
          <p:cNvSpPr>
            <a:spLocks noGrp="1"/>
          </p:cNvSpPr>
          <p:nvPr>
            <p:ph type="pic" sz="quarter" idx="10"/>
          </p:nvPr>
        </p:nvSpPr>
        <p:spPr>
          <a:xfrm>
            <a:off x="5929322" y="1643050"/>
            <a:ext cx="3214678" cy="4643470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 dirty="0"/>
          </a:p>
        </p:txBody>
      </p:sp>
      <p:sp>
        <p:nvSpPr>
          <p:cNvPr id="19" name="Symbol zastępczy tekstu 18"/>
          <p:cNvSpPr>
            <a:spLocks noGrp="1"/>
          </p:cNvSpPr>
          <p:nvPr>
            <p:ph type="body" sz="quarter" idx="11"/>
          </p:nvPr>
        </p:nvSpPr>
        <p:spPr>
          <a:xfrm>
            <a:off x="500034" y="2357430"/>
            <a:ext cx="4357688" cy="1714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rgbClr val="00206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6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Prostokąt 7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Prostokąt 8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7" name="Prostokąt 10"/>
          <p:cNvSpPr/>
          <p:nvPr userDrawn="1"/>
        </p:nvSpPr>
        <p:spPr>
          <a:xfrm>
            <a:off x="0" y="6286500"/>
            <a:ext cx="214313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8" name="Obraz 11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tekstu 19"/>
          <p:cNvSpPr txBox="1">
            <a:spLocks/>
          </p:cNvSpPr>
          <p:nvPr userDrawn="1"/>
        </p:nvSpPr>
        <p:spPr>
          <a:xfrm>
            <a:off x="1000125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UNIWERSYTET WARSZAWSKI</a:t>
            </a:r>
            <a:endParaRPr lang="pl-PL" dirty="0"/>
          </a:p>
        </p:txBody>
      </p:sp>
      <p:pic>
        <p:nvPicPr>
          <p:cNvPr id="10" name="Obraz 14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5213" y="642938"/>
            <a:ext cx="8842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rgbClr val="002060"/>
                </a:solidFill>
              </a:defRPr>
            </a:lvl1pPr>
            <a:lvl2pPr>
              <a:buClr>
                <a:srgbClr val="07101B"/>
              </a:buClr>
              <a:buFont typeface="Courier New" pitchFamily="49" charset="0"/>
              <a:buChar char="o"/>
              <a:defRPr>
                <a:solidFill>
                  <a:srgbClr val="002060"/>
                </a:solidFill>
              </a:defRPr>
            </a:lvl2pPr>
            <a:lvl3pPr>
              <a:buClr>
                <a:srgbClr val="07101B"/>
              </a:buClr>
              <a:defRPr>
                <a:solidFill>
                  <a:srgbClr val="002060"/>
                </a:solidFill>
              </a:defRPr>
            </a:lvl3pPr>
            <a:lvl4pPr>
              <a:buClr>
                <a:srgbClr val="07101B"/>
              </a:buClr>
              <a:buSzPct val="70000"/>
              <a:buFont typeface="Arial" pitchFamily="34" charset="0"/>
              <a:buChar char="•"/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7101B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</p:txBody>
      </p:sp>
      <p:sp>
        <p:nvSpPr>
          <p:cNvPr id="14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6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4" name="Prostokąt 7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5" name="Prostokąt 8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6" name="Prostokąt 10"/>
          <p:cNvSpPr/>
          <p:nvPr userDrawn="1"/>
        </p:nvSpPr>
        <p:spPr>
          <a:xfrm>
            <a:off x="0" y="6286500"/>
            <a:ext cx="214313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7" name="Obraz 11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tekstu 19"/>
          <p:cNvSpPr txBox="1">
            <a:spLocks/>
          </p:cNvSpPr>
          <p:nvPr userDrawn="1"/>
        </p:nvSpPr>
        <p:spPr>
          <a:xfrm>
            <a:off x="1000125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UNIWERSYTET WARSZAWSKI</a:t>
            </a:r>
            <a:endParaRPr lang="pl-PL" dirty="0"/>
          </a:p>
        </p:txBody>
      </p:sp>
      <p:pic>
        <p:nvPicPr>
          <p:cNvPr id="9" name="Obraz 9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ytuł 1"/>
          <p:cNvSpPr>
            <a:spLocks noGrp="1"/>
          </p:cNvSpPr>
          <p:nvPr>
            <p:ph type="ctrTitle"/>
          </p:nvPr>
        </p:nvSpPr>
        <p:spPr>
          <a:xfrm>
            <a:off x="428596" y="928670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9"/>
          <p:cNvSpPr/>
          <p:nvPr userDrawn="1"/>
        </p:nvSpPr>
        <p:spPr>
          <a:xfrm>
            <a:off x="0" y="1143000"/>
            <a:ext cx="9144000" cy="4071938"/>
          </a:xfrm>
          <a:prstGeom prst="rect">
            <a:avLst/>
          </a:prstGeom>
          <a:solidFill>
            <a:srgbClr val="07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6"/>
          <p:cNvSpPr/>
          <p:nvPr userDrawn="1"/>
        </p:nvSpPr>
        <p:spPr>
          <a:xfrm>
            <a:off x="0" y="785813"/>
            <a:ext cx="7858125" cy="857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7"/>
          <p:cNvSpPr/>
          <p:nvPr userDrawn="1"/>
        </p:nvSpPr>
        <p:spPr>
          <a:xfrm>
            <a:off x="6357938" y="785813"/>
            <a:ext cx="2786062" cy="85725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8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44250" y="714375"/>
            <a:ext cx="884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11"/>
          <p:cNvSpPr/>
          <p:nvPr userDrawn="1"/>
        </p:nvSpPr>
        <p:spPr>
          <a:xfrm>
            <a:off x="0" y="5214938"/>
            <a:ext cx="9144000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12"/>
          <p:cNvSpPr/>
          <p:nvPr userDrawn="1"/>
        </p:nvSpPr>
        <p:spPr>
          <a:xfrm>
            <a:off x="0" y="5214938"/>
            <a:ext cx="642938" cy="214312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" name="Obraz 13" descr="orzel-bualy-napis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429875" y="357188"/>
            <a:ext cx="23114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10" descr="orzel-bualy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2214563"/>
            <a:ext cx="2500312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8662" y="2928934"/>
            <a:ext cx="4143404" cy="157163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9"/>
          <p:cNvSpPr/>
          <p:nvPr userDrawn="1"/>
        </p:nvSpPr>
        <p:spPr>
          <a:xfrm>
            <a:off x="0" y="1143000"/>
            <a:ext cx="9144000" cy="4071938"/>
          </a:xfrm>
          <a:prstGeom prst="rect">
            <a:avLst/>
          </a:prstGeom>
          <a:solidFill>
            <a:srgbClr val="07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44250" y="714375"/>
            <a:ext cx="884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11"/>
          <p:cNvSpPr/>
          <p:nvPr userDrawn="1"/>
        </p:nvSpPr>
        <p:spPr>
          <a:xfrm>
            <a:off x="0" y="5214938"/>
            <a:ext cx="9144000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12"/>
          <p:cNvSpPr/>
          <p:nvPr userDrawn="1"/>
        </p:nvSpPr>
        <p:spPr>
          <a:xfrm>
            <a:off x="0" y="5214938"/>
            <a:ext cx="642938" cy="214312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13" descr="orzel-bualy-napis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429875" y="357188"/>
            <a:ext cx="23114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10" descr="orzel-bualy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2500313"/>
            <a:ext cx="2089150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14" descr="DSC_2495.JPG"/>
          <p:cNvPicPr>
            <a:picLocks noChangeAspect="1"/>
          </p:cNvPicPr>
          <p:nvPr userDrawn="1"/>
        </p:nvPicPr>
        <p:blipFill>
          <a:blip r:embed="rId5"/>
          <a:srcRect b="23372"/>
          <a:stretch>
            <a:fillRect/>
          </a:stretch>
        </p:blipFill>
        <p:spPr bwMode="auto">
          <a:xfrm>
            <a:off x="1785938" y="0"/>
            <a:ext cx="2246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15" descr="08_0001.JPG"/>
          <p:cNvPicPr>
            <a:picLocks noChangeAspect="1"/>
          </p:cNvPicPr>
          <p:nvPr userDrawn="1"/>
        </p:nvPicPr>
        <p:blipFill>
          <a:blip r:embed="rId6"/>
          <a:srcRect l="13348" t="12782" r="11899" b="16911"/>
          <a:stretch>
            <a:fillRect/>
          </a:stretch>
        </p:blipFill>
        <p:spPr bwMode="auto">
          <a:xfrm>
            <a:off x="7597775" y="0"/>
            <a:ext cx="15462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8" descr="XIX-wieczny zielnik elektroniczny.jpg"/>
          <p:cNvPicPr>
            <a:picLocks noChangeAspect="1"/>
          </p:cNvPicPr>
          <p:nvPr userDrawn="1"/>
        </p:nvPicPr>
        <p:blipFill>
          <a:blip r:embed="rId7"/>
          <a:srcRect l="28358" r="34329" b="35074"/>
          <a:stretch>
            <a:fillRect/>
          </a:stretch>
        </p:blipFill>
        <p:spPr bwMode="auto">
          <a:xfrm>
            <a:off x="0" y="0"/>
            <a:ext cx="1806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20" descr="audimax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2928938" y="5429250"/>
            <a:ext cx="21367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21" descr="DSC_1632_28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926138" y="0"/>
            <a:ext cx="17176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23" descr="DSCN1302.JPG"/>
          <p:cNvPicPr>
            <a:picLocks noChangeAspect="1"/>
          </p:cNvPicPr>
          <p:nvPr userDrawn="1"/>
        </p:nvPicPr>
        <p:blipFill>
          <a:blip r:embed="rId10"/>
          <a:srcRect r="4166" b="25146"/>
          <a:stretch>
            <a:fillRect/>
          </a:stretch>
        </p:blipFill>
        <p:spPr bwMode="auto">
          <a:xfrm>
            <a:off x="4000500" y="0"/>
            <a:ext cx="1951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24" descr="DSC_1632_69.jp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6996113" y="5429250"/>
            <a:ext cx="2147887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25" descr="LL6M8074.JPG"/>
          <p:cNvPicPr>
            <a:picLocks noChangeAspect="1"/>
          </p:cNvPicPr>
          <p:nvPr userDrawn="1"/>
        </p:nvPicPr>
        <p:blipFill>
          <a:blip r:embed="rId12"/>
          <a:srcRect l="3333" r="6667"/>
          <a:stretch>
            <a:fillRect/>
          </a:stretch>
        </p:blipFill>
        <p:spPr bwMode="auto">
          <a:xfrm>
            <a:off x="5072063" y="5429250"/>
            <a:ext cx="19288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26" descr="DSC_0644.JPG"/>
          <p:cNvPicPr>
            <a:picLocks noChangeAspect="1"/>
          </p:cNvPicPr>
          <p:nvPr userDrawn="1"/>
        </p:nvPicPr>
        <p:blipFill>
          <a:blip r:embed="rId13"/>
          <a:srcRect b="28169"/>
          <a:stretch>
            <a:fillRect/>
          </a:stretch>
        </p:blipFill>
        <p:spPr bwMode="auto">
          <a:xfrm>
            <a:off x="0" y="5429250"/>
            <a:ext cx="2971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rostokąt 19"/>
          <p:cNvSpPr/>
          <p:nvPr userDrawn="1"/>
        </p:nvSpPr>
        <p:spPr>
          <a:xfrm>
            <a:off x="0" y="785813"/>
            <a:ext cx="6357938" cy="357187"/>
          </a:xfrm>
          <a:prstGeom prst="rect">
            <a:avLst/>
          </a:prstGeom>
          <a:solidFill>
            <a:srgbClr val="07101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9" name="Prostokąt 27"/>
          <p:cNvSpPr/>
          <p:nvPr userDrawn="1"/>
        </p:nvSpPr>
        <p:spPr>
          <a:xfrm>
            <a:off x="6357938" y="785813"/>
            <a:ext cx="2786062" cy="357187"/>
          </a:xfrm>
          <a:prstGeom prst="rect">
            <a:avLst/>
          </a:prstGeom>
          <a:solidFill>
            <a:schemeClr val="accent2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0" name="Prostokąt 28"/>
          <p:cNvSpPr/>
          <p:nvPr userDrawn="1"/>
        </p:nvSpPr>
        <p:spPr>
          <a:xfrm>
            <a:off x="0" y="5429250"/>
            <a:ext cx="642938" cy="71438"/>
          </a:xfrm>
          <a:prstGeom prst="rect">
            <a:avLst/>
          </a:prstGeom>
          <a:solidFill>
            <a:schemeClr val="accent2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1" name="Prostokąt 6"/>
          <p:cNvSpPr/>
          <p:nvPr userDrawn="1"/>
        </p:nvSpPr>
        <p:spPr>
          <a:xfrm>
            <a:off x="0" y="1071563"/>
            <a:ext cx="7858125" cy="7858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" name="Prostokąt 7"/>
          <p:cNvSpPr/>
          <p:nvPr userDrawn="1"/>
        </p:nvSpPr>
        <p:spPr>
          <a:xfrm>
            <a:off x="6357938" y="1071563"/>
            <a:ext cx="2786062" cy="785812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3" name="Prostokąt 29"/>
          <p:cNvSpPr/>
          <p:nvPr userDrawn="1"/>
        </p:nvSpPr>
        <p:spPr>
          <a:xfrm>
            <a:off x="642938" y="5357813"/>
            <a:ext cx="8501062" cy="142875"/>
          </a:xfrm>
          <a:prstGeom prst="rect">
            <a:avLst/>
          </a:prstGeom>
          <a:solidFill>
            <a:schemeClr val="tx2">
              <a:lumMod val="50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28662" y="2928934"/>
            <a:ext cx="4143404" cy="1571636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ziekuje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9"/>
          <p:cNvSpPr/>
          <p:nvPr userDrawn="1"/>
        </p:nvSpPr>
        <p:spPr>
          <a:xfrm>
            <a:off x="0" y="2928938"/>
            <a:ext cx="9144000" cy="1571625"/>
          </a:xfrm>
          <a:prstGeom prst="rect">
            <a:avLst/>
          </a:prstGeom>
          <a:solidFill>
            <a:srgbClr val="07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8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44250" y="714375"/>
            <a:ext cx="884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13" descr="orzel-bualy-napis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0429875" y="357188"/>
            <a:ext cx="2311400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10" descr="orzel-bualy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3357563"/>
            <a:ext cx="785812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 userDrawn="1"/>
        </p:nvSpPr>
        <p:spPr>
          <a:xfrm>
            <a:off x="0" y="2143125"/>
            <a:ext cx="7858125" cy="7858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7"/>
          <p:cNvSpPr/>
          <p:nvPr userDrawn="1"/>
        </p:nvSpPr>
        <p:spPr>
          <a:xfrm>
            <a:off x="6357938" y="2143125"/>
            <a:ext cx="2786062" cy="785813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000464" y="3286124"/>
            <a:ext cx="5143536" cy="857256"/>
          </a:xfrm>
          <a:prstGeom prst="rect">
            <a:avLst/>
          </a:prstGeom>
        </p:spPr>
        <p:txBody>
          <a:bodyPr/>
          <a:lstStyle>
            <a:lvl1pPr algn="l">
              <a:defRPr i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9"/>
          <p:cNvSpPr/>
          <p:nvPr userDrawn="1"/>
        </p:nvSpPr>
        <p:spPr>
          <a:xfrm>
            <a:off x="0" y="1643063"/>
            <a:ext cx="9144000" cy="4000500"/>
          </a:xfrm>
          <a:prstGeom prst="rect">
            <a:avLst/>
          </a:prstGeom>
          <a:solidFill>
            <a:srgbClr val="071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rostokąt 6"/>
          <p:cNvSpPr/>
          <p:nvPr userDrawn="1"/>
        </p:nvSpPr>
        <p:spPr>
          <a:xfrm>
            <a:off x="0" y="1000125"/>
            <a:ext cx="7858125" cy="6429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7"/>
          <p:cNvSpPr/>
          <p:nvPr userDrawn="1"/>
        </p:nvSpPr>
        <p:spPr>
          <a:xfrm>
            <a:off x="6643688" y="1000125"/>
            <a:ext cx="2500312" cy="642938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5" name="Obraz 8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44250" y="714375"/>
            <a:ext cx="8842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11"/>
          <p:cNvSpPr/>
          <p:nvPr userDrawn="1"/>
        </p:nvSpPr>
        <p:spPr>
          <a:xfrm>
            <a:off x="0" y="5643563"/>
            <a:ext cx="9144000" cy="2143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12"/>
          <p:cNvSpPr/>
          <p:nvPr userDrawn="1"/>
        </p:nvSpPr>
        <p:spPr>
          <a:xfrm>
            <a:off x="0" y="5643563"/>
            <a:ext cx="642938" cy="214312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13" descr="orzel-bualy-napis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295525"/>
            <a:ext cx="23114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 userDrawn="1"/>
        </p:nvSpPr>
        <p:spPr>
          <a:xfrm>
            <a:off x="0" y="1785938"/>
            <a:ext cx="7858125" cy="2000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 userDrawn="1"/>
        </p:nvSpPr>
        <p:spPr>
          <a:xfrm>
            <a:off x="7643813" y="1785938"/>
            <a:ext cx="1500187" cy="200025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/>
          <p:cNvSpPr/>
          <p:nvPr userDrawn="1"/>
        </p:nvSpPr>
        <p:spPr>
          <a:xfrm>
            <a:off x="0" y="3786188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4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38938" y="1789113"/>
            <a:ext cx="17875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 userDrawn="1"/>
        </p:nvSpPr>
        <p:spPr>
          <a:xfrm>
            <a:off x="0" y="3786188"/>
            <a:ext cx="571500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9" name="Obraz 6" descr="orzel-bualy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85813" y="3857625"/>
            <a:ext cx="4286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tekstu 19"/>
          <p:cNvSpPr txBox="1">
            <a:spLocks/>
          </p:cNvSpPr>
          <p:nvPr userDrawn="1"/>
        </p:nvSpPr>
        <p:spPr>
          <a:xfrm>
            <a:off x="1285875" y="4000500"/>
            <a:ext cx="3286125" cy="214313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/>
              <a:t>UNIWERSYTET WARSZAWSKI</a:t>
            </a:r>
            <a:endParaRPr lang="pl-PL" dirty="0"/>
          </a:p>
        </p:txBody>
      </p:sp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571472" y="2428868"/>
            <a:ext cx="6500858" cy="1071570"/>
          </a:xfrm>
          <a:prstGeom prst="rect">
            <a:avLst/>
          </a:prstGeom>
        </p:spPr>
        <p:txBody>
          <a:bodyPr/>
          <a:lstStyle>
            <a:lvl1pPr algn="l">
              <a:defRPr sz="54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13" name="Podtytuł 2"/>
          <p:cNvSpPr>
            <a:spLocks noGrp="1"/>
          </p:cNvSpPr>
          <p:nvPr>
            <p:ph type="subTitle" idx="1"/>
          </p:nvPr>
        </p:nvSpPr>
        <p:spPr>
          <a:xfrm>
            <a:off x="571472" y="4500570"/>
            <a:ext cx="7072362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72E2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3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4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5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6" name="Obraz 6" descr="GWIAZDKA-NIEBIESKA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7"/>
          <p:cNvSpPr/>
          <p:nvPr userDrawn="1"/>
        </p:nvSpPr>
        <p:spPr>
          <a:xfrm>
            <a:off x="0" y="6286500"/>
            <a:ext cx="214313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8" descr="orzel-bualy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ymbol zastępczy tekstu 19"/>
          <p:cNvSpPr txBox="1">
            <a:spLocks/>
          </p:cNvSpPr>
          <p:nvPr userDrawn="1"/>
        </p:nvSpPr>
        <p:spPr>
          <a:xfrm>
            <a:off x="1000125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10" name="Obraz 11" descr="DSC_2495.JPG"/>
          <p:cNvPicPr>
            <a:picLocks noChangeAspect="1"/>
          </p:cNvPicPr>
          <p:nvPr userDrawn="1"/>
        </p:nvPicPr>
        <p:blipFill>
          <a:blip r:embed="rId4"/>
          <a:srcRect l="14969" r="31145" b="23372"/>
          <a:stretch>
            <a:fillRect/>
          </a:stretch>
        </p:blipFill>
        <p:spPr bwMode="auto">
          <a:xfrm>
            <a:off x="7858125" y="2500313"/>
            <a:ext cx="128587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2" descr="audimax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862888" y="4643438"/>
            <a:ext cx="12811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3" descr="DSC_1632_28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854950" y="1643063"/>
            <a:ext cx="1289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4" descr="DSC_1632_69.jp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854950" y="5500688"/>
            <a:ext cx="12890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az 15" descr="LL6M8074.JPG"/>
          <p:cNvPicPr>
            <a:picLocks noChangeAspect="1"/>
          </p:cNvPicPr>
          <p:nvPr userDrawn="1"/>
        </p:nvPicPr>
        <p:blipFill>
          <a:blip r:embed="rId8"/>
          <a:srcRect l="3333" r="6667"/>
          <a:stretch>
            <a:fillRect/>
          </a:stretch>
        </p:blipFill>
        <p:spPr bwMode="auto">
          <a:xfrm>
            <a:off x="7858125" y="3690938"/>
            <a:ext cx="12858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3"/>
          <p:cNvSpPr/>
          <p:nvPr userDrawn="1"/>
        </p:nvSpPr>
        <p:spPr>
          <a:xfrm>
            <a:off x="0" y="357188"/>
            <a:ext cx="7858125" cy="1285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4"/>
          <p:cNvSpPr/>
          <p:nvPr userDrawn="1"/>
        </p:nvSpPr>
        <p:spPr>
          <a:xfrm>
            <a:off x="7858125" y="357188"/>
            <a:ext cx="1285875" cy="1285875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5"/>
          <p:cNvSpPr/>
          <p:nvPr userDrawn="1"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7"/>
          <p:cNvSpPr/>
          <p:nvPr userDrawn="1"/>
        </p:nvSpPr>
        <p:spPr>
          <a:xfrm>
            <a:off x="0" y="6286500"/>
            <a:ext cx="214313" cy="571500"/>
          </a:xfrm>
          <a:prstGeom prst="rect">
            <a:avLst/>
          </a:prstGeom>
          <a:solidFill>
            <a:srgbClr val="F7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8" descr="orzel-bualy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00063" y="6357938"/>
            <a:ext cx="4286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tekstu 19"/>
          <p:cNvSpPr txBox="1">
            <a:spLocks/>
          </p:cNvSpPr>
          <p:nvPr userDrawn="1"/>
        </p:nvSpPr>
        <p:spPr>
          <a:xfrm>
            <a:off x="1000125" y="6500813"/>
            <a:ext cx="3286125" cy="214312"/>
          </a:xfrm>
          <a:prstGeom prst="rect">
            <a:avLst/>
          </a:prstGeom>
        </p:spPr>
        <p:txBody>
          <a:bodyPr/>
          <a:lstStyle>
            <a:lvl1pPr>
              <a:buNone/>
              <a:defRPr sz="105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mtClean="0"/>
              <a:t>UNIWERSYTET WARSZAWSKI</a:t>
            </a:r>
            <a:endParaRPr lang="pl-PL" dirty="0"/>
          </a:p>
        </p:txBody>
      </p:sp>
      <p:pic>
        <p:nvPicPr>
          <p:cNvPr id="9" name="Obraz 12" descr="GWIAZDKA-NIEBIESKA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12038" y="644525"/>
            <a:ext cx="884237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ytuł 1"/>
          <p:cNvSpPr>
            <a:spLocks noGrp="1"/>
          </p:cNvSpPr>
          <p:nvPr>
            <p:ph type="ctrTitle"/>
          </p:nvPr>
        </p:nvSpPr>
        <p:spPr>
          <a:xfrm>
            <a:off x="428596" y="714356"/>
            <a:ext cx="6500858" cy="857256"/>
          </a:xfrm>
          <a:prstGeom prst="rect">
            <a:avLst/>
          </a:prstGeom>
        </p:spPr>
        <p:txBody>
          <a:bodyPr/>
          <a:lstStyle>
            <a:lvl1pPr algn="l">
              <a:defRPr sz="4000" baseline="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Kliknij, aby edytować styl wzorca podtytułu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64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koza.if.uj.edu.pl/pet-symposium-2014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jpeg"/><Relationship Id="rId7" Type="http://schemas.openxmlformats.org/officeDocument/2006/relationships/image" Target="../media/image4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.ceepharma.com/news/205336/eckert-ziegler-to-start-production-of-radiopharmaceuticals-in-h2-2014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ag.com/home/products/radiopharma/doccheck-login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ezag.com/home/products/radiopharma/radionuclides/radiopharmaceuticals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27088" y="1916113"/>
            <a:ext cx="7416800" cy="16927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+mj-lt"/>
              </a:rPr>
              <a:t>Radiopharmaceuticals </a:t>
            </a:r>
            <a:r>
              <a:rPr lang="en-US" sz="3600" b="1" dirty="0">
                <a:latin typeface="+mj-lt"/>
              </a:rPr>
              <a:t>production for PET imaging in </a:t>
            </a:r>
            <a:r>
              <a:rPr lang="en-US" sz="3600" b="1" dirty="0" smtClean="0">
                <a:latin typeface="+mj-lt"/>
              </a:rPr>
              <a:t>Poland</a:t>
            </a:r>
            <a:r>
              <a:rPr lang="pl-PL" sz="3200" b="1" dirty="0">
                <a:latin typeface="+mj-lt"/>
              </a:rPr>
              <a:t/>
            </a:r>
            <a:br>
              <a:rPr lang="pl-PL" sz="3200" b="1" dirty="0">
                <a:latin typeface="+mj-lt"/>
              </a:rPr>
            </a:br>
            <a:endParaRPr lang="pl-PL" sz="3200" b="1" dirty="0">
              <a:latin typeface="+mj-lt"/>
            </a:endParaRPr>
          </a:p>
        </p:txBody>
      </p:sp>
      <p:sp>
        <p:nvSpPr>
          <p:cNvPr id="19458" name="pole tekstowe 3"/>
          <p:cNvSpPr txBox="1">
            <a:spLocks noChangeArrowheads="1"/>
          </p:cNvSpPr>
          <p:nvPr/>
        </p:nvSpPr>
        <p:spPr bwMode="auto">
          <a:xfrm>
            <a:off x="-36512" y="4292605"/>
            <a:ext cx="903605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 dirty="0">
                <a:latin typeface="Garamond" pitchFamily="18" charset="0"/>
              </a:rPr>
              <a:t>Jarosław Choiński</a:t>
            </a:r>
          </a:p>
          <a:p>
            <a:pPr algn="ctr"/>
            <a:r>
              <a:rPr lang="pl-PL" sz="1600" b="1" dirty="0" smtClean="0">
                <a:latin typeface="+mj-lt"/>
              </a:rPr>
              <a:t>HIL UW</a:t>
            </a:r>
            <a:endParaRPr lang="pl-PL" sz="2400" dirty="0">
              <a:latin typeface="Garamond" pitchFamily="18" charset="0"/>
            </a:endParaRPr>
          </a:p>
          <a:p>
            <a:pPr algn="ctr"/>
            <a:endParaRPr lang="pl-PL" sz="1600" dirty="0">
              <a:latin typeface="Garamond" pitchFamily="18" charset="0"/>
            </a:endParaRPr>
          </a:p>
          <a:p>
            <a:pPr algn="ctr"/>
            <a:endParaRPr lang="pl-PL" sz="1600" dirty="0">
              <a:latin typeface="Garamond" pitchFamily="18" charset="0"/>
            </a:endParaRPr>
          </a:p>
          <a:p>
            <a:pPr algn="ctr"/>
            <a:r>
              <a:rPr lang="en-US" sz="1600" dirty="0" smtClean="0">
                <a:latin typeface="Garamond" pitchFamily="18" charset="0"/>
                <a:hlinkClick r:id="rId2"/>
              </a:rPr>
              <a:t>II </a:t>
            </a:r>
            <a:r>
              <a:rPr lang="en-US" sz="1600" dirty="0">
                <a:latin typeface="Garamond" pitchFamily="18" charset="0"/>
                <a:hlinkClick r:id="rId2"/>
              </a:rPr>
              <a:t>Symposium on Positron Emission Tomography</a:t>
            </a:r>
            <a:endParaRPr lang="en-US" sz="1600" dirty="0">
              <a:latin typeface="Garamond" pitchFamily="18" charset="0"/>
            </a:endParaRPr>
          </a:p>
          <a:p>
            <a:pPr algn="ctr"/>
            <a:r>
              <a:rPr lang="en-US" sz="1600" dirty="0">
                <a:latin typeface="Garamond" pitchFamily="18" charset="0"/>
              </a:rPr>
              <a:t>September 21st - 24th 2014, </a:t>
            </a:r>
            <a:r>
              <a:rPr lang="en-US" sz="1600" dirty="0" err="1">
                <a:latin typeface="Garamond" pitchFamily="18" charset="0"/>
              </a:rPr>
              <a:t>Jagiellonian</a:t>
            </a:r>
            <a:r>
              <a:rPr lang="en-US" sz="1600" dirty="0">
                <a:latin typeface="Garamond" pitchFamily="18" charset="0"/>
              </a:rPr>
              <a:t> University, </a:t>
            </a:r>
            <a:r>
              <a:rPr lang="en-US" sz="1600" dirty="0" err="1">
                <a:latin typeface="Garamond" pitchFamily="18" charset="0"/>
              </a:rPr>
              <a:t>Kraków</a:t>
            </a:r>
            <a:r>
              <a:rPr lang="en-US" sz="1600" dirty="0">
                <a:latin typeface="Garamond" pitchFamily="18" charset="0"/>
              </a:rPr>
              <a:t>, Poland</a:t>
            </a:r>
          </a:p>
        </p:txBody>
      </p:sp>
      <p:pic>
        <p:nvPicPr>
          <p:cNvPr id="19459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Obraz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7891" name="Picture 2" descr="C:\Documents and Settings\JCh\Moje dokumenty\Moje obrazy\zdjęcia konferencyjne\DSC_163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995738" y="6165850"/>
            <a:ext cx="151288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chemeClr val="bg1"/>
                </a:solidFill>
                <a:latin typeface="+mj-lt"/>
              </a:rPr>
              <a:t>FDG lab</a:t>
            </a:r>
          </a:p>
        </p:txBody>
      </p:sp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551613"/>
            <a:ext cx="1579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6170613" y="1643063"/>
            <a:ext cx="29733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pl-PL" sz="2400" b="1" u="sng" dirty="0" err="1">
                <a:latin typeface="Garamond" pitchFamily="18" charset="0"/>
              </a:rPr>
              <a:t>Laboratory</a:t>
            </a:r>
            <a:r>
              <a:rPr lang="pl-PL" sz="2400" b="1" u="sng" dirty="0">
                <a:latin typeface="Garamond" pitchFamily="18" charset="0"/>
              </a:rPr>
              <a:t> of FDG </a:t>
            </a:r>
            <a:r>
              <a:rPr lang="pl-PL" b="1" dirty="0">
                <a:latin typeface="Garamond" pitchFamily="18" charset="0"/>
              </a:rPr>
              <a:t/>
            </a:r>
            <a:br>
              <a:rPr lang="pl-PL" b="1" dirty="0">
                <a:latin typeface="Garamond" pitchFamily="18" charset="0"/>
              </a:rPr>
            </a:br>
            <a:r>
              <a:rPr lang="pl-PL" b="1" dirty="0">
                <a:latin typeface="Garamond" pitchFamily="18" charset="0"/>
              </a:rPr>
              <a:t>1 </a:t>
            </a:r>
            <a:r>
              <a:rPr lang="pl-PL" b="1" dirty="0" err="1">
                <a:latin typeface="Garamond" pitchFamily="18" charset="0"/>
              </a:rPr>
              <a:t>dispenser</a:t>
            </a:r>
            <a:r>
              <a:rPr lang="pl-PL" b="1" dirty="0">
                <a:latin typeface="Garamond" pitchFamily="18" charset="0"/>
              </a:rPr>
              <a:t> unit</a:t>
            </a:r>
          </a:p>
          <a:p>
            <a:pPr eaLnBrk="0" hangingPunct="0"/>
            <a:r>
              <a:rPr lang="pl-PL" b="1" dirty="0">
                <a:latin typeface="Garamond" pitchFamily="18" charset="0"/>
              </a:rPr>
              <a:t>2 </a:t>
            </a:r>
            <a:r>
              <a:rPr lang="pl-PL" b="1" dirty="0" err="1">
                <a:latin typeface="Garamond" pitchFamily="18" charset="0"/>
              </a:rPr>
              <a:t>TRACERLab</a:t>
            </a:r>
            <a:r>
              <a:rPr lang="pl-PL" b="1" dirty="0">
                <a:latin typeface="Garamond" pitchFamily="18" charset="0"/>
              </a:rPr>
              <a:t> </a:t>
            </a:r>
            <a:r>
              <a:rPr lang="pl-PL" b="1" dirty="0" smtClean="0">
                <a:latin typeface="Garamond" pitchFamily="18" charset="0"/>
              </a:rPr>
              <a:t>MX-FDG </a:t>
            </a:r>
            <a:r>
              <a:rPr lang="pl-PL" b="1" dirty="0" err="1">
                <a:latin typeface="Garamond" pitchFamily="18" charset="0"/>
              </a:rPr>
              <a:t>units</a:t>
            </a:r>
            <a:endParaRPr lang="pl-PL" b="1" dirty="0">
              <a:latin typeface="Garamond" pitchFamily="18" charset="0"/>
            </a:endParaRPr>
          </a:p>
        </p:txBody>
      </p:sp>
      <p:pic>
        <p:nvPicPr>
          <p:cNvPr id="40964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C:\Documents and Settings\JCh\Moje dokumenty\Moje obrazy\zdjęcia konferencyjne\DSC_1565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3063"/>
            <a:ext cx="6210300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Obraz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650" y="3284538"/>
            <a:ext cx="397986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1619672" y="764704"/>
            <a:ext cx="5492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 smtClean="0">
                <a:solidFill>
                  <a:srgbClr val="FFFF00"/>
                </a:solidFill>
              </a:rPr>
              <a:t>Commercially</a:t>
            </a:r>
            <a:r>
              <a:rPr lang="pl-PL" sz="2400" dirty="0" smtClean="0">
                <a:solidFill>
                  <a:srgbClr val="FFFF00"/>
                </a:solidFill>
              </a:rPr>
              <a:t> </a:t>
            </a:r>
            <a:r>
              <a:rPr lang="pl-PL" sz="2400" dirty="0" err="1" smtClean="0">
                <a:solidFill>
                  <a:srgbClr val="FFFF00"/>
                </a:solidFill>
              </a:rPr>
              <a:t>available</a:t>
            </a:r>
            <a:r>
              <a:rPr lang="pl-PL" sz="2400" dirty="0" smtClean="0">
                <a:solidFill>
                  <a:srgbClr val="FFFF00"/>
                </a:solidFill>
              </a:rPr>
              <a:t> FDG - </a:t>
            </a:r>
            <a:r>
              <a:rPr lang="pl-PL" sz="2400" dirty="0" err="1" smtClean="0">
                <a:solidFill>
                  <a:srgbClr val="FFFF00"/>
                </a:solidFill>
              </a:rPr>
              <a:t>Gluscan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8915" name="Picture 2" descr="C:\Documents and Settings\JCh\Moje dokumenty\Moje obrazy\zdjęcia konferencyjne\DSC_158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4133850" y="6211888"/>
            <a:ext cx="1657350" cy="800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1" dirty="0">
                <a:solidFill>
                  <a:schemeClr val="bg1"/>
                </a:solidFill>
                <a:latin typeface="+mj-lt"/>
              </a:rPr>
              <a:t>R&amp;D lab</a:t>
            </a:r>
          </a:p>
          <a:p>
            <a:pPr>
              <a:defRPr/>
            </a:pPr>
            <a:endParaRPr lang="pl-PL" dirty="0"/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6988" y="6551613"/>
            <a:ext cx="15795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1988" name="Rectangle 2"/>
          <p:cNvSpPr txBox="1">
            <a:spLocks noChangeArrowheads="1"/>
          </p:cNvSpPr>
          <p:nvPr/>
        </p:nvSpPr>
        <p:spPr bwMode="auto">
          <a:xfrm>
            <a:off x="250825" y="333375"/>
            <a:ext cx="748982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R&amp;D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Laboratory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br>
              <a:rPr lang="pl-PL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equipment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- 1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water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O-15 unit, 1 C-11 „</a:t>
            </a:r>
            <a:r>
              <a:rPr lang="pl-PL" b="1" dirty="0" err="1" smtClean="0">
                <a:solidFill>
                  <a:schemeClr val="bg1"/>
                </a:solidFill>
                <a:latin typeface="Garamond" pitchFamily="18" charset="0"/>
              </a:rPr>
              <a:t>process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unit”</a:t>
            </a:r>
          </a:p>
          <a:p>
            <a:pPr eaLnBrk="0" hangingPunct="0"/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3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units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of C-11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synthesizers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: -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Synthra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MeI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, -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Synthra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MeIplus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, </a:t>
            </a:r>
          </a:p>
          <a:p>
            <a:pPr eaLnBrk="0" hangingPunct="0"/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                                                -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Synthra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GPextent</a:t>
            </a:r>
            <a:endParaRPr lang="pl-PL" b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41989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C:\Documents and Settings\JCh\Moje dokumenty\Moje obrazy\zdjęcia konferencyjne\s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1627188"/>
            <a:ext cx="35115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 descr="C:\Documents and Settings\JCh\Moje dokumenty\Moje obrazy\zdjęcia konferencyjne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627188"/>
            <a:ext cx="3492500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21113" y="1649413"/>
            <a:ext cx="1455737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3" descr="C:\Documents and Settings\JCh\Moje dokumenty\Moje obrazy\zdjęcia konferencyjne\s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4238625"/>
            <a:ext cx="15335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3012" name="Rectangle 2"/>
          <p:cNvSpPr txBox="1">
            <a:spLocks noChangeArrowheads="1"/>
          </p:cNvSpPr>
          <p:nvPr/>
        </p:nvSpPr>
        <p:spPr bwMode="auto">
          <a:xfrm>
            <a:off x="250825" y="333375"/>
            <a:ext cx="748982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R&amp;D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Laboratory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br>
              <a:rPr lang="pl-PL" b="1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equipment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- 1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dispenser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unit</a:t>
            </a:r>
          </a:p>
          <a:p>
            <a:pPr eaLnBrk="0" hangingPunct="0"/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                     1 </a:t>
            </a:r>
            <a:r>
              <a:rPr lang="pl-PL" b="1" dirty="0" err="1">
                <a:solidFill>
                  <a:schemeClr val="bg1"/>
                </a:solidFill>
                <a:latin typeface="Garamond" pitchFamily="18" charset="0"/>
              </a:rPr>
              <a:t>TRACERLab</a:t>
            </a:r>
            <a:r>
              <a:rPr lang="pl-PL" b="1" dirty="0">
                <a:solidFill>
                  <a:schemeClr val="bg1"/>
                </a:solidFill>
                <a:latin typeface="Garamond" pitchFamily="18" charset="0"/>
              </a:rPr>
              <a:t> FX 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F-N (</a:t>
            </a:r>
            <a:r>
              <a:rPr lang="pl-PL" b="1" dirty="0" err="1" smtClean="0">
                <a:solidFill>
                  <a:schemeClr val="bg1"/>
                </a:solidFill>
                <a:latin typeface="Garamond" pitchFamily="18" charset="0"/>
              </a:rPr>
              <a:t>nucleophilic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pl-PL" b="1" dirty="0" err="1" smtClean="0">
                <a:solidFill>
                  <a:schemeClr val="bg1"/>
                </a:solidFill>
                <a:latin typeface="Garamond" pitchFamily="18" charset="0"/>
              </a:rPr>
              <a:t>substitution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 with </a:t>
            </a:r>
            <a:r>
              <a:rPr lang="pl-PL" b="1" baseline="30000" dirty="0" smtClean="0">
                <a:solidFill>
                  <a:schemeClr val="bg1"/>
                </a:solidFill>
                <a:latin typeface="Garamond" pitchFamily="18" charset="0"/>
              </a:rPr>
              <a:t>18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F</a:t>
            </a:r>
            <a:r>
              <a:rPr lang="pl-PL" sz="2400" b="1" baseline="30000" dirty="0" smtClean="0">
                <a:solidFill>
                  <a:schemeClr val="bg1"/>
                </a:solidFill>
                <a:latin typeface="Garamond" pitchFamily="18" charset="0"/>
              </a:rPr>
              <a:t>-</a:t>
            </a:r>
            <a:r>
              <a:rPr lang="pl-PL" b="1" dirty="0" smtClean="0">
                <a:solidFill>
                  <a:schemeClr val="bg1"/>
                </a:solidFill>
                <a:latin typeface="Garamond" pitchFamily="18" charset="0"/>
              </a:rPr>
              <a:t>)</a:t>
            </a:r>
            <a:endParaRPr lang="pl-PL" b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43013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C:\Documents and Settings\JCh\Moje dokumenty\Moje obrazy\zdjęcia konferencyjne\M_Kaźmierczak\slcj_cyklotron_fot_m_kazmierczak (4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46238"/>
            <a:ext cx="6218238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4825" y="3057525"/>
            <a:ext cx="3595688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78904" y="286544"/>
            <a:ext cx="82296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baseline="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r>
              <a:rPr lang="en-US" altLang="en-US" b="1" dirty="0" smtClean="0"/>
              <a:t>PET Radiopharmaceuticals</a:t>
            </a:r>
            <a:endParaRPr lang="en-US" altLang="en-US" b="1" dirty="0"/>
          </a:p>
        </p:txBody>
      </p:sp>
      <p:pic>
        <p:nvPicPr>
          <p:cNvPr id="4" name="Picture 4" descr="TRACERlab FX-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3962400" cy="3073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3400" y="914400"/>
            <a:ext cx="226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TRACERlab</a:t>
            </a:r>
            <a:r>
              <a:rPr lang="pl-PL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</a:t>
            </a:r>
            <a:r>
              <a:rPr lang="pl-PL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F-N</a:t>
            </a:r>
            <a:endParaRPr lang="en-US" altLang="en-US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34271" y="896060"/>
            <a:ext cx="3021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sz="2400" b="1" dirty="0" err="1" smtClean="0">
                <a:solidFill>
                  <a:schemeClr val="bg1"/>
                </a:solidFill>
                <a:latin typeface="Garamond" pitchFamily="18" charset="0"/>
              </a:rPr>
              <a:t>Synthra</a:t>
            </a:r>
            <a:r>
              <a:rPr lang="pl-PL" sz="2400" b="1" dirty="0" smtClean="0">
                <a:solidFill>
                  <a:schemeClr val="bg1"/>
                </a:solidFill>
                <a:latin typeface="Garamond" pitchFamily="18" charset="0"/>
              </a:rPr>
              <a:t> - </a:t>
            </a:r>
            <a:r>
              <a:rPr lang="pl-PL" sz="2400" b="1" dirty="0" err="1" smtClean="0">
                <a:solidFill>
                  <a:schemeClr val="bg1"/>
                </a:solidFill>
                <a:latin typeface="Garamond" pitchFamily="18" charset="0"/>
              </a:rPr>
              <a:t>synthesizers</a:t>
            </a:r>
            <a:endParaRPr lang="en-US" alt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295400"/>
            <a:ext cx="3529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sz="1600" dirty="0">
                <a:solidFill>
                  <a:schemeClr val="bg1"/>
                </a:solidFill>
              </a:rPr>
              <a:t>nucleophilic substitution with [18F] F</a:t>
            </a:r>
            <a:r>
              <a:rPr lang="en-US" altLang="en-US" sz="1600" baseline="30000" dirty="0">
                <a:solidFill>
                  <a:schemeClr val="bg1"/>
                </a:solidFill>
              </a:rPr>
              <a:t>-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781549" y="1340435"/>
            <a:ext cx="5614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</a:rPr>
              <a:t>methylation reactions using methyl iodide or methyl </a:t>
            </a:r>
            <a:r>
              <a:rPr lang="en-US" altLang="en-US" sz="1600" dirty="0" err="1">
                <a:solidFill>
                  <a:schemeClr val="bg1"/>
                </a:solidFill>
              </a:rPr>
              <a:t>triflate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1747" y="4797152"/>
            <a:ext cx="2778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18</a:t>
            </a:r>
            <a:r>
              <a:rPr lang="en-US" altLang="en-US" b="1"/>
              <a:t>F Fluoromisonidazole</a:t>
            </a:r>
            <a:r>
              <a:rPr lang="en-US" altLang="en-US"/>
              <a:t>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41747" y="5178152"/>
            <a:ext cx="2511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18</a:t>
            </a:r>
            <a:r>
              <a:rPr lang="en-US" altLang="en-US" b="1"/>
              <a:t>F Methylbenperidol</a:t>
            </a:r>
            <a:r>
              <a:rPr lang="en-US" altLang="en-US"/>
              <a:t> 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1747" y="5559152"/>
            <a:ext cx="2155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18</a:t>
            </a:r>
            <a:r>
              <a:rPr lang="en-US" altLang="en-US" b="1"/>
              <a:t>F Fluorostradiol</a:t>
            </a:r>
            <a:r>
              <a:rPr lang="en-US" altLang="en-US"/>
              <a:t> 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1747" y="5940152"/>
            <a:ext cx="1863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18</a:t>
            </a:r>
            <a:r>
              <a:rPr lang="en-US" altLang="en-US" b="1"/>
              <a:t>F Altanserine</a:t>
            </a:r>
            <a:r>
              <a:rPr lang="en-US" altLang="en-US"/>
              <a:t>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715000" y="4797152"/>
            <a:ext cx="182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11</a:t>
            </a:r>
            <a:r>
              <a:rPr lang="en-US" altLang="en-US" b="1"/>
              <a:t>C Raclopride</a:t>
            </a:r>
            <a:r>
              <a:rPr lang="en-US" altLang="en-US"/>
              <a:t>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715000" y="5178152"/>
            <a:ext cx="185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11</a:t>
            </a:r>
            <a:r>
              <a:rPr lang="en-US" altLang="en-US" b="1"/>
              <a:t>C Methionine</a:t>
            </a:r>
            <a:r>
              <a:rPr lang="en-US" altLang="en-US"/>
              <a:t>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715000" y="5559152"/>
            <a:ext cx="1470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11</a:t>
            </a:r>
            <a:r>
              <a:rPr lang="en-US" altLang="en-US" b="1"/>
              <a:t>C Acetate</a:t>
            </a:r>
            <a:r>
              <a:rPr lang="en-US" altLang="en-US"/>
              <a:t>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715000" y="5940152"/>
            <a:ext cx="166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altLang="en-US" b="1" baseline="30000"/>
              <a:t>11</a:t>
            </a:r>
            <a:r>
              <a:rPr lang="en-US" altLang="en-US" b="1"/>
              <a:t>C Palmitate</a:t>
            </a:r>
            <a:r>
              <a:rPr lang="en-US" altLang="en-US"/>
              <a:t> 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885" y="1885752"/>
            <a:ext cx="3803915" cy="285293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580112" y="6433591"/>
            <a:ext cx="349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pl-PL" sz="1400" dirty="0">
                <a:solidFill>
                  <a:schemeClr val="bg1"/>
                </a:solidFill>
              </a:rPr>
              <a:t>(</a:t>
            </a:r>
            <a:r>
              <a:rPr lang="pl-PL" sz="1400" dirty="0" err="1">
                <a:solidFill>
                  <a:schemeClr val="bg1"/>
                </a:solidFill>
              </a:rPr>
              <a:t>see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 smtClean="0">
                <a:solidFill>
                  <a:schemeClr val="bg1"/>
                </a:solidFill>
              </a:rPr>
              <a:t>yesterday</a:t>
            </a:r>
            <a:r>
              <a:rPr lang="pl-PL" sz="1400" dirty="0" smtClean="0">
                <a:solidFill>
                  <a:schemeClr val="bg1"/>
                </a:solidFill>
              </a:rPr>
              <a:t> dr K. </a:t>
            </a:r>
            <a:r>
              <a:rPr lang="pl-PL" sz="1400" dirty="0" err="1" smtClean="0">
                <a:solidFill>
                  <a:schemeClr val="bg1"/>
                </a:solidFill>
              </a:rPr>
              <a:t>Kilian’s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presentation</a:t>
            </a:r>
            <a:r>
              <a:rPr lang="pl-PL" sz="1400" dirty="0">
                <a:solidFill>
                  <a:schemeClr val="bg1"/>
                </a:solidFill>
              </a:rPr>
              <a:t>)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05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4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4338" y="333375"/>
            <a:ext cx="8820150" cy="47520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pl-PL" b="1" dirty="0" smtClean="0">
              <a:solidFill>
                <a:prstClr val="black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pl-PL" b="1" dirty="0" smtClean="0">
              <a:solidFill>
                <a:prstClr val="blac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pl-PL" sz="18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l-PL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„</a:t>
            </a:r>
            <a:r>
              <a:rPr lang="pl-PL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Alternatywne metody produkcji technetu-99m</a:t>
            </a:r>
            <a:r>
              <a:rPr lang="pl-PL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endParaRPr lang="pl-PL" sz="24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i="1" dirty="0">
                <a:solidFill>
                  <a:prstClr val="black"/>
                </a:solidFill>
              </a:rPr>
              <a:t>Agreement</a:t>
            </a:r>
            <a:r>
              <a:rPr lang="pl-PL" sz="2800" b="1" i="1" dirty="0" smtClean="0">
                <a:solidFill>
                  <a:prstClr val="black"/>
                </a:solidFill>
              </a:rPr>
              <a:t> Nr PBS1/A9/2/2012</a:t>
            </a:r>
            <a:br>
              <a:rPr lang="pl-PL" sz="2800" b="1" i="1" dirty="0" smtClean="0">
                <a:solidFill>
                  <a:prstClr val="black"/>
                </a:solidFill>
              </a:rPr>
            </a:br>
            <a:endParaRPr lang="pl-PL" sz="1600" b="1" i="1" dirty="0" smtClean="0">
              <a:solidFill>
                <a:prstClr val="black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/>
              <a:t>consortium </a:t>
            </a:r>
            <a:r>
              <a:rPr lang="pl-PL" sz="2800" dirty="0" smtClean="0"/>
              <a:t>of </a:t>
            </a:r>
          </a:p>
          <a:p>
            <a:pPr marL="0" indent="0" algn="ctr">
              <a:buNone/>
            </a:pPr>
            <a:r>
              <a:rPr lang="pl-PL" sz="2000" b="1" dirty="0"/>
              <a:t>the </a:t>
            </a:r>
            <a:r>
              <a:rPr lang="pl-PL" sz="2000" b="1" dirty="0" err="1"/>
              <a:t>Institute</a:t>
            </a:r>
            <a:r>
              <a:rPr lang="pl-PL" sz="2000" b="1" dirty="0"/>
              <a:t> of </a:t>
            </a:r>
            <a:r>
              <a:rPr lang="pl-PL" sz="2000" b="1" dirty="0" err="1"/>
              <a:t>Nuclear</a:t>
            </a:r>
            <a:r>
              <a:rPr lang="pl-PL" sz="2000" b="1" dirty="0"/>
              <a:t> </a:t>
            </a:r>
            <a:r>
              <a:rPr lang="pl-PL" sz="2000" b="1" dirty="0" err="1"/>
              <a:t>Chemistry</a:t>
            </a:r>
            <a:r>
              <a:rPr lang="pl-PL" sz="2000" b="1" dirty="0"/>
              <a:t> and Technology</a:t>
            </a:r>
          </a:p>
          <a:p>
            <a:pPr marL="0" indent="0" algn="ctr">
              <a:buNone/>
            </a:pPr>
            <a:r>
              <a:rPr lang="pl-PL" sz="2000" b="1" dirty="0"/>
              <a:t>the </a:t>
            </a:r>
            <a:r>
              <a:rPr lang="pl-PL" sz="2000" b="1" dirty="0" err="1"/>
              <a:t>Polatom</a:t>
            </a:r>
            <a:r>
              <a:rPr lang="pl-PL" sz="2000" b="1" dirty="0"/>
              <a:t> – </a:t>
            </a:r>
            <a:r>
              <a:rPr lang="pl-PL" sz="2000" b="1" dirty="0" err="1"/>
              <a:t>National</a:t>
            </a:r>
            <a:r>
              <a:rPr lang="pl-PL" sz="2000" b="1" dirty="0"/>
              <a:t> Centre for </a:t>
            </a:r>
            <a:r>
              <a:rPr lang="pl-PL" sz="2000" b="1" dirty="0" err="1"/>
              <a:t>Nuclear</a:t>
            </a:r>
            <a:r>
              <a:rPr lang="pl-PL" sz="2000" b="1" dirty="0"/>
              <a:t> </a:t>
            </a:r>
            <a:r>
              <a:rPr lang="pl-PL" sz="2000" b="1" dirty="0" err="1"/>
              <a:t>Research</a:t>
            </a:r>
            <a:endParaRPr lang="pl-PL" sz="2000" b="1" dirty="0"/>
          </a:p>
          <a:p>
            <a:pPr marL="0" indent="0" algn="ctr">
              <a:buNone/>
            </a:pPr>
            <a:r>
              <a:rPr lang="pl-PL" sz="2000" b="1" dirty="0"/>
              <a:t>the </a:t>
            </a:r>
            <a:r>
              <a:rPr lang="pl-PL" sz="2000" b="1" dirty="0" err="1"/>
              <a:t>University</a:t>
            </a:r>
            <a:r>
              <a:rPr lang="pl-PL" sz="2000" b="1" dirty="0"/>
              <a:t> of </a:t>
            </a:r>
            <a:r>
              <a:rPr lang="pl-PL" sz="2000" b="1" dirty="0" err="1" smtClean="0"/>
              <a:t>Warsaw</a:t>
            </a:r>
            <a:endParaRPr lang="pl-PL" sz="2000" b="1" dirty="0" smtClean="0"/>
          </a:p>
          <a:p>
            <a:pPr marL="0" indent="0" algn="ctr">
              <a:buNone/>
            </a:pPr>
            <a:endParaRPr lang="pl-PL" sz="1100" dirty="0" smtClean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pl-PL" sz="1100" dirty="0" smtClean="0">
                <a:solidFill>
                  <a:prstClr val="black"/>
                </a:solidFill>
              </a:rPr>
              <a:t>01.11.2012 </a:t>
            </a:r>
            <a:r>
              <a:rPr lang="pl-PL" sz="1400" dirty="0" smtClean="0">
                <a:solidFill>
                  <a:prstClr val="black"/>
                </a:solidFill>
              </a:rPr>
              <a:t>– 31.10.2015</a:t>
            </a:r>
          </a:p>
        </p:txBody>
      </p:sp>
      <p:pic>
        <p:nvPicPr>
          <p:cNvPr id="7" name="Picture 6" descr="NC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7156"/>
            <a:ext cx="952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77156"/>
            <a:ext cx="8413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endParaRPr lang="pl-PL" altLang="pl-PL" sz="4000" b="1" i="1">
              <a:solidFill>
                <a:srgbClr val="1F497D"/>
              </a:solidFill>
            </a:endParaRPr>
          </a:p>
        </p:txBody>
      </p:sp>
      <p:pic>
        <p:nvPicPr>
          <p:cNvPr id="10" name="Picture 10" descr="logo-POLA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8593"/>
            <a:ext cx="2089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8593"/>
            <a:ext cx="12255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7156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49614" y="5363924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</a:t>
            </a:r>
            <a:r>
              <a:rPr lang="en-US" dirty="0" smtClean="0"/>
              <a:t>goal</a:t>
            </a:r>
            <a:r>
              <a:rPr lang="pl-PL" dirty="0" smtClean="0"/>
              <a:t>s</a:t>
            </a:r>
            <a:r>
              <a:rPr lang="en-US" dirty="0" smtClean="0"/>
              <a:t> </a:t>
            </a:r>
            <a:r>
              <a:rPr lang="en-US" dirty="0"/>
              <a:t>of this program is </a:t>
            </a:r>
            <a:r>
              <a:rPr lang="pl-PL" dirty="0" smtClean="0"/>
              <a:t>to </a:t>
            </a:r>
            <a:r>
              <a:rPr lang="en-US" dirty="0" smtClean="0"/>
              <a:t>construct </a:t>
            </a:r>
            <a:r>
              <a:rPr lang="en-US" dirty="0"/>
              <a:t>an external solid state target </a:t>
            </a:r>
            <a:r>
              <a:rPr lang="en-US" dirty="0" smtClean="0"/>
              <a:t>station</a:t>
            </a:r>
            <a:r>
              <a:rPr lang="pl-PL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00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41984"/>
            <a:ext cx="3096344" cy="4644516"/>
          </a:xfrm>
          <a:prstGeom prst="rect">
            <a:avLst/>
          </a:prstGeom>
        </p:spPr>
      </p:pic>
      <p:pic>
        <p:nvPicPr>
          <p:cNvPr id="8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548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92" y="1636885"/>
            <a:ext cx="6412428" cy="46718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07504" y="1700808"/>
            <a:ext cx="87355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 smtClean="0">
                <a:latin typeface="+mj-lt"/>
              </a:rPr>
              <a:t>In the </a:t>
            </a:r>
            <a:r>
              <a:rPr lang="pl-PL" sz="2000" b="1" dirty="0" err="1" smtClean="0">
                <a:latin typeface="+mj-lt"/>
              </a:rPr>
              <a:t>next</a:t>
            </a:r>
            <a:r>
              <a:rPr lang="pl-PL" sz="2000" b="1" dirty="0" smtClean="0">
                <a:latin typeface="+mj-lt"/>
              </a:rPr>
              <a:t> </a:t>
            </a:r>
            <a:r>
              <a:rPr lang="pl-PL" sz="2000" b="1" dirty="0" err="1" smtClean="0">
                <a:latin typeface="+mj-lt"/>
              </a:rPr>
              <a:t>coming</a:t>
            </a:r>
            <a:r>
              <a:rPr lang="pl-PL" sz="2000" b="1" dirty="0" smtClean="0">
                <a:latin typeface="+mj-lt"/>
              </a:rPr>
              <a:t> </a:t>
            </a:r>
            <a:r>
              <a:rPr lang="pl-PL" sz="2000" b="1" dirty="0" err="1" smtClean="0">
                <a:latin typeface="+mj-lt"/>
              </a:rPr>
              <a:t>year</a:t>
            </a:r>
            <a:r>
              <a:rPr lang="pl-PL" sz="2000" b="1" dirty="0" smtClean="0">
                <a:latin typeface="+mj-lt"/>
              </a:rPr>
              <a:t> we </a:t>
            </a:r>
            <a:r>
              <a:rPr lang="pl-PL" sz="2000" b="1" dirty="0" err="1" smtClean="0">
                <a:latin typeface="+mj-lt"/>
              </a:rPr>
              <a:t>will</a:t>
            </a:r>
            <a:r>
              <a:rPr lang="pl-PL" sz="2000" b="1" dirty="0" smtClean="0">
                <a:latin typeface="+mj-lt"/>
              </a:rPr>
              <a:t> </a:t>
            </a:r>
            <a:r>
              <a:rPr lang="pl-PL" sz="2000" b="1" dirty="0" err="1" smtClean="0">
                <a:latin typeface="+mj-lt"/>
              </a:rPr>
              <a:t>execute</a:t>
            </a:r>
            <a:r>
              <a:rPr lang="pl-PL" sz="2000" b="1" dirty="0" smtClean="0">
                <a:latin typeface="+mj-lt"/>
              </a:rPr>
              <a:t> the grant </a:t>
            </a:r>
            <a:r>
              <a:rPr lang="pl-PL" sz="2000" b="1" dirty="0" smtClean="0"/>
              <a:t>”</a:t>
            </a:r>
            <a:r>
              <a:rPr lang="pl-PL" sz="2000" b="1" dirty="0" smtClean="0">
                <a:latin typeface="+mj-lt"/>
              </a:rPr>
              <a:t>OTRZYMYWANIE RADIOFARMACEUTYKÓW </a:t>
            </a:r>
            <a:r>
              <a:rPr lang="pl-PL" sz="2000" b="1" dirty="0">
                <a:latin typeface="+mj-lt"/>
              </a:rPr>
              <a:t>OPARTYCH NA RADIONUKLIDACH SKANDU DLA POZYTONOWEJ TOMOGRAFII </a:t>
            </a:r>
            <a:r>
              <a:rPr lang="pl-PL" sz="2000" b="1" dirty="0" smtClean="0">
                <a:latin typeface="+mj-lt"/>
              </a:rPr>
              <a:t>EMISYJNEJ</a:t>
            </a:r>
            <a:r>
              <a:rPr lang="pl-PL" sz="2000" b="1" dirty="0" smtClean="0">
                <a:latin typeface="+mj-lt"/>
              </a:rPr>
              <a:t>”</a:t>
            </a:r>
            <a:endParaRPr lang="pl-PL" sz="2000" b="1" dirty="0" smtClean="0">
              <a:latin typeface="+mj-lt"/>
            </a:endParaRPr>
          </a:p>
          <a:p>
            <a:pPr>
              <a:defRPr/>
            </a:pPr>
            <a:r>
              <a:rPr lang="pl-PL" sz="2000" b="1" dirty="0" smtClean="0">
                <a:latin typeface="+mj-lt"/>
              </a:rPr>
              <a:t>[PET-SKAND]</a:t>
            </a:r>
            <a:endParaRPr lang="pl-PL" sz="2000" b="1" dirty="0">
              <a:latin typeface="+mj-lt"/>
            </a:endParaRPr>
          </a:p>
        </p:txBody>
      </p:sp>
      <p:sp>
        <p:nvSpPr>
          <p:cNvPr id="46085" name="pole tekstowe 3"/>
          <p:cNvSpPr txBox="1">
            <a:spLocks noChangeArrowheads="1"/>
          </p:cNvSpPr>
          <p:nvPr/>
        </p:nvSpPr>
        <p:spPr bwMode="auto">
          <a:xfrm>
            <a:off x="2119995" y="2837835"/>
            <a:ext cx="38164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err="1"/>
              <a:t>Production</a:t>
            </a:r>
            <a:r>
              <a:rPr lang="pl-PL" dirty="0"/>
              <a:t> </a:t>
            </a:r>
            <a:r>
              <a:rPr lang="pl-PL" dirty="0" smtClean="0"/>
              <a:t>of:</a:t>
            </a:r>
            <a:endParaRPr lang="pl-PL" dirty="0"/>
          </a:p>
          <a:p>
            <a:endParaRPr lang="pl-PL" dirty="0"/>
          </a:p>
          <a:p>
            <a:pPr lvl="2"/>
            <a:r>
              <a:rPr lang="pl-PL" sz="2000" b="1" baseline="30000" dirty="0">
                <a:solidFill>
                  <a:srgbClr val="FF0000"/>
                </a:solidFill>
              </a:rPr>
              <a:t>44</a:t>
            </a:r>
            <a:r>
              <a:rPr lang="pl-PL" sz="2000" b="1" dirty="0">
                <a:solidFill>
                  <a:srgbClr val="FF0000"/>
                </a:solidFill>
              </a:rPr>
              <a:t>Ca(</a:t>
            </a:r>
            <a:r>
              <a:rPr lang="pl-PL" sz="2000" b="1" dirty="0" err="1">
                <a:solidFill>
                  <a:srgbClr val="FF0000"/>
                </a:solidFill>
              </a:rPr>
              <a:t>p,n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  <a:r>
              <a:rPr lang="pl-PL" sz="2000" b="1" baseline="30000" dirty="0">
                <a:solidFill>
                  <a:srgbClr val="FF0000"/>
                </a:solidFill>
              </a:rPr>
              <a:t>44</a:t>
            </a:r>
            <a:r>
              <a:rPr lang="pl-PL" sz="2000" b="1" dirty="0">
                <a:solidFill>
                  <a:srgbClr val="FF0000"/>
                </a:solidFill>
              </a:rPr>
              <a:t>Sc</a:t>
            </a:r>
          </a:p>
          <a:p>
            <a:pPr lvl="2"/>
            <a:endParaRPr lang="pl-PL" sz="2000" b="1" dirty="0">
              <a:solidFill>
                <a:srgbClr val="FF0000"/>
              </a:solidFill>
            </a:endParaRPr>
          </a:p>
          <a:p>
            <a:pPr lvl="2"/>
            <a:r>
              <a:rPr lang="pl-PL" sz="2000" b="1" baseline="30000" dirty="0">
                <a:solidFill>
                  <a:srgbClr val="FF0000"/>
                </a:solidFill>
              </a:rPr>
              <a:t>42</a:t>
            </a:r>
            <a:r>
              <a:rPr lang="pl-PL" sz="2000" b="1" dirty="0">
                <a:solidFill>
                  <a:srgbClr val="FF0000"/>
                </a:solidFill>
              </a:rPr>
              <a:t>Ca(</a:t>
            </a:r>
            <a:r>
              <a:rPr lang="pl-PL" sz="2000" b="1" dirty="0" err="1">
                <a:solidFill>
                  <a:srgbClr val="FF0000"/>
                </a:solidFill>
              </a:rPr>
              <a:t>d,n</a:t>
            </a:r>
            <a:r>
              <a:rPr lang="pl-PL" sz="2000" b="1" dirty="0">
                <a:solidFill>
                  <a:srgbClr val="FF0000"/>
                </a:solidFill>
              </a:rPr>
              <a:t>)</a:t>
            </a:r>
            <a:r>
              <a:rPr lang="pl-PL" sz="2000" b="1" baseline="30000" dirty="0">
                <a:solidFill>
                  <a:srgbClr val="FF0000"/>
                </a:solidFill>
              </a:rPr>
              <a:t>43</a:t>
            </a:r>
            <a:r>
              <a:rPr lang="pl-PL" sz="2000" b="1" dirty="0">
                <a:solidFill>
                  <a:srgbClr val="FF0000"/>
                </a:solidFill>
              </a:rPr>
              <a:t>Sc</a:t>
            </a:r>
          </a:p>
          <a:p>
            <a:pPr algn="just"/>
            <a:endParaRPr lang="pl-PL" sz="1600" b="1" dirty="0">
              <a:latin typeface="Garamond" pitchFamily="18" charset="0"/>
            </a:endParaRPr>
          </a:p>
          <a:p>
            <a:pPr algn="just"/>
            <a:endParaRPr lang="pl-PL" sz="1400" b="1" dirty="0">
              <a:latin typeface="Garamond" pitchFamily="18" charset="0"/>
            </a:endParaRPr>
          </a:p>
        </p:txBody>
      </p:sp>
      <p:pic>
        <p:nvPicPr>
          <p:cNvPr id="46086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NCB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7156"/>
            <a:ext cx="9525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77156"/>
            <a:ext cx="8413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r>
              <a:rPr lang="pl-PL" altLang="pl-PL" sz="4000" b="1" i="1">
                <a:solidFill>
                  <a:srgbClr val="1F497D"/>
                </a:solidFill>
              </a:rPr>
              <a:t/>
            </a:r>
            <a:br>
              <a:rPr lang="pl-PL" altLang="pl-PL" sz="4000" b="1" i="1">
                <a:solidFill>
                  <a:srgbClr val="1F497D"/>
                </a:solidFill>
              </a:rPr>
            </a:br>
            <a:endParaRPr lang="pl-PL" altLang="pl-PL" sz="4000" b="1" i="1">
              <a:solidFill>
                <a:srgbClr val="1F497D"/>
              </a:solidFill>
            </a:endParaRPr>
          </a:p>
        </p:txBody>
      </p:sp>
      <p:pic>
        <p:nvPicPr>
          <p:cNvPr id="11" name="Picture 10" descr="logo-POLAT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8593"/>
            <a:ext cx="2089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8593"/>
            <a:ext cx="12255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77156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187624" y="4653136"/>
            <a:ext cx="5852884" cy="16035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dirty="0"/>
              <a:t>consortium </a:t>
            </a:r>
            <a:r>
              <a:rPr lang="pl-PL" dirty="0"/>
              <a:t>of </a:t>
            </a:r>
          </a:p>
          <a:p>
            <a:pPr marL="0" indent="0" algn="ctr">
              <a:buNone/>
            </a:pPr>
            <a:r>
              <a:rPr lang="pl-PL" b="1" dirty="0"/>
              <a:t>the </a:t>
            </a:r>
            <a:r>
              <a:rPr lang="pl-PL" b="1" dirty="0" err="1"/>
              <a:t>Institute</a:t>
            </a:r>
            <a:r>
              <a:rPr lang="pl-PL" b="1" dirty="0"/>
              <a:t> of </a:t>
            </a:r>
            <a:r>
              <a:rPr lang="pl-PL" b="1" dirty="0" err="1"/>
              <a:t>Nuclear</a:t>
            </a:r>
            <a:r>
              <a:rPr lang="pl-PL" b="1" dirty="0"/>
              <a:t> </a:t>
            </a:r>
            <a:r>
              <a:rPr lang="pl-PL" b="1" dirty="0" err="1"/>
              <a:t>Chemistry</a:t>
            </a:r>
            <a:r>
              <a:rPr lang="pl-PL" b="1" dirty="0"/>
              <a:t> and Technology</a:t>
            </a:r>
          </a:p>
          <a:p>
            <a:pPr marL="0" indent="0" algn="ctr">
              <a:buNone/>
            </a:pPr>
            <a:r>
              <a:rPr lang="pl-PL" b="1" dirty="0"/>
              <a:t>the </a:t>
            </a:r>
            <a:r>
              <a:rPr lang="pl-PL" b="1" dirty="0" err="1"/>
              <a:t>Polatom</a:t>
            </a:r>
            <a:r>
              <a:rPr lang="pl-PL" b="1" dirty="0"/>
              <a:t> – </a:t>
            </a:r>
            <a:r>
              <a:rPr lang="pl-PL" b="1" dirty="0" err="1"/>
              <a:t>National</a:t>
            </a:r>
            <a:r>
              <a:rPr lang="pl-PL" b="1" dirty="0"/>
              <a:t> Centre for </a:t>
            </a:r>
            <a:r>
              <a:rPr lang="pl-PL" b="1" dirty="0" err="1"/>
              <a:t>Nuclear</a:t>
            </a:r>
            <a:r>
              <a:rPr lang="pl-PL" b="1" dirty="0"/>
              <a:t> </a:t>
            </a:r>
            <a:r>
              <a:rPr lang="pl-PL" b="1" dirty="0" err="1"/>
              <a:t>Research</a:t>
            </a:r>
            <a:endParaRPr lang="pl-PL" b="1" dirty="0"/>
          </a:p>
          <a:p>
            <a:pPr marL="0" indent="0" algn="ctr">
              <a:buNone/>
            </a:pPr>
            <a:r>
              <a:rPr lang="pl-PL" b="1" dirty="0"/>
              <a:t>the </a:t>
            </a:r>
            <a:r>
              <a:rPr lang="pl-PL" b="1" dirty="0" err="1"/>
              <a:t>University</a:t>
            </a:r>
            <a:r>
              <a:rPr lang="pl-PL" b="1" dirty="0"/>
              <a:t> of </a:t>
            </a:r>
            <a:r>
              <a:rPr lang="pl-PL" b="1" dirty="0" err="1" smtClean="0"/>
              <a:t>Warsaw</a:t>
            </a:r>
            <a:endParaRPr lang="pl-PL" b="1" dirty="0" smtClean="0"/>
          </a:p>
          <a:p>
            <a:pPr marL="0" indent="0" algn="ctr">
              <a:buNone/>
            </a:pPr>
            <a:endParaRPr lang="pl-PL" sz="1400" dirty="0" smtClean="0"/>
          </a:p>
          <a:p>
            <a:pPr marL="0" indent="0" algn="ctr">
              <a:buNone/>
            </a:pPr>
            <a:r>
              <a:rPr lang="pl-PL" sz="1400" dirty="0" smtClean="0"/>
              <a:t>(</a:t>
            </a:r>
            <a:r>
              <a:rPr lang="pl-PL" sz="1400" dirty="0" err="1" smtClean="0"/>
              <a:t>see</a:t>
            </a:r>
            <a:r>
              <a:rPr lang="pl-PL" sz="1400" dirty="0" smtClean="0"/>
              <a:t> </a:t>
            </a:r>
            <a:r>
              <a:rPr lang="pl-PL" sz="1400" dirty="0" err="1" smtClean="0"/>
              <a:t>yesterday</a:t>
            </a:r>
            <a:r>
              <a:rPr lang="pl-PL" sz="1400" dirty="0" smtClean="0"/>
              <a:t> prof. J. </a:t>
            </a:r>
            <a:r>
              <a:rPr lang="pl-PL" sz="1400" dirty="0" err="1" smtClean="0"/>
              <a:t>Jastrzębski’s</a:t>
            </a:r>
            <a:r>
              <a:rPr lang="pl-PL" sz="1400" dirty="0" smtClean="0"/>
              <a:t> </a:t>
            </a:r>
            <a:r>
              <a:rPr lang="pl-PL" sz="1400" dirty="0" err="1" smtClean="0"/>
              <a:t>presentation</a:t>
            </a:r>
            <a:r>
              <a:rPr lang="pl-PL" sz="1400" dirty="0" smtClean="0"/>
              <a:t>)</a:t>
            </a:r>
            <a:endParaRPr lang="pl-PL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az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0485" name="pole tekstowe 4"/>
          <p:cNvSpPr txBox="1">
            <a:spLocks noChangeArrowheads="1"/>
          </p:cNvSpPr>
          <p:nvPr/>
        </p:nvSpPr>
        <p:spPr bwMode="auto">
          <a:xfrm>
            <a:off x="755576" y="2239704"/>
            <a:ext cx="820891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pl-PL" sz="2800" b="1" dirty="0" smtClean="0">
                <a:latin typeface="Garamond" pitchFamily="18" charset="0"/>
              </a:rPr>
              <a:t>In Poland the </a:t>
            </a:r>
            <a:r>
              <a:rPr lang="pl-PL" sz="2800" b="1" dirty="0">
                <a:latin typeface="Garamond" pitchFamily="18" charset="0"/>
              </a:rPr>
              <a:t>PET </a:t>
            </a:r>
            <a:r>
              <a:rPr lang="pl-PL" sz="2800" b="1" dirty="0" err="1">
                <a:latin typeface="Garamond" pitchFamily="18" charset="0"/>
              </a:rPr>
              <a:t>diagnostic</a:t>
            </a:r>
            <a:r>
              <a:rPr lang="pl-PL" sz="2800" b="1" dirty="0">
                <a:latin typeface="Garamond" pitchFamily="18" charset="0"/>
              </a:rPr>
              <a:t> </a:t>
            </a:r>
            <a:r>
              <a:rPr lang="pl-PL" sz="2800" b="1" dirty="0" err="1">
                <a:latin typeface="Garamond" pitchFamily="18" charset="0"/>
              </a:rPr>
              <a:t>is</a:t>
            </a:r>
            <a:r>
              <a:rPr lang="pl-PL" sz="2800" b="1" dirty="0">
                <a:latin typeface="Garamond" pitchFamily="18" charset="0"/>
              </a:rPr>
              <a:t> </a:t>
            </a:r>
            <a:r>
              <a:rPr lang="pl-PL" sz="2800" b="1" dirty="0" err="1" smtClean="0">
                <a:latin typeface="Garamond" pitchFamily="18" charset="0"/>
              </a:rPr>
              <a:t>present</a:t>
            </a:r>
            <a:r>
              <a:rPr lang="pl-PL" sz="2800" b="1" dirty="0" smtClean="0">
                <a:latin typeface="Garamond" pitchFamily="18" charset="0"/>
              </a:rPr>
              <a:t> </a:t>
            </a:r>
            <a:r>
              <a:rPr lang="pl-PL" sz="2800" b="1" dirty="0" err="1" smtClean="0">
                <a:latin typeface="Garamond" pitchFamily="18" charset="0"/>
              </a:rPr>
              <a:t>since</a:t>
            </a:r>
            <a:r>
              <a:rPr lang="pl-PL" sz="2800" b="1" dirty="0" smtClean="0">
                <a:latin typeface="Garamond" pitchFamily="18" charset="0"/>
              </a:rPr>
              <a:t> 2003 </a:t>
            </a:r>
            <a:endParaRPr lang="pl-PL" sz="2800" b="1" dirty="0">
              <a:latin typeface="Garamond" pitchFamily="18" charset="0"/>
            </a:endParaRPr>
          </a:p>
          <a:p>
            <a:pPr>
              <a:buClr>
                <a:srgbClr val="FF0000"/>
              </a:buClr>
            </a:pPr>
            <a:endParaRPr lang="pl-PL" sz="2400" b="1" dirty="0">
              <a:latin typeface="Garamond" pitchFamily="18" charset="0"/>
            </a:endParaRPr>
          </a:p>
          <a:p>
            <a:pPr>
              <a:buClr>
                <a:srgbClr val="FF0000"/>
              </a:buClr>
            </a:pPr>
            <a:r>
              <a:rPr lang="pl-PL" sz="2400" b="1" dirty="0">
                <a:latin typeface="Garamond" pitchFamily="18" charset="0"/>
              </a:rPr>
              <a:t>The </a:t>
            </a:r>
            <a:r>
              <a:rPr lang="pl-PL" sz="2400" b="1" dirty="0" err="1">
                <a:latin typeface="Garamond" pitchFamily="18" charset="0"/>
              </a:rPr>
              <a:t>first</a:t>
            </a:r>
            <a:r>
              <a:rPr lang="pl-PL" sz="2400" b="1" dirty="0">
                <a:latin typeface="Garamond" pitchFamily="18" charset="0"/>
              </a:rPr>
              <a:t> </a:t>
            </a:r>
            <a:r>
              <a:rPr lang="pl-PL" sz="2400" b="1" dirty="0" smtClean="0">
                <a:latin typeface="Garamond" pitchFamily="18" charset="0"/>
              </a:rPr>
              <a:t>PET </a:t>
            </a:r>
            <a:r>
              <a:rPr lang="pl-PL" sz="2400" b="1" dirty="0" err="1" smtClean="0">
                <a:latin typeface="Garamond" pitchFamily="18" charset="0"/>
              </a:rPr>
              <a:t>center</a:t>
            </a:r>
            <a:r>
              <a:rPr lang="pl-PL" sz="2400" b="1" dirty="0" smtClean="0">
                <a:latin typeface="Garamond" pitchFamily="18" charset="0"/>
              </a:rPr>
              <a:t> </a:t>
            </a:r>
            <a:r>
              <a:rPr lang="pl-PL" sz="2400" b="1" dirty="0">
                <a:latin typeface="Garamond" pitchFamily="18" charset="0"/>
              </a:rPr>
              <a:t>was </a:t>
            </a:r>
            <a:r>
              <a:rPr lang="pl-PL" sz="2400" b="1" dirty="0" err="1" smtClean="0">
                <a:latin typeface="Garamond" pitchFamily="18" charset="0"/>
              </a:rPr>
              <a:t>opened</a:t>
            </a:r>
            <a:r>
              <a:rPr lang="pl-PL" sz="2400" b="1" dirty="0" smtClean="0">
                <a:latin typeface="Garamond" pitchFamily="18" charset="0"/>
              </a:rPr>
              <a:t>, </a:t>
            </a:r>
            <a:r>
              <a:rPr lang="pl-PL" sz="2400" b="1" dirty="0" err="1" smtClean="0">
                <a:latin typeface="Garamond" pitchFamily="18" charset="0"/>
              </a:rPr>
              <a:t>Feb</a:t>
            </a:r>
            <a:r>
              <a:rPr lang="pl-PL" sz="2400" b="1" dirty="0" smtClean="0">
                <a:latin typeface="Garamond" pitchFamily="18" charset="0"/>
              </a:rPr>
              <a:t>. 26, 2003 </a:t>
            </a:r>
            <a:r>
              <a:rPr lang="pl-PL" sz="2400" b="1" dirty="0">
                <a:latin typeface="Garamond" pitchFamily="18" charset="0"/>
              </a:rPr>
              <a:t>in </a:t>
            </a:r>
            <a:r>
              <a:rPr lang="pl-PL" sz="2400" b="1" dirty="0" smtClean="0">
                <a:latin typeface="Garamond" pitchFamily="18" charset="0"/>
              </a:rPr>
              <a:t/>
            </a:r>
            <a:br>
              <a:rPr lang="pl-PL" sz="2400" b="1" dirty="0" smtClean="0">
                <a:latin typeface="Garamond" pitchFamily="18" charset="0"/>
              </a:rPr>
            </a:br>
            <a:r>
              <a:rPr lang="pl-PL" sz="2400" b="1" dirty="0" smtClean="0">
                <a:latin typeface="Garamond" pitchFamily="18" charset="0"/>
              </a:rPr>
              <a:t>the </a:t>
            </a:r>
            <a:r>
              <a:rPr lang="pl-PL" sz="2400" b="1" dirty="0">
                <a:latin typeface="Garamond" pitchFamily="18" charset="0"/>
              </a:rPr>
              <a:t>prof. F. Łukaszczyk </a:t>
            </a:r>
            <a:r>
              <a:rPr lang="pl-PL" sz="2400" b="1" dirty="0" err="1">
                <a:latin typeface="Garamond" pitchFamily="18" charset="0"/>
              </a:rPr>
              <a:t>Cancer</a:t>
            </a:r>
            <a:r>
              <a:rPr lang="pl-PL" sz="2400" b="1" dirty="0">
                <a:latin typeface="Garamond" pitchFamily="18" charset="0"/>
              </a:rPr>
              <a:t> Center </a:t>
            </a:r>
            <a:r>
              <a:rPr lang="pl-PL" sz="2400" b="1" dirty="0" err="1" smtClean="0">
                <a:latin typeface="Garamond" pitchFamily="18" charset="0"/>
              </a:rPr>
              <a:t>at</a:t>
            </a:r>
            <a:r>
              <a:rPr lang="pl-PL" sz="2400" b="1" dirty="0" smtClean="0">
                <a:latin typeface="Garamond" pitchFamily="18" charset="0"/>
              </a:rPr>
              <a:t> Bydgoszcz</a:t>
            </a:r>
          </a:p>
          <a:p>
            <a:pPr>
              <a:buClr>
                <a:srgbClr val="FF0000"/>
              </a:buClr>
            </a:pPr>
            <a:endParaRPr lang="pl-PL" sz="2400" b="1" dirty="0">
              <a:latin typeface="Garamond" pitchFamily="18" charset="0"/>
            </a:endParaRPr>
          </a:p>
        </p:txBody>
      </p:sp>
      <p:pic>
        <p:nvPicPr>
          <p:cNvPr id="20486" name="Obraz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5994" y="736971"/>
            <a:ext cx="706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Garamond" pitchFamily="18" charset="0"/>
              </a:rPr>
              <a:t>The </a:t>
            </a:r>
            <a:r>
              <a:rPr lang="pl-PL" sz="2400" b="1" dirty="0">
                <a:latin typeface="Garamond" pitchFamily="18" charset="0"/>
              </a:rPr>
              <a:t>prof. F. Łukaszczyk </a:t>
            </a:r>
            <a:r>
              <a:rPr lang="pl-PL" sz="2400" b="1" dirty="0" err="1">
                <a:latin typeface="Garamond" pitchFamily="18" charset="0"/>
              </a:rPr>
              <a:t>Cancer</a:t>
            </a:r>
            <a:r>
              <a:rPr lang="pl-PL" sz="2400" b="1" dirty="0">
                <a:latin typeface="Garamond" pitchFamily="18" charset="0"/>
              </a:rPr>
              <a:t> Center </a:t>
            </a:r>
            <a:r>
              <a:rPr lang="pl-PL" sz="2400" b="1" dirty="0" err="1">
                <a:latin typeface="Garamond" pitchFamily="18" charset="0"/>
              </a:rPr>
              <a:t>at</a:t>
            </a:r>
            <a:r>
              <a:rPr lang="pl-PL" sz="2400" b="1" dirty="0">
                <a:latin typeface="Garamond" pitchFamily="18" charset="0"/>
              </a:rPr>
              <a:t> </a:t>
            </a:r>
            <a:r>
              <a:rPr lang="pl-PL" sz="2400" b="1" dirty="0" smtClean="0">
                <a:latin typeface="Garamond" pitchFamily="18" charset="0"/>
              </a:rPr>
              <a:t>Bydgoszcz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51556" y="1988840"/>
            <a:ext cx="911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Cyclotron</a:t>
            </a:r>
            <a:r>
              <a:rPr lang="pl-PL" dirty="0" smtClean="0"/>
              <a:t> </a:t>
            </a:r>
            <a:r>
              <a:rPr lang="pl-PL" b="1" dirty="0" err="1" smtClean="0"/>
              <a:t>Eclipse</a:t>
            </a:r>
            <a:r>
              <a:rPr lang="pl-PL" dirty="0" smtClean="0"/>
              <a:t> HP - 11 </a:t>
            </a:r>
            <a:r>
              <a:rPr lang="pl-PL" dirty="0" err="1" smtClean="0"/>
              <a:t>MeV</a:t>
            </a:r>
            <a:r>
              <a:rPr lang="pl-PL" dirty="0" smtClean="0"/>
              <a:t> proton </a:t>
            </a:r>
            <a:r>
              <a:rPr lang="pl-PL" dirty="0" err="1" smtClean="0"/>
              <a:t>beam</a:t>
            </a:r>
            <a:r>
              <a:rPr lang="pl-PL" dirty="0" smtClean="0"/>
              <a:t> from Siemens (</a:t>
            </a:r>
            <a:r>
              <a:rPr lang="pl-PL" baseline="30000" dirty="0" smtClean="0"/>
              <a:t>18</a:t>
            </a:r>
            <a:r>
              <a:rPr lang="pl-PL" dirty="0" smtClean="0"/>
              <a:t>F, </a:t>
            </a:r>
            <a:r>
              <a:rPr lang="pt-BR" baseline="30000" dirty="0" smtClean="0"/>
              <a:t>11</a:t>
            </a:r>
            <a:r>
              <a:rPr lang="pt-BR" dirty="0" smtClean="0"/>
              <a:t>C</a:t>
            </a:r>
            <a:r>
              <a:rPr lang="pt-BR" dirty="0"/>
              <a:t>, </a:t>
            </a:r>
            <a:r>
              <a:rPr lang="pt-BR" baseline="30000" dirty="0"/>
              <a:t>13</a:t>
            </a:r>
            <a:r>
              <a:rPr lang="pt-BR" dirty="0"/>
              <a:t>N, </a:t>
            </a:r>
            <a:r>
              <a:rPr lang="pt-BR" baseline="30000" dirty="0"/>
              <a:t>15</a:t>
            </a:r>
            <a:r>
              <a:rPr lang="pt-BR" dirty="0"/>
              <a:t>O and </a:t>
            </a:r>
            <a:r>
              <a:rPr lang="pt-BR" baseline="30000" dirty="0" smtClean="0"/>
              <a:t>64</a:t>
            </a:r>
            <a:r>
              <a:rPr lang="pt-BR" dirty="0" smtClean="0"/>
              <a:t>Cu</a:t>
            </a:r>
            <a:r>
              <a:rPr lang="pl-PL" dirty="0" smtClean="0"/>
              <a:t>)</a:t>
            </a:r>
          </a:p>
          <a:p>
            <a:endParaRPr lang="pl-PL" dirty="0" smtClean="0"/>
          </a:p>
        </p:txBody>
      </p:sp>
      <p:pic>
        <p:nvPicPr>
          <p:cNvPr id="6" name="Picture 8" descr="eclipse OPEN.jpg                                               00001512New 40gb                       B78AEF4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89"/>
          <a:stretch>
            <a:fillRect/>
          </a:stretch>
        </p:blipFill>
        <p:spPr bwMode="auto">
          <a:xfrm>
            <a:off x="171574" y="2635171"/>
            <a:ext cx="4173948" cy="36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978682" y="6453336"/>
            <a:ext cx="1625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 B. Małkowski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924944"/>
            <a:ext cx="4168937" cy="295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868144" y="587727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Siemens PET/MR</a:t>
            </a:r>
          </a:p>
        </p:txBody>
      </p:sp>
    </p:spTree>
    <p:extLst>
      <p:ext uri="{BB962C8B-B14F-4D97-AF65-F5344CB8AC3E}">
        <p14:creationId xmlns:p14="http://schemas.microsoft.com/office/powerpoint/2010/main" val="3456081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5994" y="736971"/>
            <a:ext cx="7062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Garamond" pitchFamily="18" charset="0"/>
              </a:rPr>
              <a:t>The </a:t>
            </a:r>
            <a:r>
              <a:rPr lang="pl-PL" sz="2400" b="1" dirty="0">
                <a:latin typeface="Garamond" pitchFamily="18" charset="0"/>
              </a:rPr>
              <a:t>prof. F. Łukaszczyk </a:t>
            </a:r>
            <a:r>
              <a:rPr lang="pl-PL" sz="2400" b="1" dirty="0" err="1">
                <a:latin typeface="Garamond" pitchFamily="18" charset="0"/>
              </a:rPr>
              <a:t>Cancer</a:t>
            </a:r>
            <a:r>
              <a:rPr lang="pl-PL" sz="2400" b="1" dirty="0">
                <a:latin typeface="Garamond" pitchFamily="18" charset="0"/>
              </a:rPr>
              <a:t> Center </a:t>
            </a:r>
            <a:r>
              <a:rPr lang="pl-PL" sz="2400" b="1" dirty="0" err="1">
                <a:latin typeface="Garamond" pitchFamily="18" charset="0"/>
              </a:rPr>
              <a:t>at</a:t>
            </a:r>
            <a:r>
              <a:rPr lang="pl-PL" sz="2400" b="1" dirty="0">
                <a:latin typeface="Garamond" pitchFamily="18" charset="0"/>
              </a:rPr>
              <a:t> </a:t>
            </a:r>
            <a:r>
              <a:rPr lang="pl-PL" sz="2400" b="1" dirty="0" smtClean="0">
                <a:latin typeface="Garamond" pitchFamily="18" charset="0"/>
              </a:rPr>
              <a:t>Bydgoszcz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9552" y="1268760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So</a:t>
            </a:r>
            <a:r>
              <a:rPr lang="pl-PL" dirty="0" smtClean="0"/>
              <a:t> far </a:t>
            </a:r>
            <a:r>
              <a:rPr lang="pl-PL" dirty="0" err="1" smtClean="0"/>
              <a:t>radiopharmaceuticals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</a:t>
            </a:r>
            <a:r>
              <a:rPr lang="pl-PL" dirty="0" err="1" smtClean="0"/>
              <a:t>only</a:t>
            </a:r>
            <a:r>
              <a:rPr lang="pl-PL" dirty="0" smtClean="0"/>
              <a:t> </a:t>
            </a:r>
            <a:r>
              <a:rPr lang="pl-PL" dirty="0"/>
              <a:t>for </a:t>
            </a:r>
            <a:r>
              <a:rPr lang="pl-PL" dirty="0" err="1"/>
              <a:t>internal</a:t>
            </a:r>
            <a:r>
              <a:rPr lang="pl-PL" dirty="0"/>
              <a:t> </a:t>
            </a:r>
            <a:r>
              <a:rPr lang="pl-PL" dirty="0" err="1" smtClean="0"/>
              <a:t>use</a:t>
            </a:r>
            <a:r>
              <a:rPr lang="pl-PL" dirty="0" smtClean="0"/>
              <a:t> of:</a:t>
            </a:r>
          </a:p>
        </p:txBody>
      </p:sp>
      <p:sp>
        <p:nvSpPr>
          <p:cNvPr id="4" name="Prostokąt 3"/>
          <p:cNvSpPr/>
          <p:nvPr/>
        </p:nvSpPr>
        <p:spPr>
          <a:xfrm>
            <a:off x="2448272" y="1772816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aseline="30000" dirty="0" smtClean="0"/>
              <a:t>18</a:t>
            </a:r>
            <a:r>
              <a:rPr lang="pl-PL" dirty="0" smtClean="0"/>
              <a:t>F-FDG      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2002</a:t>
            </a:r>
          </a:p>
          <a:p>
            <a:r>
              <a:rPr lang="pl-PL" baseline="30000" dirty="0" smtClean="0"/>
              <a:t>18</a:t>
            </a:r>
            <a:r>
              <a:rPr lang="pl-PL" dirty="0" smtClean="0"/>
              <a:t>F-FLT      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2008</a:t>
            </a:r>
          </a:p>
          <a:p>
            <a:r>
              <a:rPr lang="pl-PL" baseline="30000" dirty="0" smtClean="0"/>
              <a:t>18</a:t>
            </a:r>
            <a:r>
              <a:rPr lang="pl-PL" dirty="0" smtClean="0"/>
              <a:t>F-FET     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2009</a:t>
            </a:r>
          </a:p>
          <a:p>
            <a:r>
              <a:rPr lang="pl-PL" baseline="30000" dirty="0" smtClean="0"/>
              <a:t>11</a:t>
            </a:r>
            <a:r>
              <a:rPr lang="pl-PL" dirty="0" smtClean="0"/>
              <a:t>C-acetate   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2010</a:t>
            </a:r>
          </a:p>
          <a:p>
            <a:r>
              <a:rPr lang="pl-PL" baseline="30000" dirty="0" smtClean="0"/>
              <a:t>18</a:t>
            </a:r>
            <a:r>
              <a:rPr lang="pl-PL" dirty="0" smtClean="0"/>
              <a:t>F-</a:t>
            </a:r>
            <a:r>
              <a:rPr lang="pl-PL" dirty="0"/>
              <a:t>S</a:t>
            </a:r>
            <a:r>
              <a:rPr lang="en-US" dirty="0"/>
              <a:t>odium</a:t>
            </a:r>
            <a:r>
              <a:rPr lang="pl-PL" dirty="0"/>
              <a:t> </a:t>
            </a:r>
            <a:r>
              <a:rPr lang="en-US" dirty="0" smtClean="0"/>
              <a:t>fluoride</a:t>
            </a:r>
            <a:r>
              <a:rPr lang="pl-PL" dirty="0" smtClean="0"/>
              <a:t>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2006</a:t>
            </a:r>
          </a:p>
          <a:p>
            <a:r>
              <a:rPr lang="pl-PL" baseline="30000" dirty="0"/>
              <a:t>68</a:t>
            </a:r>
            <a:r>
              <a:rPr lang="pl-PL" dirty="0"/>
              <a:t>Ga-DOTA-TATE </a:t>
            </a:r>
            <a:r>
              <a:rPr lang="pl-PL" dirty="0" smtClean="0"/>
              <a:t>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2009</a:t>
            </a:r>
          </a:p>
          <a:p>
            <a:r>
              <a:rPr lang="pl-PL" dirty="0" err="1" smtClean="0"/>
              <a:t>water</a:t>
            </a:r>
            <a:r>
              <a:rPr lang="pl-PL" dirty="0" smtClean="0"/>
              <a:t> </a:t>
            </a:r>
            <a:r>
              <a:rPr lang="pl-PL" baseline="30000" dirty="0" smtClean="0"/>
              <a:t>15</a:t>
            </a:r>
            <a:r>
              <a:rPr lang="pl-PL" dirty="0" smtClean="0"/>
              <a:t>O-H</a:t>
            </a:r>
            <a:r>
              <a:rPr lang="pl-PL" baseline="-25000" dirty="0" smtClean="0"/>
              <a:t>2</a:t>
            </a:r>
            <a:r>
              <a:rPr lang="pl-PL" dirty="0" smtClean="0"/>
              <a:t>O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2011</a:t>
            </a:r>
          </a:p>
          <a:p>
            <a:r>
              <a:rPr lang="pl-PL" baseline="30000" dirty="0" smtClean="0"/>
              <a:t>11</a:t>
            </a:r>
            <a:r>
              <a:rPr lang="pl-PL" dirty="0" smtClean="0"/>
              <a:t>C–</a:t>
            </a:r>
            <a:r>
              <a:rPr lang="pl-PL" dirty="0" err="1" smtClean="0"/>
              <a:t>Methionine</a:t>
            </a:r>
            <a:r>
              <a:rPr lang="pl-PL" dirty="0" smtClean="0"/>
              <a:t>  	   </a:t>
            </a:r>
            <a:r>
              <a:rPr lang="pl-PL" dirty="0" err="1" smtClean="0"/>
              <a:t>since</a:t>
            </a:r>
            <a:r>
              <a:rPr lang="pl-PL" dirty="0" smtClean="0"/>
              <a:t> 2013</a:t>
            </a:r>
            <a:endParaRPr lang="pl-PL" dirty="0"/>
          </a:p>
          <a:p>
            <a:r>
              <a:rPr lang="pl-PL" baseline="30000" dirty="0"/>
              <a:t>11</a:t>
            </a:r>
            <a:r>
              <a:rPr lang="pl-PL" dirty="0"/>
              <a:t>C –</a:t>
            </a:r>
            <a:r>
              <a:rPr lang="pl-PL" dirty="0" err="1" smtClean="0"/>
              <a:t>Choline</a:t>
            </a:r>
            <a:r>
              <a:rPr lang="pl-PL" dirty="0" smtClean="0"/>
              <a:t>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2013</a:t>
            </a:r>
          </a:p>
          <a:p>
            <a:r>
              <a:rPr lang="pl-PL" baseline="30000" dirty="0"/>
              <a:t>68</a:t>
            </a:r>
            <a:r>
              <a:rPr lang="pl-PL" dirty="0"/>
              <a:t>Ga – GLP-1     </a:t>
            </a:r>
            <a:r>
              <a:rPr lang="pl-PL" dirty="0" smtClean="0"/>
              <a:t>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2014</a:t>
            </a:r>
          </a:p>
          <a:p>
            <a:r>
              <a:rPr lang="pl-PL" baseline="30000" dirty="0" smtClean="0"/>
              <a:t>18</a:t>
            </a:r>
            <a:r>
              <a:rPr lang="pl-PL" dirty="0" smtClean="0"/>
              <a:t>F–DOPA         	   </a:t>
            </a:r>
            <a:r>
              <a:rPr lang="pl-PL" dirty="0" err="1" smtClean="0"/>
              <a:t>since</a:t>
            </a:r>
            <a:r>
              <a:rPr lang="pl-PL" dirty="0" smtClean="0"/>
              <a:t> </a:t>
            </a:r>
            <a:r>
              <a:rPr lang="pl-PL" dirty="0"/>
              <a:t>2014</a:t>
            </a:r>
          </a:p>
          <a:p>
            <a:r>
              <a:rPr lang="pl-PL" b="1" dirty="0" err="1" smtClean="0">
                <a:solidFill>
                  <a:srgbClr val="FF0000"/>
                </a:solidFill>
              </a:rPr>
              <a:t>Soon</a:t>
            </a:r>
            <a:r>
              <a:rPr lang="pl-PL" b="1" dirty="0" smtClean="0">
                <a:solidFill>
                  <a:srgbClr val="FF0000"/>
                </a:solidFill>
              </a:rPr>
              <a:t>:</a:t>
            </a:r>
            <a:endParaRPr lang="pl-PL" b="1" dirty="0">
              <a:solidFill>
                <a:srgbClr val="FF0000"/>
              </a:solidFill>
            </a:endParaRPr>
          </a:p>
          <a:p>
            <a:r>
              <a:rPr lang="pl-PL" baseline="30000" dirty="0" smtClean="0">
                <a:solidFill>
                  <a:srgbClr val="FF0000"/>
                </a:solidFill>
              </a:rPr>
              <a:t>68</a:t>
            </a:r>
            <a:r>
              <a:rPr lang="pl-PL" dirty="0" smtClean="0">
                <a:solidFill>
                  <a:srgbClr val="FF0000"/>
                </a:solidFill>
              </a:rPr>
              <a:t>Ga–RGD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baseline="30000" dirty="0" smtClean="0">
                <a:solidFill>
                  <a:srgbClr val="FF0000"/>
                </a:solidFill>
              </a:rPr>
              <a:t>68</a:t>
            </a:r>
            <a:r>
              <a:rPr lang="pl-PL" dirty="0" smtClean="0">
                <a:solidFill>
                  <a:srgbClr val="FF0000"/>
                </a:solidFill>
              </a:rPr>
              <a:t>Ga–PSMA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baseline="30000" dirty="0" smtClean="0">
                <a:solidFill>
                  <a:srgbClr val="FF0000"/>
                </a:solidFill>
              </a:rPr>
              <a:t>68</a:t>
            </a:r>
            <a:r>
              <a:rPr lang="pl-PL" dirty="0" smtClean="0">
                <a:solidFill>
                  <a:srgbClr val="FF0000"/>
                </a:solidFill>
              </a:rPr>
              <a:t>Ga–</a:t>
            </a:r>
            <a:r>
              <a:rPr lang="pl-PL" dirty="0" err="1" smtClean="0">
                <a:solidFill>
                  <a:srgbClr val="FF0000"/>
                </a:solidFill>
              </a:rPr>
              <a:t>Aneksyna</a:t>
            </a:r>
            <a:r>
              <a:rPr lang="pl-PL" dirty="0">
                <a:solidFill>
                  <a:srgbClr val="FF0000"/>
                </a:solidFill>
              </a:rPr>
              <a:t>,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aseline="30000" dirty="0" smtClean="0">
                <a:solidFill>
                  <a:srgbClr val="FF0000"/>
                </a:solidFill>
              </a:rPr>
              <a:t>18</a:t>
            </a:r>
            <a:r>
              <a:rPr lang="pl-PL" dirty="0" smtClean="0">
                <a:solidFill>
                  <a:srgbClr val="FF0000"/>
                </a:solidFill>
              </a:rPr>
              <a:t>F–MFBG </a:t>
            </a:r>
            <a:r>
              <a:rPr lang="pl-PL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978682" y="6453336"/>
            <a:ext cx="16257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 B. Małkowski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74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44037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377439" y="581779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aramond" pitchFamily="18" charset="0"/>
              </a:rPr>
              <a:t>T</a:t>
            </a:r>
            <a:r>
              <a:rPr lang="en-US" sz="2400" b="1" dirty="0" smtClean="0">
                <a:latin typeface="Garamond" pitchFamily="18" charset="0"/>
              </a:rPr>
              <a:t>he </a:t>
            </a:r>
            <a:r>
              <a:rPr lang="en-US" sz="2400" b="1" dirty="0">
                <a:latin typeface="Garamond" pitchFamily="18" charset="0"/>
              </a:rPr>
              <a:t>Maria </a:t>
            </a:r>
            <a:r>
              <a:rPr lang="en-US" sz="2400" b="1" dirty="0" err="1">
                <a:latin typeface="Garamond" pitchFamily="18" charset="0"/>
              </a:rPr>
              <a:t>Sklodowska</a:t>
            </a:r>
            <a:r>
              <a:rPr lang="en-US" sz="2400" b="1" dirty="0">
                <a:latin typeface="Garamond" pitchFamily="18" charset="0"/>
              </a:rPr>
              <a:t>-Curie Memorial Cancer Center </a:t>
            </a:r>
            <a:endParaRPr lang="pl-PL" sz="2400" b="1" dirty="0" smtClean="0">
              <a:latin typeface="Garamond" pitchFamily="18" charset="0"/>
            </a:endParaRPr>
          </a:p>
          <a:p>
            <a:r>
              <a:rPr lang="en-US" sz="2400" b="1" dirty="0" smtClean="0">
                <a:latin typeface="Garamond" pitchFamily="18" charset="0"/>
              </a:rPr>
              <a:t>and </a:t>
            </a:r>
            <a:r>
              <a:rPr lang="en-US" sz="2400" b="1" dirty="0">
                <a:latin typeface="Garamond" pitchFamily="18" charset="0"/>
              </a:rPr>
              <a:t>Institute of Oncology Gliwice Branch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835883" y="1700808"/>
            <a:ext cx="5968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Cyclotron</a:t>
            </a:r>
            <a:r>
              <a:rPr lang="pl-PL" dirty="0" smtClean="0"/>
              <a:t> </a:t>
            </a:r>
            <a:r>
              <a:rPr lang="pl-PL" b="1" dirty="0" err="1" smtClean="0"/>
              <a:t>Cyclone</a:t>
            </a:r>
            <a:r>
              <a:rPr lang="pl-PL" b="1" dirty="0" smtClean="0"/>
              <a:t> 18/9 </a:t>
            </a:r>
            <a:r>
              <a:rPr lang="pl-PL" dirty="0" smtClean="0"/>
              <a:t>from </a:t>
            </a:r>
            <a:r>
              <a:rPr lang="pl-PL" dirty="0" err="1"/>
              <a:t>I</a:t>
            </a:r>
            <a:r>
              <a:rPr lang="pl-PL" dirty="0" err="1" smtClean="0"/>
              <a:t>on</a:t>
            </a:r>
            <a:r>
              <a:rPr lang="pl-PL" dirty="0" smtClean="0"/>
              <a:t> </a:t>
            </a:r>
            <a:r>
              <a:rPr lang="pl-PL" dirty="0" err="1" smtClean="0"/>
              <a:t>Beam</a:t>
            </a:r>
            <a:r>
              <a:rPr lang="pl-PL" dirty="0" smtClean="0"/>
              <a:t> Application (IBA)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95016"/>
            <a:ext cx="7308304" cy="411430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874153" y="6453336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A. </a:t>
            </a:r>
            <a:r>
              <a:rPr lang="pl-PL" sz="1000" dirty="0" err="1" smtClean="0">
                <a:solidFill>
                  <a:schemeClr val="bg1"/>
                </a:solidFill>
              </a:rPr>
              <a:t>d’Adamico</a:t>
            </a:r>
            <a:r>
              <a:rPr lang="pl-PL" sz="1000" dirty="0" smtClean="0">
                <a:solidFill>
                  <a:schemeClr val="bg1"/>
                </a:solidFill>
              </a:rPr>
              <a:t> and D. Pogoda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51520" y="581779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aramond" pitchFamily="18" charset="0"/>
              </a:rPr>
              <a:t>T</a:t>
            </a:r>
            <a:r>
              <a:rPr lang="en-US" sz="2400" b="1" dirty="0" smtClean="0">
                <a:latin typeface="Garamond" pitchFamily="18" charset="0"/>
              </a:rPr>
              <a:t>he </a:t>
            </a:r>
            <a:r>
              <a:rPr lang="en-US" sz="2400" b="1" dirty="0">
                <a:latin typeface="Garamond" pitchFamily="18" charset="0"/>
              </a:rPr>
              <a:t>Maria </a:t>
            </a:r>
            <a:r>
              <a:rPr lang="en-US" sz="2400" b="1" dirty="0" err="1">
                <a:latin typeface="Garamond" pitchFamily="18" charset="0"/>
              </a:rPr>
              <a:t>Sklodowska</a:t>
            </a:r>
            <a:r>
              <a:rPr lang="en-US" sz="2400" b="1" dirty="0">
                <a:latin typeface="Garamond" pitchFamily="18" charset="0"/>
              </a:rPr>
              <a:t>-Curie Memorial Cancer Center </a:t>
            </a:r>
            <a:endParaRPr lang="pl-PL" sz="2400" b="1" dirty="0" smtClean="0">
              <a:latin typeface="Garamond" pitchFamily="18" charset="0"/>
            </a:endParaRPr>
          </a:p>
          <a:p>
            <a:r>
              <a:rPr lang="en-US" sz="2400" b="1" dirty="0" smtClean="0">
                <a:latin typeface="Garamond" pitchFamily="18" charset="0"/>
              </a:rPr>
              <a:t>and </a:t>
            </a:r>
            <a:r>
              <a:rPr lang="en-US" sz="2400" b="1" dirty="0">
                <a:latin typeface="Garamond" pitchFamily="18" charset="0"/>
              </a:rPr>
              <a:t>Institute of Oncology Gliwice Branch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9512" y="1700808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err="1"/>
              <a:t>Radiopharmaceuticals</a:t>
            </a:r>
            <a:r>
              <a:rPr lang="pl-PL" dirty="0"/>
              <a:t> </a:t>
            </a:r>
            <a:r>
              <a:rPr lang="pl-PL" dirty="0" err="1"/>
              <a:t>production</a:t>
            </a:r>
            <a:r>
              <a:rPr lang="pl-PL" dirty="0"/>
              <a:t> </a:t>
            </a:r>
            <a:r>
              <a:rPr lang="pl-PL" dirty="0" err="1" smtClean="0"/>
              <a:t>only</a:t>
            </a:r>
            <a:r>
              <a:rPr lang="pl-PL" dirty="0" smtClean="0"/>
              <a:t> for </a:t>
            </a:r>
            <a:r>
              <a:rPr lang="pl-PL" dirty="0" err="1"/>
              <a:t>internal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smtClean="0"/>
              <a:t>of</a:t>
            </a:r>
            <a:r>
              <a:rPr lang="pl-PL" dirty="0"/>
              <a:t>: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51520" y="2276872"/>
            <a:ext cx="43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FDG - </a:t>
            </a:r>
            <a:r>
              <a:rPr lang="en-US" dirty="0"/>
              <a:t>licensing process in the course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852936"/>
            <a:ext cx="2051374" cy="3426006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979712" y="3068960"/>
            <a:ext cx="185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Synthera</a:t>
            </a:r>
            <a:r>
              <a:rPr lang="pl-PL" sz="1400" dirty="0" smtClean="0"/>
              <a:t> </a:t>
            </a:r>
            <a:r>
              <a:rPr lang="pl-PL" sz="1400" dirty="0" err="1" smtClean="0"/>
              <a:t>synthesizer</a:t>
            </a:r>
            <a:endParaRPr lang="pl-PL" sz="1400" dirty="0" smtClean="0"/>
          </a:p>
          <a:p>
            <a:r>
              <a:rPr lang="pl-PL" sz="1400" dirty="0" smtClean="0"/>
              <a:t>(IBA) </a:t>
            </a:r>
            <a:endParaRPr lang="en-US" sz="14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2852936"/>
            <a:ext cx="4572000" cy="3429000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2699792" y="5210036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err="1" smtClean="0"/>
              <a:t>Theodorico</a:t>
            </a:r>
            <a:r>
              <a:rPr lang="pl-PL" sz="1400" dirty="0" smtClean="0"/>
              <a:t> dyspenser</a:t>
            </a:r>
          </a:p>
          <a:p>
            <a:r>
              <a:rPr lang="pl-PL" sz="1400" dirty="0" smtClean="0"/>
              <a:t>(</a:t>
            </a:r>
            <a:r>
              <a:rPr lang="pl-PL" sz="1400" dirty="0" err="1" smtClean="0"/>
              <a:t>Comecer</a:t>
            </a:r>
            <a:r>
              <a:rPr lang="pl-PL" sz="1400" dirty="0" smtClean="0"/>
              <a:t>)</a:t>
            </a:r>
            <a:endParaRPr lang="en-US" sz="14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874153" y="6453336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A. </a:t>
            </a:r>
            <a:r>
              <a:rPr lang="pl-PL" sz="1000" dirty="0" err="1" smtClean="0">
                <a:solidFill>
                  <a:schemeClr val="bg1"/>
                </a:solidFill>
              </a:rPr>
              <a:t>d’Adamico</a:t>
            </a:r>
            <a:r>
              <a:rPr lang="pl-PL" sz="1000" dirty="0" smtClean="0">
                <a:solidFill>
                  <a:schemeClr val="bg1"/>
                </a:solidFill>
              </a:rPr>
              <a:t> and D. Pogoda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584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51520" y="581779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latin typeface="Garamond" pitchFamily="18" charset="0"/>
              </a:rPr>
              <a:t>T</a:t>
            </a:r>
            <a:r>
              <a:rPr lang="en-US" sz="2400" b="1" dirty="0" smtClean="0">
                <a:latin typeface="Garamond" pitchFamily="18" charset="0"/>
              </a:rPr>
              <a:t>he </a:t>
            </a:r>
            <a:r>
              <a:rPr lang="en-US" sz="2400" b="1" dirty="0">
                <a:latin typeface="Garamond" pitchFamily="18" charset="0"/>
              </a:rPr>
              <a:t>Maria </a:t>
            </a:r>
            <a:r>
              <a:rPr lang="en-US" sz="2400" b="1" dirty="0" err="1">
                <a:latin typeface="Garamond" pitchFamily="18" charset="0"/>
              </a:rPr>
              <a:t>Sklodowska</a:t>
            </a:r>
            <a:r>
              <a:rPr lang="en-US" sz="2400" b="1" dirty="0">
                <a:latin typeface="Garamond" pitchFamily="18" charset="0"/>
              </a:rPr>
              <a:t>-Curie Memorial Cancer Center </a:t>
            </a:r>
            <a:endParaRPr lang="pl-PL" sz="2400" b="1" dirty="0" smtClean="0">
              <a:latin typeface="Garamond" pitchFamily="18" charset="0"/>
            </a:endParaRPr>
          </a:p>
          <a:p>
            <a:r>
              <a:rPr lang="en-US" sz="2400" b="1" dirty="0" smtClean="0">
                <a:latin typeface="Garamond" pitchFamily="18" charset="0"/>
              </a:rPr>
              <a:t>and </a:t>
            </a:r>
            <a:r>
              <a:rPr lang="en-US" sz="2400" b="1" dirty="0">
                <a:latin typeface="Garamond" pitchFamily="18" charset="0"/>
              </a:rPr>
              <a:t>Institute of Oncology Gliwice Branch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417277"/>
              </p:ext>
            </p:extLst>
          </p:nvPr>
        </p:nvGraphicFramePr>
        <p:xfrm>
          <a:off x="1187624" y="1700805"/>
          <a:ext cx="6552729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3423729"/>
                <a:gridCol w="1904864"/>
              </a:tblGrid>
              <a:tr h="757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Isotope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Radiopharmaceutical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Synthesizer / Producer</a:t>
                      </a:r>
                      <a:endParaRPr lang="en-US" sz="28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</a:t>
                      </a:r>
                      <a:r>
                        <a:rPr lang="en-US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Choline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Reform / BIOSCAN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Methionine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Carbon acetate</a:t>
                      </a:r>
                      <a:endParaRPr lang="en-US" sz="28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68</a:t>
                      </a:r>
                      <a:r>
                        <a:rPr lang="en-US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Ga-DOTATATE</a:t>
                      </a:r>
                      <a:endParaRPr lang="en-US" sz="28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</a:t>
                      </a:r>
                      <a:r>
                        <a:rPr lang="en-US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</a:t>
                      </a:r>
                      <a:r>
                        <a:rPr lang="en-US" sz="18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odium fluoride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Synthera  / IBA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b="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Fluoro</a:t>
                      </a:r>
                      <a:r>
                        <a:rPr lang="pl-PL" sz="1800" b="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-L-</a:t>
                      </a:r>
                      <a:r>
                        <a:rPr lang="pl-PL" sz="1800" b="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Thymidine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18</a:t>
                      </a:r>
                      <a:r>
                        <a:rPr lang="en-US" sz="18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F-Choline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Fluoro-Dopamine</a:t>
                      </a:r>
                      <a:endParaRPr lang="en-US" sz="2800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SynChrom / Raytest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aseline="30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124</a:t>
                      </a:r>
                      <a:r>
                        <a:rPr lang="en-US" sz="24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kern="1200" dirty="0" err="1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Sodium</a:t>
                      </a:r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800" b="0" u="none" kern="1200" dirty="0" err="1" smtClean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iodide</a:t>
                      </a:r>
                      <a:endParaRPr lang="en-US" sz="1800" b="0" u="none" kern="1200" dirty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Terimo / IBA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  <a:tr h="26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Metaiodobenzylguanidine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874153" y="6453336"/>
            <a:ext cx="2478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A. </a:t>
            </a:r>
            <a:r>
              <a:rPr lang="pl-PL" sz="1000" dirty="0" err="1" smtClean="0">
                <a:solidFill>
                  <a:schemeClr val="bg1"/>
                </a:solidFill>
              </a:rPr>
              <a:t>d’Adamico</a:t>
            </a:r>
            <a:r>
              <a:rPr lang="pl-PL" sz="1000" dirty="0" smtClean="0">
                <a:solidFill>
                  <a:schemeClr val="bg1"/>
                </a:solidFill>
              </a:rPr>
              <a:t> and D. Pogoda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44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6500858" cy="857256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NZOZ MCD VOXEL OŚRODEK </a:t>
            </a:r>
            <a:r>
              <a:rPr lang="en-US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PET-TK-MR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pl-PL" sz="2400" b="1" dirty="0" err="1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at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Kraków</a:t>
            </a:r>
            <a:endParaRPr lang="en-US" sz="2400" b="1" dirty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74153" y="6453336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J. Liszka and M. </a:t>
            </a:r>
            <a:r>
              <a:rPr lang="pl-PL" sz="1000" dirty="0">
                <a:solidFill>
                  <a:schemeClr val="bg1"/>
                </a:solidFill>
              </a:rPr>
              <a:t>Pilch-Kowalczyk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611560" y="198884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Cyclotron</a:t>
            </a:r>
            <a:r>
              <a:rPr lang="pl-PL" dirty="0" smtClean="0"/>
              <a:t> </a:t>
            </a:r>
            <a:r>
              <a:rPr lang="pl-PL" b="1" dirty="0" err="1" smtClean="0"/>
              <a:t>PETtrace</a:t>
            </a:r>
            <a:r>
              <a:rPr lang="pl-PL" b="1" dirty="0" smtClean="0"/>
              <a:t> 860</a:t>
            </a:r>
            <a:r>
              <a:rPr lang="pl-PL" dirty="0" smtClean="0"/>
              <a:t> General </a:t>
            </a:r>
            <a:r>
              <a:rPr lang="pl-PL" dirty="0" err="1" smtClean="0"/>
              <a:t>Electric</a:t>
            </a:r>
            <a:endParaRPr lang="pl-PL" dirty="0" smtClean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06468"/>
            <a:ext cx="3583248" cy="26874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76872"/>
            <a:ext cx="5294815" cy="397111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80483"/>
            <a:ext cx="5294815" cy="397111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12459"/>
            <a:ext cx="5294815" cy="397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97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6500858" cy="857256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NZOZ MCD VOXEL OŚRODEK </a:t>
            </a:r>
            <a:r>
              <a:rPr lang="en-US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PET-TK-MR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pl-PL" sz="2400" b="1" dirty="0" err="1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at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Kraków</a:t>
            </a:r>
            <a:endParaRPr lang="en-US" sz="2400" b="1" dirty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74153" y="6453336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J. Liszka and M. </a:t>
            </a:r>
            <a:r>
              <a:rPr lang="pl-PL" sz="1000" dirty="0">
                <a:solidFill>
                  <a:schemeClr val="bg1"/>
                </a:solidFill>
              </a:rPr>
              <a:t>Pilch-Kowalczyk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834063" y="2283837"/>
            <a:ext cx="489108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comercial</a:t>
            </a:r>
            <a:r>
              <a:rPr lang="pl-PL" dirty="0" smtClean="0"/>
              <a:t> </a:t>
            </a:r>
            <a:r>
              <a:rPr lang="pl-PL" dirty="0" err="1"/>
              <a:t>production</a:t>
            </a:r>
            <a:r>
              <a:rPr lang="pl-PL" dirty="0"/>
              <a:t> of FDG </a:t>
            </a:r>
            <a:r>
              <a:rPr lang="pl-PL" dirty="0" smtClean="0"/>
              <a:t>(</a:t>
            </a:r>
            <a:r>
              <a:rPr lang="pl-PL" dirty="0" err="1" smtClean="0"/>
              <a:t>SteriPET</a:t>
            </a:r>
            <a:r>
              <a:rPr lang="pl-PL" dirty="0" smtClean="0"/>
              <a:t>)</a:t>
            </a:r>
          </a:p>
          <a:p>
            <a:endParaRPr lang="pl-PL" dirty="0"/>
          </a:p>
          <a:p>
            <a:r>
              <a:rPr lang="pl-PL" dirty="0" err="1" smtClean="0"/>
              <a:t>Installed</a:t>
            </a:r>
            <a:r>
              <a:rPr lang="pl-PL" dirty="0" smtClean="0"/>
              <a:t> </a:t>
            </a:r>
            <a:r>
              <a:rPr lang="pl-PL" dirty="0" err="1" smtClean="0"/>
              <a:t>synthesizers</a:t>
            </a:r>
            <a:r>
              <a:rPr lang="pl-PL" dirty="0" smtClean="0"/>
              <a:t> :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FDG </a:t>
            </a:r>
            <a:r>
              <a:rPr lang="pl-PL" dirty="0" err="1" smtClean="0"/>
              <a:t>synthesizer</a:t>
            </a:r>
            <a:r>
              <a:rPr lang="pl-PL" dirty="0" smtClean="0"/>
              <a:t> </a:t>
            </a:r>
            <a:r>
              <a:rPr lang="pl-PL" dirty="0" err="1" smtClean="0"/>
              <a:t>FASTlab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TRACERlab</a:t>
            </a:r>
            <a:r>
              <a:rPr lang="pl-PL" dirty="0" smtClean="0"/>
              <a:t> FX</a:t>
            </a:r>
            <a:r>
              <a:rPr lang="pl-PL" baseline="-25000" dirty="0" smtClean="0"/>
              <a:t>F-N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TRACERlab</a:t>
            </a:r>
            <a:r>
              <a:rPr lang="pl-PL" dirty="0" smtClean="0"/>
              <a:t> FX C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TADDEO </a:t>
            </a:r>
            <a:r>
              <a:rPr lang="pl-PL" dirty="0" err="1" smtClean="0"/>
              <a:t>cupper</a:t>
            </a:r>
            <a:r>
              <a:rPr lang="pl-PL" dirty="0" smtClean="0"/>
              <a:t> </a:t>
            </a:r>
            <a:r>
              <a:rPr lang="pl-PL" dirty="0" err="1" smtClean="0"/>
              <a:t>chloride</a:t>
            </a:r>
            <a:r>
              <a:rPr lang="pl-PL" dirty="0" smtClean="0"/>
              <a:t> </a:t>
            </a:r>
            <a:r>
              <a:rPr lang="pl-PL" dirty="0" err="1" smtClean="0"/>
              <a:t>synthesizer</a:t>
            </a:r>
            <a:endParaRPr lang="pl-PL" dirty="0" smtClean="0"/>
          </a:p>
          <a:p>
            <a:endParaRPr lang="pl-PL" dirty="0"/>
          </a:p>
          <a:p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53" y="1657583"/>
            <a:ext cx="3420193" cy="22895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161" y="3947135"/>
            <a:ext cx="3593484" cy="2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38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6500858" cy="857256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NZOZ MCD VOXEL OŚRODEK </a:t>
            </a:r>
            <a:r>
              <a:rPr lang="en-US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PET-TK-MR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pl-PL" sz="2400" b="1" dirty="0" err="1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at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 Kraków</a:t>
            </a:r>
            <a:endParaRPr lang="en-US" sz="2400" b="1" dirty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74153" y="6453336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J. Liszka and M. </a:t>
            </a:r>
            <a:r>
              <a:rPr lang="pl-PL" sz="1000" dirty="0">
                <a:solidFill>
                  <a:schemeClr val="bg1"/>
                </a:solidFill>
              </a:rPr>
              <a:t>Pilch-Kowalczyk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07504" y="2422629"/>
            <a:ext cx="3636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hot </a:t>
            </a:r>
            <a:r>
              <a:rPr lang="pl-PL" dirty="0" err="1" smtClean="0"/>
              <a:t>cells</a:t>
            </a:r>
            <a:r>
              <a:rPr lang="pl-PL" dirty="0" smtClean="0"/>
              <a:t> from </a:t>
            </a:r>
            <a:r>
              <a:rPr lang="pl-PL" dirty="0" err="1" smtClean="0"/>
              <a:t>Comecer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dyspenser </a:t>
            </a:r>
            <a:r>
              <a:rPr lang="pl-PL" dirty="0" err="1" smtClean="0"/>
              <a:t>Theodorico</a:t>
            </a:r>
            <a:r>
              <a:rPr lang="pl-PL" dirty="0" smtClean="0"/>
              <a:t> - 2 </a:t>
            </a:r>
            <a:r>
              <a:rPr lang="pl-PL" dirty="0" err="1" smtClean="0"/>
              <a:t>units</a:t>
            </a:r>
            <a:endParaRPr lang="en-US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33056"/>
            <a:ext cx="3388757" cy="22685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77" y="1988840"/>
            <a:ext cx="6293080" cy="42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5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NZOZ MCD VOXEL OŚRODEK </a:t>
            </a:r>
            <a:r>
              <a:rPr lang="en-US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>PET-TK-MR</a:t>
            </a:r>
            <a: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  <a:t/>
            </a:r>
            <a:br>
              <a:rPr lang="pl-PL" sz="2400" b="1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rPr>
            </a:br>
            <a:r>
              <a:rPr lang="pl-PL" sz="2400" b="1" dirty="0" err="1">
                <a:solidFill>
                  <a:schemeClr val="tx1"/>
                </a:solidFill>
                <a:latin typeface="Garamond" pitchFamily="18" charset="0"/>
              </a:rPr>
              <a:t>at</a:t>
            </a:r>
            <a:r>
              <a:rPr lang="pl-PL" sz="2400" b="1" dirty="0">
                <a:solidFill>
                  <a:schemeClr val="tx1"/>
                </a:solidFill>
                <a:latin typeface="Garamond" pitchFamily="18" charset="0"/>
              </a:rPr>
              <a:t> Kraków</a:t>
            </a:r>
            <a:endParaRPr lang="en-US" sz="2400" b="1" dirty="0">
              <a:solidFill>
                <a:schemeClr val="tx1"/>
              </a:solidFill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74153" y="6453336"/>
            <a:ext cx="2725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J. Liszka and M. </a:t>
            </a:r>
            <a:r>
              <a:rPr lang="pl-PL" sz="1000" dirty="0">
                <a:solidFill>
                  <a:schemeClr val="bg1"/>
                </a:solidFill>
              </a:rPr>
              <a:t>Pilch-Kowalczyk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07504" y="1700808"/>
            <a:ext cx="7569508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production</a:t>
            </a:r>
            <a:r>
              <a:rPr lang="pl-PL" dirty="0" smtClean="0"/>
              <a:t> of: </a:t>
            </a:r>
          </a:p>
          <a:p>
            <a:endParaRPr lang="pl-PL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/>
              <a:t>11</a:t>
            </a:r>
            <a:r>
              <a:rPr lang="pl-PL" dirty="0" smtClean="0"/>
              <a:t>C-Choline (</a:t>
            </a:r>
            <a:r>
              <a:rPr lang="pl-PL" dirty="0" err="1" smtClean="0"/>
              <a:t>application</a:t>
            </a:r>
            <a:r>
              <a:rPr lang="pl-PL" dirty="0" smtClean="0"/>
              <a:t> for </a:t>
            </a:r>
            <a:r>
              <a:rPr lang="pl-PL" dirty="0" err="1" smtClean="0"/>
              <a:t>registration</a:t>
            </a:r>
            <a:r>
              <a:rPr lang="pl-PL" dirty="0" smtClean="0"/>
              <a:t> in Poland </a:t>
            </a:r>
            <a:r>
              <a:rPr lang="pl-PL" dirty="0" err="1" smtClean="0"/>
              <a:t>very</a:t>
            </a:r>
            <a:r>
              <a:rPr lang="pl-PL" dirty="0" smtClean="0"/>
              <a:t> </a:t>
            </a:r>
            <a:r>
              <a:rPr lang="pl-PL" dirty="0" err="1" smtClean="0"/>
              <a:t>well</a:t>
            </a:r>
            <a:r>
              <a:rPr lang="pl-PL" dirty="0" smtClean="0"/>
              <a:t> </a:t>
            </a:r>
            <a:r>
              <a:rPr lang="pl-PL" dirty="0" err="1" smtClean="0"/>
              <a:t>advanced</a:t>
            </a:r>
            <a:r>
              <a:rPr lang="pl-PL" dirty="0" smtClean="0"/>
              <a:t>)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 smtClean="0"/>
              <a:t>64</a:t>
            </a:r>
            <a:r>
              <a:rPr lang="pl-PL" dirty="0" smtClean="0"/>
              <a:t>Cu-Cupper </a:t>
            </a:r>
            <a:r>
              <a:rPr lang="pl-PL" dirty="0" err="1" smtClean="0"/>
              <a:t>chloride</a:t>
            </a:r>
            <a:r>
              <a:rPr lang="pl-PL" dirty="0" smtClean="0"/>
              <a:t> (</a:t>
            </a:r>
            <a:r>
              <a:rPr lang="pl-PL" dirty="0" err="1" smtClean="0"/>
              <a:t>Comecer</a:t>
            </a:r>
            <a:r>
              <a:rPr lang="pl-PL" dirty="0" smtClean="0"/>
              <a:t> TADDEO)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involved</a:t>
            </a:r>
            <a:r>
              <a:rPr lang="pl-PL" dirty="0" smtClean="0"/>
              <a:t> in amyloid </a:t>
            </a:r>
            <a:r>
              <a:rPr lang="pl-PL" dirty="0" err="1" smtClean="0"/>
              <a:t>radiopharmaceuticals</a:t>
            </a:r>
            <a:r>
              <a:rPr lang="pl-PL" dirty="0" smtClean="0"/>
              <a:t> </a:t>
            </a:r>
            <a:r>
              <a:rPr lang="pl-PL" dirty="0" err="1" smtClean="0"/>
              <a:t>developments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in the </a:t>
            </a:r>
            <a:r>
              <a:rPr lang="pl-PL" dirty="0" err="1" smtClean="0"/>
              <a:t>near</a:t>
            </a:r>
            <a:r>
              <a:rPr lang="pl-PL" dirty="0" smtClean="0"/>
              <a:t> </a:t>
            </a:r>
            <a:r>
              <a:rPr lang="pl-PL" dirty="0" err="1" smtClean="0"/>
              <a:t>future</a:t>
            </a:r>
            <a:r>
              <a:rPr lang="pl-PL" dirty="0" smtClean="0"/>
              <a:t> </a:t>
            </a:r>
            <a:r>
              <a:rPr lang="pl-PL" baseline="30000" dirty="0" smtClean="0"/>
              <a:t>89</a:t>
            </a:r>
            <a:r>
              <a:rPr lang="pl-PL" dirty="0" smtClean="0"/>
              <a:t>Zr </a:t>
            </a:r>
            <a:r>
              <a:rPr lang="pl-PL" dirty="0" err="1" smtClean="0"/>
              <a:t>zirconium</a:t>
            </a:r>
            <a:endParaRPr lang="pl-PL" dirty="0" smtClean="0"/>
          </a:p>
          <a:p>
            <a:endParaRPr lang="pl-PL" dirty="0"/>
          </a:p>
          <a:p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30" y="3862238"/>
            <a:ext cx="3638310" cy="243556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621220"/>
            <a:ext cx="3995936" cy="26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8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 txBox="1">
            <a:spLocks noGrp="1"/>
          </p:cNvSpPr>
          <p:nvPr>
            <p:ph type="ctrTitle"/>
          </p:nvPr>
        </p:nvSpPr>
        <p:spPr>
          <a:xfrm>
            <a:off x="323528" y="620688"/>
            <a:ext cx="7023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Garamond" pitchFamily="18" charset="0"/>
              </a:rPr>
              <a:t>The </a:t>
            </a:r>
            <a:r>
              <a:rPr lang="pl-PL" sz="2400" b="1" dirty="0" err="1" smtClean="0">
                <a:latin typeface="Garamond" pitchFamily="18" charset="0"/>
              </a:rPr>
              <a:t>Regional</a:t>
            </a:r>
            <a:r>
              <a:rPr lang="en-US" sz="2400" b="1" dirty="0" smtClean="0">
                <a:latin typeface="Garamond" pitchFamily="18" charset="0"/>
              </a:rPr>
              <a:t> Oncology</a:t>
            </a:r>
            <a:r>
              <a:rPr lang="pl-PL" sz="2400" b="1" dirty="0" smtClean="0">
                <a:latin typeface="Garamond" pitchFamily="18" charset="0"/>
              </a:rPr>
              <a:t> Center of t</a:t>
            </a:r>
            <a:r>
              <a:rPr lang="en-US" sz="2400" b="1" dirty="0" smtClean="0">
                <a:latin typeface="Garamond" pitchFamily="18" charset="0"/>
              </a:rPr>
              <a:t>he </a:t>
            </a:r>
            <a:r>
              <a:rPr lang="pl-PL" sz="2400" b="1" dirty="0">
                <a:latin typeface="Garamond" pitchFamily="18" charset="0"/>
              </a:rPr>
              <a:t>Kopernik </a:t>
            </a:r>
            <a:r>
              <a:rPr lang="en-US" sz="2400" b="1" dirty="0" smtClean="0">
                <a:latin typeface="Garamond" pitchFamily="18" charset="0"/>
              </a:rPr>
              <a:t> </a:t>
            </a:r>
            <a:r>
              <a:rPr lang="pl-PL" sz="2400" b="1" dirty="0" err="1" smtClean="0">
                <a:latin typeface="Garamond" pitchFamily="18" charset="0"/>
              </a:rPr>
              <a:t>Hospital</a:t>
            </a:r>
            <a:r>
              <a:rPr lang="pl-PL" sz="2400" b="1" dirty="0" smtClean="0">
                <a:latin typeface="Garamond" pitchFamily="18" charset="0"/>
              </a:rPr>
              <a:t> </a:t>
            </a:r>
            <a:r>
              <a:rPr lang="pl-PL" sz="2400" b="1" dirty="0" err="1" smtClean="0">
                <a:latin typeface="Garamond" pitchFamily="18" charset="0"/>
              </a:rPr>
              <a:t>at</a:t>
            </a:r>
            <a:r>
              <a:rPr lang="pl-PL" sz="2400" b="1" dirty="0" smtClean="0">
                <a:latin typeface="Garamond" pitchFamily="18" charset="0"/>
              </a:rPr>
              <a:t> Łódź</a:t>
            </a:r>
            <a:endParaRPr lang="en-US" sz="2400" b="1" dirty="0">
              <a:latin typeface="Garamond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55576" y="2420888"/>
            <a:ext cx="404469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Cyclotron</a:t>
            </a:r>
            <a:r>
              <a:rPr lang="pl-PL" dirty="0" smtClean="0"/>
              <a:t> </a:t>
            </a:r>
            <a:r>
              <a:rPr lang="pl-PL" b="1" dirty="0" err="1" smtClean="0"/>
              <a:t>Eclipse</a:t>
            </a:r>
            <a:r>
              <a:rPr lang="pl-PL" b="1" dirty="0" smtClean="0"/>
              <a:t> </a:t>
            </a:r>
            <a:r>
              <a:rPr lang="pl-PL" dirty="0" smtClean="0"/>
              <a:t>Siemens</a:t>
            </a:r>
            <a:endParaRPr lang="en-US" dirty="0"/>
          </a:p>
          <a:p>
            <a:endParaRPr lang="pl-PL" dirty="0"/>
          </a:p>
          <a:p>
            <a:r>
              <a:rPr lang="pl-PL" dirty="0" smtClean="0"/>
              <a:t>FDG </a:t>
            </a:r>
            <a:r>
              <a:rPr lang="pl-PL" dirty="0" err="1" smtClean="0"/>
              <a:t>synthesizer</a:t>
            </a:r>
            <a:r>
              <a:rPr lang="pl-PL" dirty="0" smtClean="0"/>
              <a:t> </a:t>
            </a:r>
            <a:r>
              <a:rPr lang="en-US" b="1" dirty="0" err="1" smtClean="0"/>
              <a:t>Explora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The </a:t>
            </a:r>
            <a:r>
              <a:rPr lang="pl-PL" dirty="0" err="1" smtClean="0"/>
              <a:t>radiopharmaceuticals</a:t>
            </a:r>
            <a:r>
              <a:rPr lang="pl-PL" dirty="0" smtClean="0"/>
              <a:t> </a:t>
            </a:r>
            <a:r>
              <a:rPr lang="pl-PL" dirty="0" err="1"/>
              <a:t>production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 err="1" smtClean="0"/>
              <a:t>only</a:t>
            </a:r>
            <a:r>
              <a:rPr lang="pl-PL" dirty="0" smtClean="0"/>
              <a:t> </a:t>
            </a:r>
            <a:r>
              <a:rPr lang="pl-PL" dirty="0"/>
              <a:t>for </a:t>
            </a:r>
            <a:r>
              <a:rPr lang="pl-PL" dirty="0" err="1"/>
              <a:t>internal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of: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FDG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S</a:t>
            </a:r>
            <a:r>
              <a:rPr lang="en-US" dirty="0"/>
              <a:t>odium</a:t>
            </a:r>
            <a:r>
              <a:rPr lang="pl-PL" dirty="0"/>
              <a:t> </a:t>
            </a:r>
            <a:r>
              <a:rPr lang="en-US" dirty="0"/>
              <a:t>fluoride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aseline="30000" dirty="0"/>
              <a:t>18</a:t>
            </a:r>
            <a:r>
              <a:rPr lang="pl-PL" dirty="0"/>
              <a:t>F-Choline</a:t>
            </a:r>
          </a:p>
          <a:p>
            <a:endParaRPr lang="en-US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055626" y="6453336"/>
            <a:ext cx="15488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P. Misiewicz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44316"/>
            <a:ext cx="3505200" cy="262890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300192" y="5425479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Explora</a:t>
            </a:r>
            <a:r>
              <a:rPr lang="en-US" sz="1400" b="1" dirty="0"/>
              <a:t> FDG</a:t>
            </a:r>
            <a:r>
              <a:rPr lang="en-US" sz="1400" b="1" baseline="-25000" dirty="0"/>
              <a:t>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8480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03548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74960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776593" y="333375"/>
            <a:ext cx="136740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3558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83" y="332296"/>
            <a:ext cx="5977409" cy="594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004880" y="2223619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79512" y="570736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5647811" y="2765407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179512" y="532636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4254352" y="4917557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179512" y="4928592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5275299" y="4417089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4063796" y="2038288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84312" y="5250160"/>
            <a:ext cx="15308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800" dirty="0" smtClean="0">
                <a:latin typeface="Tw Cen MT Condensed" pitchFamily="34" charset="0"/>
              </a:rPr>
              <a:t>Operating </a:t>
            </a:r>
            <a:r>
              <a:rPr lang="pl-PL" altLang="pl-PL" sz="1800" dirty="0" err="1" smtClean="0">
                <a:latin typeface="Tw Cen MT Condensed" pitchFamily="34" charset="0"/>
              </a:rPr>
              <a:t>cyclotron</a:t>
            </a:r>
            <a:endParaRPr lang="en-GB" altLang="pl-PL" sz="1800" dirty="0">
              <a:latin typeface="Tw Cen MT Condensed" pitchFamily="34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84312" y="5631160"/>
            <a:ext cx="21287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pl-PL" sz="1800" dirty="0" smtClean="0">
                <a:latin typeface="Tw Cen MT Condensed" pitchFamily="34" charset="0"/>
              </a:rPr>
              <a:t>Under </a:t>
            </a:r>
            <a:r>
              <a:rPr lang="pl-PL" altLang="pl-PL" sz="1800" dirty="0" err="1" smtClean="0">
                <a:latin typeface="Tw Cen MT Condensed" pitchFamily="34" charset="0"/>
              </a:rPr>
              <a:t>construction</a:t>
            </a:r>
            <a:r>
              <a:rPr lang="pl-PL" altLang="pl-PL" sz="1800" dirty="0" smtClean="0">
                <a:latin typeface="Tw Cen MT Condensed" pitchFamily="34" charset="0"/>
              </a:rPr>
              <a:t> </a:t>
            </a:r>
            <a:r>
              <a:rPr lang="pl-PL" altLang="pl-PL" sz="1800" dirty="0" err="1" smtClean="0">
                <a:latin typeface="Tw Cen MT Condensed" pitchFamily="34" charset="0"/>
              </a:rPr>
              <a:t>cyclotron</a:t>
            </a:r>
            <a:endParaRPr lang="en-GB" altLang="pl-PL" sz="1800" dirty="0">
              <a:latin typeface="Tw Cen MT Condensed" pitchFamily="34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467544" y="4869160"/>
            <a:ext cx="3119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pl-PL" sz="1800" dirty="0" smtClean="0">
                <a:latin typeface="Tw Cen MT Condensed" pitchFamily="34" charset="0"/>
              </a:rPr>
              <a:t>Operating </a:t>
            </a:r>
            <a:r>
              <a:rPr lang="pl-PL" altLang="pl-PL" dirty="0" smtClean="0">
                <a:latin typeface="Tw Cen MT Condensed" pitchFamily="34" charset="0"/>
              </a:rPr>
              <a:t>PET </a:t>
            </a:r>
            <a:r>
              <a:rPr lang="pl-PL" altLang="pl-PL" dirty="0" err="1" smtClean="0">
                <a:latin typeface="Tw Cen MT Condensed" pitchFamily="34" charset="0"/>
              </a:rPr>
              <a:t>scanner</a:t>
            </a:r>
            <a:endParaRPr lang="en-GB" altLang="pl-PL" dirty="0">
              <a:latin typeface="Tw Cen MT Condensed" pitchFamily="34" charset="0"/>
            </a:endParaRP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4364033" y="4731419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1" name="Oval 34"/>
          <p:cNvSpPr>
            <a:spLocks noChangeArrowheads="1"/>
          </p:cNvSpPr>
          <p:nvPr/>
        </p:nvSpPr>
        <p:spPr bwMode="auto">
          <a:xfrm>
            <a:off x="5275300" y="1522668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2" name="Oval 36"/>
          <p:cNvSpPr>
            <a:spLocks noChangeArrowheads="1"/>
          </p:cNvSpPr>
          <p:nvPr/>
        </p:nvSpPr>
        <p:spPr bwMode="auto">
          <a:xfrm>
            <a:off x="6415965" y="5026641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" name="Oval 37"/>
          <p:cNvSpPr>
            <a:spLocks noChangeArrowheads="1"/>
          </p:cNvSpPr>
          <p:nvPr/>
        </p:nvSpPr>
        <p:spPr bwMode="auto">
          <a:xfrm>
            <a:off x="4305117" y="886977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1995924" y="1581261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5" name="Oval 10"/>
          <p:cNvSpPr>
            <a:spLocks noChangeArrowheads="1"/>
          </p:cNvSpPr>
          <p:nvPr/>
        </p:nvSpPr>
        <p:spPr bwMode="auto">
          <a:xfrm>
            <a:off x="6742262" y="2047090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6" name="Oval 36"/>
          <p:cNvSpPr>
            <a:spLocks noChangeArrowheads="1"/>
          </p:cNvSpPr>
          <p:nvPr/>
        </p:nvSpPr>
        <p:spPr bwMode="auto">
          <a:xfrm>
            <a:off x="6675051" y="3962465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5515277" y="4298541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5190985" y="5037467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9" name="Oval 36"/>
          <p:cNvSpPr>
            <a:spLocks noChangeArrowheads="1"/>
          </p:cNvSpPr>
          <p:nvPr/>
        </p:nvSpPr>
        <p:spPr bwMode="auto">
          <a:xfrm>
            <a:off x="5587586" y="3057738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" name="Oval 10"/>
          <p:cNvSpPr>
            <a:spLocks noChangeArrowheads="1"/>
          </p:cNvSpPr>
          <p:nvPr/>
        </p:nvSpPr>
        <p:spPr bwMode="auto">
          <a:xfrm>
            <a:off x="3133575" y="2705147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3206875" y="4118467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614918" y="3276645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>
            <a:off x="5071936" y="5250901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5458715" y="2901701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4879142" y="5233644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4977436" y="4939045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4520616" y="4879237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8" name="Oval 10"/>
          <p:cNvSpPr>
            <a:spLocks noChangeArrowheads="1"/>
          </p:cNvSpPr>
          <p:nvPr/>
        </p:nvSpPr>
        <p:spPr bwMode="auto">
          <a:xfrm>
            <a:off x="3347599" y="2892085"/>
            <a:ext cx="300237" cy="25635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5290287" y="2752584"/>
            <a:ext cx="300237" cy="25635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5445040" y="3288562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auto">
          <a:xfrm>
            <a:off x="5833450" y="3021738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auto">
          <a:xfrm>
            <a:off x="5797929" y="2729434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3" name="pole tekstowe 42"/>
          <p:cNvSpPr txBox="1"/>
          <p:nvPr/>
        </p:nvSpPr>
        <p:spPr>
          <a:xfrm>
            <a:off x="5490296" y="4312047"/>
            <a:ext cx="12867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IASON - Kielce</a:t>
            </a:r>
            <a:endParaRPr lang="pl-PL" sz="1100" b="1" dirty="0"/>
          </a:p>
        </p:txBody>
      </p:sp>
      <p:sp>
        <p:nvSpPr>
          <p:cNvPr id="44" name="pole tekstowe 43"/>
          <p:cNvSpPr txBox="1"/>
          <p:nvPr/>
        </p:nvSpPr>
        <p:spPr>
          <a:xfrm>
            <a:off x="5833450" y="2729461"/>
            <a:ext cx="1606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IASON - Warszawa</a:t>
            </a:r>
            <a:endParaRPr lang="pl-PL" sz="1100" b="1" dirty="0"/>
          </a:p>
        </p:txBody>
      </p:sp>
      <p:sp>
        <p:nvSpPr>
          <p:cNvPr id="45" name="pole tekstowe 44"/>
          <p:cNvSpPr txBox="1"/>
          <p:nvPr/>
        </p:nvSpPr>
        <p:spPr>
          <a:xfrm>
            <a:off x="5777261" y="3021485"/>
            <a:ext cx="20554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AAA Polska - Warszawa</a:t>
            </a:r>
            <a:endParaRPr lang="pl-PL" sz="1100" b="1" dirty="0"/>
          </a:p>
        </p:txBody>
      </p:sp>
      <p:sp>
        <p:nvSpPr>
          <p:cNvPr id="46" name="pole tekstowe 45"/>
          <p:cNvSpPr txBox="1"/>
          <p:nvPr/>
        </p:nvSpPr>
        <p:spPr>
          <a:xfrm>
            <a:off x="5290287" y="3286165"/>
            <a:ext cx="1777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MONROL - Mszczonów</a:t>
            </a:r>
            <a:endParaRPr lang="pl-PL" sz="1100" b="1" dirty="0"/>
          </a:p>
        </p:txBody>
      </p:sp>
      <p:sp>
        <p:nvSpPr>
          <p:cNvPr id="47" name="pole tekstowe 46"/>
          <p:cNvSpPr txBox="1"/>
          <p:nvPr/>
        </p:nvSpPr>
        <p:spPr>
          <a:xfrm>
            <a:off x="4472935" y="2654525"/>
            <a:ext cx="1474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E&amp;Z – Ożarów </a:t>
            </a:r>
            <a:br>
              <a:rPr lang="pl-PL" sz="1100" b="1" dirty="0" smtClean="0"/>
            </a:br>
            <a:r>
              <a:rPr lang="pl-PL" sz="1100" b="1" dirty="0" smtClean="0"/>
              <a:t>         Mazowiecki</a:t>
            </a:r>
            <a:endParaRPr lang="pl-PL" sz="1100" b="1" dirty="0"/>
          </a:p>
        </p:txBody>
      </p:sp>
      <p:sp>
        <p:nvSpPr>
          <p:cNvPr id="48" name="pole tekstowe 47"/>
          <p:cNvSpPr txBox="1"/>
          <p:nvPr/>
        </p:nvSpPr>
        <p:spPr>
          <a:xfrm>
            <a:off x="5192138" y="5046340"/>
            <a:ext cx="14194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VOXEL - Kraków</a:t>
            </a:r>
            <a:endParaRPr lang="pl-PL" sz="1100" b="1" dirty="0"/>
          </a:p>
        </p:txBody>
      </p:sp>
      <p:sp>
        <p:nvSpPr>
          <p:cNvPr id="49" name="Oval 6"/>
          <p:cNvSpPr>
            <a:spLocks noChangeArrowheads="1"/>
          </p:cNvSpPr>
          <p:nvPr/>
        </p:nvSpPr>
        <p:spPr bwMode="auto">
          <a:xfrm>
            <a:off x="4568515" y="3426502"/>
            <a:ext cx="300237" cy="25635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0" name="pole tekstowe 49"/>
          <p:cNvSpPr txBox="1"/>
          <p:nvPr/>
        </p:nvSpPr>
        <p:spPr>
          <a:xfrm>
            <a:off x="4159688" y="3433794"/>
            <a:ext cx="1265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err="1" smtClean="0"/>
              <a:t>Cancer</a:t>
            </a:r>
            <a:r>
              <a:rPr lang="pl-PL" sz="1100" b="1" dirty="0" smtClean="0"/>
              <a:t> C. - Łódź</a:t>
            </a:r>
            <a:endParaRPr lang="pl-PL" sz="1100" b="1" dirty="0"/>
          </a:p>
        </p:txBody>
      </p:sp>
      <p:sp>
        <p:nvSpPr>
          <p:cNvPr id="51" name="pole tekstowe 50"/>
          <p:cNvSpPr txBox="1"/>
          <p:nvPr/>
        </p:nvSpPr>
        <p:spPr>
          <a:xfrm>
            <a:off x="3577955" y="2250752"/>
            <a:ext cx="16320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err="1" smtClean="0"/>
              <a:t>Cancer</a:t>
            </a:r>
            <a:r>
              <a:rPr lang="pl-PL" sz="1100" b="1" dirty="0" smtClean="0"/>
              <a:t> C. - Bydgoszcz</a:t>
            </a:r>
            <a:endParaRPr lang="pl-PL" sz="1100" b="1" dirty="0"/>
          </a:p>
        </p:txBody>
      </p:sp>
      <p:sp>
        <p:nvSpPr>
          <p:cNvPr id="52" name="pole tekstowe 51"/>
          <p:cNvSpPr txBox="1"/>
          <p:nvPr/>
        </p:nvSpPr>
        <p:spPr>
          <a:xfrm>
            <a:off x="3829716" y="4928263"/>
            <a:ext cx="1432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err="1" smtClean="0"/>
              <a:t>Cancer</a:t>
            </a:r>
            <a:r>
              <a:rPr lang="pl-PL" sz="1100" b="1" dirty="0" smtClean="0"/>
              <a:t> C. - Gliwice</a:t>
            </a:r>
            <a:endParaRPr lang="pl-PL" sz="11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2699792" y="751537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IASON </a:t>
            </a:r>
            <a:r>
              <a:rPr lang="en-US" sz="2400" b="1" dirty="0"/>
              <a:t>Sp. z </a:t>
            </a:r>
            <a:r>
              <a:rPr lang="en-US" sz="2400" b="1" dirty="0" err="1"/>
              <a:t>o.o</a:t>
            </a:r>
            <a:endParaRPr lang="en-US" sz="2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-18257" y="1939391"/>
            <a:ext cx="8789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The </a:t>
            </a:r>
            <a:r>
              <a:rPr lang="pl-PL" dirty="0" err="1" smtClean="0"/>
              <a:t>company</a:t>
            </a:r>
            <a:r>
              <a:rPr lang="pl-PL" dirty="0" smtClean="0"/>
              <a:t> </a:t>
            </a:r>
            <a:r>
              <a:rPr lang="pl-PL" dirty="0" err="1" smtClean="0"/>
              <a:t>owns</a:t>
            </a:r>
            <a:r>
              <a:rPr lang="pl-PL" dirty="0" smtClean="0"/>
              <a:t> </a:t>
            </a:r>
            <a:r>
              <a:rPr lang="pl-PL" dirty="0" err="1" smtClean="0"/>
              <a:t>two</a:t>
            </a:r>
            <a:r>
              <a:rPr lang="pl-PL" dirty="0" smtClean="0"/>
              <a:t> </a:t>
            </a:r>
            <a:r>
              <a:rPr lang="pl-PL" dirty="0" err="1" smtClean="0"/>
              <a:t>premises</a:t>
            </a:r>
            <a:r>
              <a:rPr lang="pl-PL" dirty="0" smtClean="0"/>
              <a:t> in:</a:t>
            </a:r>
          </a:p>
          <a:p>
            <a:pPr marL="342900" indent="-342900">
              <a:buAutoNum type="arabicParenR"/>
            </a:pPr>
            <a:r>
              <a:rPr lang="en-US" dirty="0" smtClean="0"/>
              <a:t>the </a:t>
            </a:r>
            <a:r>
              <a:rPr lang="en-US" b="1" dirty="0" err="1"/>
              <a:t>Świętokrzyskie</a:t>
            </a:r>
            <a:r>
              <a:rPr lang="en-US" b="1" dirty="0"/>
              <a:t> Oncology Center </a:t>
            </a:r>
            <a:r>
              <a:rPr lang="pl-PL" b="1" dirty="0" err="1" smtClean="0"/>
              <a:t>at</a:t>
            </a:r>
            <a:r>
              <a:rPr lang="en-US" b="1" dirty="0" smtClean="0"/>
              <a:t> Kielce</a:t>
            </a:r>
            <a:r>
              <a:rPr lang="pl-PL" b="1" dirty="0" smtClean="0"/>
              <a:t> – </a:t>
            </a:r>
            <a:r>
              <a:rPr lang="pl-PL" dirty="0" err="1" smtClean="0"/>
              <a:t>commercial</a:t>
            </a:r>
            <a:r>
              <a:rPr lang="pl-PL" dirty="0" smtClean="0"/>
              <a:t> </a:t>
            </a:r>
            <a:r>
              <a:rPr lang="pl-PL" dirty="0" err="1" smtClean="0"/>
              <a:t>production</a:t>
            </a:r>
            <a:r>
              <a:rPr lang="pl-PL" dirty="0" smtClean="0"/>
              <a:t> </a:t>
            </a:r>
            <a:r>
              <a:rPr lang="pl-PL" dirty="0" err="1" smtClean="0"/>
              <a:t>center</a:t>
            </a:r>
            <a:endParaRPr lang="pl-PL" dirty="0" smtClean="0"/>
          </a:p>
          <a:p>
            <a:pPr marL="342900" indent="-342900">
              <a:buAutoNum type="arabicParenR"/>
            </a:pPr>
            <a:r>
              <a:rPr lang="pl-PL" dirty="0"/>
              <a:t>t</a:t>
            </a:r>
            <a:r>
              <a:rPr lang="pl-PL" dirty="0" smtClean="0"/>
              <a:t>he </a:t>
            </a:r>
            <a:r>
              <a:rPr lang="pl-PL" b="1" dirty="0" err="1" smtClean="0"/>
              <a:t>Military</a:t>
            </a:r>
            <a:r>
              <a:rPr lang="pl-PL" b="1" dirty="0" smtClean="0"/>
              <a:t> </a:t>
            </a:r>
            <a:r>
              <a:rPr lang="pl-PL" b="1" dirty="0" err="1" smtClean="0"/>
              <a:t>Institut</a:t>
            </a:r>
            <a:r>
              <a:rPr lang="pl-PL" b="1" dirty="0" smtClean="0"/>
              <a:t> of </a:t>
            </a:r>
            <a:r>
              <a:rPr lang="pl-PL" b="1" dirty="0" err="1" smtClean="0"/>
              <a:t>Medicine</a:t>
            </a:r>
            <a:r>
              <a:rPr lang="pl-PL" b="1" dirty="0" smtClean="0"/>
              <a:t> </a:t>
            </a:r>
            <a:r>
              <a:rPr lang="pl-PL" b="1" dirty="0" err="1" smtClean="0"/>
              <a:t>at</a:t>
            </a:r>
            <a:r>
              <a:rPr lang="pl-PL" b="1" dirty="0" smtClean="0"/>
              <a:t> </a:t>
            </a:r>
            <a:r>
              <a:rPr lang="pl-PL" b="1" dirty="0" err="1" smtClean="0"/>
              <a:t>Warsaw</a:t>
            </a:r>
            <a:r>
              <a:rPr lang="pl-PL" b="1" dirty="0" smtClean="0"/>
              <a:t> – </a:t>
            </a:r>
            <a:r>
              <a:rPr lang="pl-PL" dirty="0" err="1" smtClean="0"/>
              <a:t>research</a:t>
            </a:r>
            <a:r>
              <a:rPr lang="pl-PL" dirty="0" smtClean="0"/>
              <a:t> </a:t>
            </a:r>
            <a:r>
              <a:rPr lang="pl-PL" dirty="0" err="1" smtClean="0"/>
              <a:t>center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055626" y="6453336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P. Kozanecki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28596" y="313972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 smtClean="0"/>
              <a:t>Cyclotron</a:t>
            </a:r>
            <a:r>
              <a:rPr lang="pl-PL" dirty="0" smtClean="0"/>
              <a:t> </a:t>
            </a:r>
            <a:r>
              <a:rPr lang="pl-PL" dirty="0" err="1" smtClean="0"/>
              <a:t>Eclipse</a:t>
            </a:r>
            <a:endParaRPr lang="en-US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21" y="3139720"/>
            <a:ext cx="4226133" cy="31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6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2987824" y="751537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IASON </a:t>
            </a:r>
            <a:r>
              <a:rPr lang="en-US" sz="2400" b="1" dirty="0"/>
              <a:t>Sp. z </a:t>
            </a:r>
            <a:r>
              <a:rPr lang="en-US" sz="2400" b="1" dirty="0" err="1"/>
              <a:t>o.o</a:t>
            </a:r>
            <a:endParaRPr lang="en-US" sz="2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27584" y="1772816"/>
            <a:ext cx="746871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In </a:t>
            </a:r>
            <a:r>
              <a:rPr lang="en-US" dirty="0" smtClean="0"/>
              <a:t>the </a:t>
            </a:r>
            <a:r>
              <a:rPr lang="en-US" b="1" dirty="0" err="1"/>
              <a:t>Świętokrzyskie</a:t>
            </a:r>
            <a:r>
              <a:rPr lang="en-US" b="1" dirty="0"/>
              <a:t> Oncology Center </a:t>
            </a:r>
            <a:r>
              <a:rPr lang="pl-PL" b="1" dirty="0" err="1" smtClean="0"/>
              <a:t>at</a:t>
            </a:r>
            <a:r>
              <a:rPr lang="en-US" b="1" dirty="0" smtClean="0"/>
              <a:t> Kielce</a:t>
            </a:r>
            <a:r>
              <a:rPr lang="pl-PL" b="1" dirty="0" smtClean="0"/>
              <a:t> – </a:t>
            </a:r>
            <a:r>
              <a:rPr lang="pl-PL" dirty="0" smtClean="0"/>
              <a:t>IASON </a:t>
            </a:r>
            <a:r>
              <a:rPr lang="pl-PL" dirty="0" err="1" smtClean="0"/>
              <a:t>produces</a:t>
            </a:r>
            <a:r>
              <a:rPr lang="pl-PL" dirty="0" smtClean="0"/>
              <a:t>:</a:t>
            </a:r>
          </a:p>
          <a:p>
            <a:r>
              <a:rPr lang="pl-PL" dirty="0" smtClean="0"/>
              <a:t> </a:t>
            </a:r>
          </a:p>
          <a:p>
            <a:r>
              <a:rPr lang="pl-PL" dirty="0" smtClean="0"/>
              <a:t>1) </a:t>
            </a:r>
            <a:r>
              <a:rPr lang="pl-PL" dirty="0" smtClean="0"/>
              <a:t>EFDEGE </a:t>
            </a:r>
            <a:r>
              <a:rPr lang="pl-PL" dirty="0"/>
              <a:t>– </a:t>
            </a:r>
            <a:r>
              <a:rPr lang="pl-PL" dirty="0" err="1"/>
              <a:t>F</a:t>
            </a:r>
            <a:r>
              <a:rPr lang="pl-PL" dirty="0" err="1" smtClean="0"/>
              <a:t>ludeoksyglucose</a:t>
            </a:r>
            <a:r>
              <a:rPr lang="pl-PL" dirty="0" smtClean="0"/>
              <a:t> </a:t>
            </a:r>
          </a:p>
          <a:p>
            <a:pPr marL="342900" indent="-342900">
              <a:buAutoNum type="arabicParenR"/>
            </a:pPr>
            <a:endParaRPr lang="pl-PL" dirty="0" smtClean="0"/>
          </a:p>
          <a:p>
            <a:r>
              <a:rPr lang="pl-PL" dirty="0" smtClean="0"/>
              <a:t>and</a:t>
            </a:r>
          </a:p>
          <a:p>
            <a:endParaRPr lang="pl-PL" dirty="0"/>
          </a:p>
          <a:p>
            <a:r>
              <a:rPr lang="pl-PL" dirty="0" smtClean="0"/>
              <a:t>2) </a:t>
            </a:r>
            <a:r>
              <a:rPr lang="pl-PL" dirty="0" err="1" smtClean="0"/>
              <a:t>IASOflu</a:t>
            </a:r>
            <a:r>
              <a:rPr lang="pl-PL" dirty="0" smtClean="0"/>
              <a:t> – [18F]</a:t>
            </a:r>
            <a:r>
              <a:rPr lang="pl-PL" dirty="0" err="1" smtClean="0"/>
              <a:t>Natriumfluoride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055626" y="6453336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P. Kozanecki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181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3131840" y="714356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IASON </a:t>
            </a:r>
            <a:r>
              <a:rPr lang="en-US" sz="2400" b="1" dirty="0"/>
              <a:t>Sp. z </a:t>
            </a:r>
            <a:r>
              <a:rPr lang="en-US" sz="2400" b="1" dirty="0" err="1"/>
              <a:t>o.o</a:t>
            </a:r>
            <a:endParaRPr lang="en-US" sz="2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1735520"/>
            <a:ext cx="892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In the </a:t>
            </a:r>
            <a:r>
              <a:rPr lang="pl-PL" b="1" dirty="0" err="1" smtClean="0"/>
              <a:t>Military</a:t>
            </a:r>
            <a:r>
              <a:rPr lang="pl-PL" b="1" dirty="0" smtClean="0"/>
              <a:t> </a:t>
            </a:r>
            <a:r>
              <a:rPr lang="pl-PL" b="1" dirty="0" err="1" smtClean="0"/>
              <a:t>Institut</a:t>
            </a:r>
            <a:r>
              <a:rPr lang="pl-PL" b="1" dirty="0" smtClean="0"/>
              <a:t> of </a:t>
            </a:r>
            <a:r>
              <a:rPr lang="pl-PL" b="1" dirty="0" err="1" smtClean="0"/>
              <a:t>Medicine</a:t>
            </a:r>
            <a:r>
              <a:rPr lang="pl-PL" b="1" dirty="0" smtClean="0"/>
              <a:t> </a:t>
            </a:r>
            <a:r>
              <a:rPr lang="pl-PL" b="1" dirty="0" err="1" smtClean="0"/>
              <a:t>at</a:t>
            </a:r>
            <a:r>
              <a:rPr lang="pl-PL" b="1" dirty="0" smtClean="0"/>
              <a:t> </a:t>
            </a:r>
            <a:r>
              <a:rPr lang="pl-PL" b="1" dirty="0" err="1" smtClean="0"/>
              <a:t>Warsaw</a:t>
            </a:r>
            <a:r>
              <a:rPr lang="pl-PL" b="1" dirty="0" smtClean="0"/>
              <a:t> </a:t>
            </a:r>
            <a:r>
              <a:rPr lang="pl-PL" dirty="0" smtClean="0"/>
              <a:t>the </a:t>
            </a:r>
            <a:r>
              <a:rPr lang="pl-PL" dirty="0" err="1" smtClean="0"/>
              <a:t>assembled</a:t>
            </a:r>
            <a:r>
              <a:rPr lang="pl-PL" dirty="0" smtClean="0"/>
              <a:t> </a:t>
            </a:r>
            <a:r>
              <a:rPr lang="pl-PL" dirty="0" err="1" smtClean="0"/>
              <a:t>equipment</a:t>
            </a:r>
            <a:r>
              <a:rPr lang="pl-PL" dirty="0" smtClean="0"/>
              <a:t> </a:t>
            </a:r>
            <a:r>
              <a:rPr lang="pl-PL" dirty="0" err="1" smtClean="0"/>
              <a:t>allows</a:t>
            </a:r>
            <a:r>
              <a:rPr lang="pl-PL" dirty="0" smtClean="0"/>
              <a:t> to </a:t>
            </a:r>
            <a:r>
              <a:rPr lang="pl-PL" dirty="0" err="1" smtClean="0"/>
              <a:t>produce</a:t>
            </a:r>
            <a:r>
              <a:rPr lang="pl-PL" dirty="0" smtClean="0"/>
              <a:t>:</a:t>
            </a:r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Cholina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 smtClean="0"/>
              <a:t>Dopa</a:t>
            </a:r>
            <a:endParaRPr lang="pl-P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smtClean="0"/>
              <a:t>F-Miso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055626" y="6453336"/>
            <a:ext cx="15872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P. Kozanecki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3631743" cy="272380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22866"/>
            <a:ext cx="2579383" cy="193453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337720"/>
            <a:ext cx="2592288" cy="194421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682009" y="5733256"/>
            <a:ext cx="4906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 Eckert and </a:t>
            </a:r>
            <a:r>
              <a:rPr lang="en-US" sz="1400" dirty="0" smtClean="0"/>
              <a:t>Ziegler </a:t>
            </a:r>
            <a:r>
              <a:rPr lang="en-US" sz="1400" baseline="30000" dirty="0"/>
              <a:t>11</a:t>
            </a:r>
            <a:r>
              <a:rPr lang="en-US" sz="1400" dirty="0"/>
              <a:t>C Modular-Lab Chemistry Solution</a:t>
            </a:r>
          </a:p>
        </p:txBody>
      </p:sp>
    </p:spTree>
    <p:extLst>
      <p:ext uri="{BB962C8B-B14F-4D97-AF65-F5344CB8AC3E}">
        <p14:creationId xmlns:p14="http://schemas.microsoft.com/office/powerpoint/2010/main" val="28750764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131840" y="714356"/>
            <a:ext cx="293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MONROL POLAND</a:t>
            </a:r>
            <a:endParaRPr lang="en-US" sz="2400" dirty="0"/>
          </a:p>
        </p:txBody>
      </p:sp>
      <p:sp>
        <p:nvSpPr>
          <p:cNvPr id="9" name="37 Metin kutusu"/>
          <p:cNvSpPr txBox="1"/>
          <p:nvPr/>
        </p:nvSpPr>
        <p:spPr>
          <a:xfrm>
            <a:off x="5292080" y="2780925"/>
            <a:ext cx="3851920" cy="12249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altLang="ja-JP" sz="1600" dirty="0" smtClean="0">
                <a:ea typeface="ＭＳ Ｐゴシック" pitchFamily="34" charset="-128"/>
                <a:cs typeface="Arial" pitchFamily="34" charset="0"/>
              </a:rPr>
              <a:t> </a:t>
            </a:r>
            <a:r>
              <a:rPr lang="tr-TR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Warsaw Plant</a:t>
            </a:r>
          </a:p>
          <a:p>
            <a:pPr marL="95250" indent="-952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latin typeface="Arial" pitchFamily="34" charset="0"/>
                <a:cs typeface="Arial" pitchFamily="34" charset="0"/>
              </a:rPr>
              <a:t>Built on a </a:t>
            </a:r>
            <a:r>
              <a:rPr lang="tr-TR" altLang="ja-JP" sz="1600" dirty="0">
                <a:latin typeface="Arial" pitchFamily="34" charset="0"/>
                <a:cs typeface="Arial" pitchFamily="34" charset="0"/>
              </a:rPr>
              <a:t>200</a:t>
            </a:r>
            <a:r>
              <a:rPr lang="en-US" altLang="ja-JP" sz="1600" dirty="0">
                <a:latin typeface="Arial" pitchFamily="34" charset="0"/>
                <a:cs typeface="Arial" pitchFamily="34" charset="0"/>
              </a:rPr>
              <a:t>0 m</a:t>
            </a:r>
            <a:r>
              <a:rPr lang="en-US" altLang="ja-JP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ja-JP" sz="1600" dirty="0">
                <a:latin typeface="Arial" pitchFamily="34" charset="0"/>
                <a:cs typeface="Arial" pitchFamily="34" charset="0"/>
              </a:rPr>
              <a:t> area in </a:t>
            </a:r>
            <a:r>
              <a:rPr lang="tr-TR" altLang="ja-JP" sz="1600" dirty="0" smtClean="0">
                <a:latin typeface="Arial" pitchFamily="34" charset="0"/>
                <a:cs typeface="Arial" pitchFamily="34" charset="0"/>
              </a:rPr>
              <a:t>Mszczonow</a:t>
            </a:r>
            <a:endParaRPr lang="tr-TR" altLang="ja-JP" sz="1600" dirty="0">
              <a:latin typeface="Arial" pitchFamily="34" charset="0"/>
              <a:cs typeface="Arial" pitchFamily="34" charset="0"/>
            </a:endParaRPr>
          </a:p>
          <a:p>
            <a:pPr marL="95250" indent="-952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altLang="ja-JP" sz="1600" kern="0" dirty="0">
                <a:latin typeface="Arial" pitchFamily="34" charset="0"/>
                <a:cs typeface="Arial" pitchFamily="34" charset="0"/>
              </a:rPr>
              <a:t> 1 IBA </a:t>
            </a:r>
            <a:r>
              <a:rPr lang="pl-PL" altLang="ja-JP" sz="1600" kern="0" dirty="0" err="1" smtClean="0">
                <a:latin typeface="Arial" pitchFamily="34" charset="0"/>
                <a:cs typeface="Arial" pitchFamily="34" charset="0"/>
              </a:rPr>
              <a:t>Cyclone</a:t>
            </a:r>
            <a:r>
              <a:rPr lang="pl-PL" altLang="ja-JP" sz="1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altLang="ja-JP" sz="1600" kern="0" dirty="0" smtClean="0">
                <a:latin typeface="Arial" pitchFamily="34" charset="0"/>
                <a:cs typeface="Arial" pitchFamily="34" charset="0"/>
              </a:rPr>
              <a:t>18/9</a:t>
            </a:r>
            <a:r>
              <a:rPr lang="tr-TR" altLang="ja-JP" sz="1600" kern="0" dirty="0">
                <a:latin typeface="Arial" pitchFamily="34" charset="0"/>
                <a:cs typeface="Arial" pitchFamily="34" charset="0"/>
              </a:rPr>
              <a:t>, 18 MeV Cyclotron</a:t>
            </a:r>
          </a:p>
          <a:p>
            <a:pPr marL="95250" indent="-9525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1600" kern="0" dirty="0">
                <a:latin typeface="Arial" pitchFamily="34" charset="0"/>
                <a:cs typeface="Arial" pitchFamily="34" charset="0"/>
              </a:rPr>
              <a:t>  FDG Production</a:t>
            </a:r>
            <a:endParaRPr lang="tr-TR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19538"/>
            <a:ext cx="4464496" cy="333120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6376794" y="6453336"/>
            <a:ext cx="2396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R. Tomecki and H. </a:t>
            </a:r>
            <a:r>
              <a:rPr lang="pl-PL" sz="1000" dirty="0" err="1">
                <a:solidFill>
                  <a:schemeClr val="bg1"/>
                </a:solidFill>
              </a:rPr>
              <a:t>Dilaver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594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131840" y="714356"/>
            <a:ext cx="293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MONROL POLAND</a:t>
            </a:r>
            <a:endParaRPr lang="en-US" sz="2400" dirty="0"/>
          </a:p>
        </p:txBody>
      </p:sp>
      <p:sp>
        <p:nvSpPr>
          <p:cNvPr id="8" name="35 Metin kutusu"/>
          <p:cNvSpPr txBox="1"/>
          <p:nvPr/>
        </p:nvSpPr>
        <p:spPr>
          <a:xfrm>
            <a:off x="867240" y="5237287"/>
            <a:ext cx="2192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altLang="ja-JP" sz="1400" b="1" u="sng" dirty="0">
                <a:cs typeface="Arial" pitchFamily="34" charset="0"/>
              </a:rPr>
              <a:t>FDG </a:t>
            </a:r>
            <a:r>
              <a:rPr lang="pl-PL" altLang="ja-JP" sz="1400" b="1" u="sng" dirty="0" err="1">
                <a:cs typeface="Arial" pitchFamily="34" charset="0"/>
              </a:rPr>
              <a:t>Production</a:t>
            </a:r>
            <a:r>
              <a:rPr lang="pl-PL" altLang="ja-JP" sz="1400" b="1" u="sng" dirty="0">
                <a:cs typeface="Arial" pitchFamily="34" charset="0"/>
              </a:rPr>
              <a:t> Lab</a:t>
            </a:r>
            <a:endParaRPr lang="tr-TR" altLang="ja-JP" sz="1400" b="1" u="sng" dirty="0">
              <a:cs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6376794" y="6453336"/>
            <a:ext cx="2396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R. Tomecki and H. </a:t>
            </a:r>
            <a:r>
              <a:rPr lang="pl-PL" sz="1000" dirty="0" err="1">
                <a:solidFill>
                  <a:schemeClr val="bg1"/>
                </a:solidFill>
              </a:rPr>
              <a:t>Dilaver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Picture 3" descr="F:\do prezentacji\CAM00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7724"/>
            <a:ext cx="4032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do prezentacji\CAM0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57" y="1907724"/>
            <a:ext cx="4031115" cy="302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35 Metin kutusu"/>
          <p:cNvSpPr txBox="1"/>
          <p:nvPr/>
        </p:nvSpPr>
        <p:spPr>
          <a:xfrm>
            <a:off x="5663043" y="5237287"/>
            <a:ext cx="2190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pl-PL" altLang="ja-JP" sz="1400" b="1" u="sng" dirty="0" smtClean="0">
                <a:cs typeface="Arial" pitchFamily="34" charset="0"/>
              </a:rPr>
              <a:t>Quality Control Lab</a:t>
            </a:r>
            <a:endParaRPr lang="tr-TR" altLang="ja-JP" sz="1400" b="1" u="sng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32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3131840" y="714356"/>
            <a:ext cx="293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MONROL POLAND</a:t>
            </a:r>
            <a:endParaRPr lang="en-US" sz="24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376794" y="6453336"/>
            <a:ext cx="2396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courtesy </a:t>
            </a:r>
            <a:r>
              <a:rPr lang="en-US" sz="1000" dirty="0" smtClean="0">
                <a:solidFill>
                  <a:schemeClr val="bg1"/>
                </a:solidFill>
              </a:rPr>
              <a:t>of</a:t>
            </a:r>
            <a:r>
              <a:rPr lang="pl-PL" sz="1000" dirty="0" smtClean="0">
                <a:solidFill>
                  <a:schemeClr val="bg1"/>
                </a:solidFill>
              </a:rPr>
              <a:t> R. Tomecki and H. </a:t>
            </a:r>
            <a:r>
              <a:rPr lang="pl-PL" sz="1000" dirty="0" err="1">
                <a:solidFill>
                  <a:schemeClr val="bg1"/>
                </a:solidFill>
              </a:rPr>
              <a:t>Dilaver</a:t>
            </a:r>
            <a:r>
              <a:rPr lang="pl-PL" sz="1000" dirty="0">
                <a:solidFill>
                  <a:schemeClr val="bg1"/>
                </a:solidFill>
              </a:rPr>
              <a:t> </a:t>
            </a:r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37826990"/>
              </p:ext>
            </p:extLst>
          </p:nvPr>
        </p:nvGraphicFramePr>
        <p:xfrm>
          <a:off x="467544" y="908720"/>
          <a:ext cx="907300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04541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1907704" y="744825"/>
            <a:ext cx="420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Eckert &amp; Ziegler EURO-PET</a:t>
            </a:r>
            <a:endParaRPr lang="en-US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38541" y="1988840"/>
            <a:ext cx="8537915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Many times </a:t>
            </a:r>
            <a:r>
              <a:rPr lang="en-US" sz="2000" dirty="0" smtClean="0"/>
              <a:t>I</a:t>
            </a:r>
            <a:r>
              <a:rPr lang="pl-PL" sz="2000" dirty="0" smtClean="0"/>
              <a:t> </a:t>
            </a:r>
            <a:r>
              <a:rPr lang="pl-PL" sz="2000" dirty="0" err="1" smtClean="0"/>
              <a:t>have</a:t>
            </a:r>
            <a:r>
              <a:rPr lang="pl-PL" sz="2000" dirty="0" smtClean="0"/>
              <a:t> </a:t>
            </a:r>
            <a:r>
              <a:rPr lang="pl-PL" sz="2000" dirty="0" err="1" smtClean="0"/>
              <a:t>been</a:t>
            </a:r>
            <a:r>
              <a:rPr lang="pl-PL" sz="2000" dirty="0" smtClean="0"/>
              <a:t> </a:t>
            </a:r>
            <a:r>
              <a:rPr lang="pl-PL" sz="2000" dirty="0" err="1" smtClean="0"/>
              <a:t>trying</a:t>
            </a:r>
            <a:r>
              <a:rPr lang="pl-PL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contact representatives of this company </a:t>
            </a:r>
            <a:endParaRPr lang="pl-PL" sz="2000" dirty="0" smtClean="0"/>
          </a:p>
          <a:p>
            <a:r>
              <a:rPr lang="en-US" sz="2000" dirty="0" smtClean="0"/>
              <a:t>but </a:t>
            </a:r>
            <a:r>
              <a:rPr lang="en-US" sz="2000" dirty="0"/>
              <a:t>to no avail</a:t>
            </a:r>
            <a:r>
              <a:rPr lang="en-US" sz="2000" dirty="0" smtClean="0"/>
              <a:t>.</a:t>
            </a:r>
            <a:endParaRPr lang="pl-PL" sz="2000" dirty="0" smtClean="0"/>
          </a:p>
          <a:p>
            <a:endParaRPr lang="pl-PL" dirty="0"/>
          </a:p>
          <a:p>
            <a:r>
              <a:rPr lang="en-US" sz="1100" dirty="0">
                <a:hlinkClick r:id="rId3"/>
              </a:rPr>
              <a:t>http://</a:t>
            </a:r>
            <a:r>
              <a:rPr lang="en-US" sz="1100" dirty="0" smtClean="0">
                <a:hlinkClick r:id="rId3"/>
              </a:rPr>
              <a:t>ww.ceepharma.com/news/205336/eckert-ziegler-to-start-production-of-radiopharmaceuticals-in-h2-2014</a:t>
            </a:r>
            <a:endParaRPr lang="pl-PL" sz="1100" dirty="0" smtClean="0"/>
          </a:p>
          <a:p>
            <a:endParaRPr lang="pl-PL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36512" y="3111710"/>
            <a:ext cx="9300944" cy="302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pl-PL" altLang="en-US" sz="1600" dirty="0" smtClean="0">
                <a:latin typeface="Arial" panose="020B0604020202020204" pitchFamily="34" charset="0"/>
              </a:rPr>
              <a:t>”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Eckert &amp; Ziegler to start production of radiopharmaceuticals in H2 2014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18 February 2014 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Karolin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Riehle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of </a:t>
            </a:r>
            <a:r>
              <a:rPr kumimoji="0" lang="en-US" alt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Eckert &amp; Ziegler,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global provider of isotope technology for medical use, </a:t>
            </a:r>
            <a:endParaRPr kumimoji="0" lang="pl-PL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has told PMR that </a:t>
            </a: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the company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plans to start the production of </a:t>
            </a:r>
            <a:r>
              <a:rPr kumimoji="0" lang="en-US" altLang="en-US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fludeoxyglucose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(18 FDG) and </a:t>
            </a:r>
            <a:endParaRPr kumimoji="0" lang="pl-PL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other tracers for cancer imaging diagnostics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its cyclotron-based PET radiopharmaceuticals</a:t>
            </a:r>
            <a:endParaRPr kumimoji="0" lang="pl-PL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factory in the Warsaw area in the second half of 2014.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Mrs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Riehle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added that the factory has already received the occupancy permit.</a:t>
            </a:r>
            <a:b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group has selected Warsaw because of the availability of highly qualified, </a:t>
            </a:r>
            <a:endParaRPr kumimoji="0" lang="pl-PL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skilled personnel and the large number of nuclear medical facilities in the region. Its location near </a:t>
            </a:r>
            <a:endParaRPr kumimoji="0" lang="pl-PL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beltway and Warsaw's city center will enable fast delivery of short half-life radiopharmaceuticals</a:t>
            </a:r>
            <a:endParaRPr kumimoji="0" lang="pl-PL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the cancer diagnostic centers.</a:t>
            </a:r>
            <a:r>
              <a:rPr kumimoji="0" lang="pl-PL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…”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570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57" y="346577"/>
            <a:ext cx="9180513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1907704" y="744825"/>
            <a:ext cx="420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Eckert &amp; Ziegler EURO-PET</a:t>
            </a:r>
            <a:endParaRPr lang="en-US" sz="24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55144" y="1906574"/>
            <a:ext cx="808753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Expected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radiopharmaceuticals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production</a:t>
            </a:r>
            <a:endParaRPr lang="pl-PL" sz="2000" dirty="0" smtClean="0"/>
          </a:p>
          <a:p>
            <a:endParaRPr lang="pl-PL" dirty="0" smtClean="0"/>
          </a:p>
          <a:p>
            <a:r>
              <a:rPr lang="en-US" dirty="0">
                <a:hlinkClick r:id="rId3" tooltip="FDG"/>
              </a:rPr>
              <a:t>FDG</a:t>
            </a:r>
            <a:r>
              <a:rPr lang="en-US" dirty="0"/>
              <a:t> </a:t>
            </a:r>
            <a:r>
              <a:rPr lang="en-US" b="1" dirty="0"/>
              <a:t>(</a:t>
            </a:r>
            <a:r>
              <a:rPr lang="en-US" b="1" dirty="0" err="1"/>
              <a:t>Fludeoxyglucose</a:t>
            </a:r>
            <a:r>
              <a:rPr lang="en-US" b="1" dirty="0"/>
              <a:t> [</a:t>
            </a:r>
            <a:r>
              <a:rPr lang="en-US" b="1" baseline="30000" dirty="0"/>
              <a:t>18</a:t>
            </a:r>
            <a:r>
              <a:rPr lang="en-US" b="1" dirty="0"/>
              <a:t>F</a:t>
            </a:r>
            <a:r>
              <a:rPr lang="en-US" b="1" dirty="0" smtClean="0"/>
              <a:t>])</a:t>
            </a:r>
            <a:r>
              <a:rPr lang="pl-PL" b="1" dirty="0" smtClean="0"/>
              <a:t> </a:t>
            </a:r>
            <a:r>
              <a:rPr lang="en-US" dirty="0" smtClean="0"/>
              <a:t>solution </a:t>
            </a:r>
            <a:r>
              <a:rPr lang="en-US" dirty="0"/>
              <a:t>for </a:t>
            </a:r>
            <a:r>
              <a:rPr lang="en-US" dirty="0" smtClean="0"/>
              <a:t>injection</a:t>
            </a:r>
            <a:endParaRPr lang="pl-PL" dirty="0" smtClean="0"/>
          </a:p>
          <a:p>
            <a:r>
              <a:rPr lang="en-US" dirty="0" err="1">
                <a:hlinkClick r:id="rId3" tooltip="Yttriga"/>
              </a:rPr>
              <a:t>Yttriga</a:t>
            </a:r>
            <a:r>
              <a:rPr lang="en-US" b="1" dirty="0"/>
              <a:t> ([</a:t>
            </a:r>
            <a:r>
              <a:rPr lang="en-US" b="1" baseline="30000" dirty="0"/>
              <a:t>90</a:t>
            </a:r>
            <a:r>
              <a:rPr lang="en-US" b="1" dirty="0"/>
              <a:t>Y]Yttrium </a:t>
            </a:r>
            <a:r>
              <a:rPr lang="en-US" b="1" dirty="0" smtClean="0"/>
              <a:t>chloride)</a:t>
            </a:r>
            <a:r>
              <a:rPr lang="pl-PL" b="1" dirty="0" smtClean="0"/>
              <a:t> </a:t>
            </a:r>
            <a:r>
              <a:rPr lang="en-US" dirty="0" smtClean="0"/>
              <a:t>radiopharmaceutical </a:t>
            </a:r>
            <a:r>
              <a:rPr lang="en-US" dirty="0"/>
              <a:t>precursor, sterile solution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-846877" y="4305870"/>
            <a:ext cx="99908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b="1" dirty="0" err="1"/>
              <a:t>Radiopharma</a:t>
            </a:r>
            <a:endParaRPr lang="en-US" b="1" dirty="0"/>
          </a:p>
          <a:p>
            <a:pPr lvl="2"/>
            <a:r>
              <a:rPr lang="en-US" dirty="0"/>
              <a:t>We provide a range of radiopharmaceuticals, </a:t>
            </a:r>
            <a:r>
              <a:rPr lang="en-US" dirty="0" err="1"/>
              <a:t>radiochemicals</a:t>
            </a:r>
            <a:r>
              <a:rPr lang="en-US" dirty="0"/>
              <a:t> and related equipment </a:t>
            </a:r>
            <a:r>
              <a:rPr lang="en-US" dirty="0" smtClean="0"/>
              <a:t>for</a:t>
            </a:r>
            <a:endParaRPr lang="pl-PL" dirty="0" smtClean="0"/>
          </a:p>
          <a:p>
            <a:pPr lvl="2"/>
            <a:r>
              <a:rPr lang="en-US" dirty="0" smtClean="0"/>
              <a:t> </a:t>
            </a:r>
            <a:r>
              <a:rPr lang="en-US" dirty="0"/>
              <a:t>the synthesis and labeling of PET and SPECT tracers or other radioisotopes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pole tekstowe 7"/>
          <p:cNvSpPr txBox="1"/>
          <p:nvPr/>
        </p:nvSpPr>
        <p:spPr>
          <a:xfrm>
            <a:off x="684836" y="3913311"/>
            <a:ext cx="7415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www.ezag.com/home/products/radiopharma/radionuclides/radiopharmaceuticals.html</a:t>
            </a:r>
            <a:r>
              <a:rPr lang="pl-PL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871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Prostokąt 2"/>
          <p:cNvSpPr>
            <a:spLocks noChangeArrowheads="1"/>
          </p:cNvSpPr>
          <p:nvPr/>
        </p:nvSpPr>
        <p:spPr bwMode="auto">
          <a:xfrm>
            <a:off x="1051490" y="1738779"/>
            <a:ext cx="769697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The </a:t>
            </a:r>
            <a:r>
              <a:rPr lang="pl-PL" sz="2000" dirty="0" err="1"/>
              <a:t>National</a:t>
            </a:r>
            <a:r>
              <a:rPr lang="pl-PL" sz="2000" dirty="0"/>
              <a:t> </a:t>
            </a:r>
            <a:r>
              <a:rPr lang="pl-PL" sz="2000" dirty="0" err="1"/>
              <a:t>Health</a:t>
            </a:r>
            <a:r>
              <a:rPr lang="pl-PL" sz="2000" dirty="0"/>
              <a:t> Fund in 2014 </a:t>
            </a:r>
            <a:r>
              <a:rPr lang="pl-PL" sz="2000" dirty="0" err="1"/>
              <a:t>has</a:t>
            </a:r>
            <a:r>
              <a:rPr lang="pl-PL" sz="2000" dirty="0"/>
              <a:t> </a:t>
            </a:r>
            <a:r>
              <a:rPr lang="pl-PL" sz="2000" dirty="0" err="1"/>
              <a:t>signed</a:t>
            </a:r>
            <a:r>
              <a:rPr lang="pl-PL" sz="2000" dirty="0"/>
              <a:t> </a:t>
            </a:r>
            <a:r>
              <a:rPr lang="pl-PL" sz="2000" dirty="0" err="1"/>
              <a:t>contracts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with </a:t>
            </a:r>
            <a:r>
              <a:rPr lang="pl-PL" sz="2000" dirty="0"/>
              <a:t>PET </a:t>
            </a:r>
            <a:r>
              <a:rPr lang="pl-PL" sz="2000" dirty="0" err="1"/>
              <a:t>scanner</a:t>
            </a:r>
            <a:r>
              <a:rPr lang="pl-PL" sz="2000" dirty="0"/>
              <a:t> </a:t>
            </a:r>
            <a:r>
              <a:rPr lang="pl-PL" sz="2000" dirty="0" err="1"/>
              <a:t>operators</a:t>
            </a:r>
            <a:r>
              <a:rPr lang="pl-PL" sz="2000" dirty="0"/>
              <a:t> for </a:t>
            </a:r>
            <a:r>
              <a:rPr lang="pl-PL" sz="2000" dirty="0" err="1"/>
              <a:t>reimbursement</a:t>
            </a:r>
            <a:r>
              <a:rPr lang="pl-PL" sz="2000" dirty="0"/>
              <a:t> </a:t>
            </a:r>
            <a:r>
              <a:rPr lang="pl-PL" sz="2000" dirty="0" err="1"/>
              <a:t>roughly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20</a:t>
            </a:r>
            <a:r>
              <a:rPr lang="pl-PL" sz="2000" dirty="0"/>
              <a:t> 000 FDG PET </a:t>
            </a:r>
            <a:r>
              <a:rPr lang="pl-PL" sz="2000" dirty="0" err="1"/>
              <a:t>examinations</a:t>
            </a:r>
            <a:r>
              <a:rPr lang="pl-PL" sz="20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/>
              <a:t>Real </a:t>
            </a:r>
            <a:r>
              <a:rPr lang="pl-PL" sz="2000" dirty="0" err="1"/>
              <a:t>limitation</a:t>
            </a:r>
            <a:r>
              <a:rPr lang="pl-PL" sz="2000" dirty="0"/>
              <a:t> for </a:t>
            </a:r>
            <a:r>
              <a:rPr lang="pl-PL" sz="2000" dirty="0" err="1"/>
              <a:t>regular</a:t>
            </a:r>
            <a:r>
              <a:rPr lang="pl-PL" sz="2000" dirty="0"/>
              <a:t> </a:t>
            </a:r>
            <a:r>
              <a:rPr lang="pl-PL" sz="2000" dirty="0" err="1"/>
              <a:t>usage</a:t>
            </a:r>
            <a:r>
              <a:rPr lang="pl-PL" sz="2000" dirty="0"/>
              <a:t> of </a:t>
            </a:r>
            <a:r>
              <a:rPr lang="pl-PL" sz="2000" dirty="0" err="1"/>
              <a:t>other</a:t>
            </a:r>
            <a:r>
              <a:rPr lang="pl-PL" sz="2000" dirty="0"/>
              <a:t> </a:t>
            </a:r>
            <a:r>
              <a:rPr lang="pl-PL" sz="2000" dirty="0" err="1"/>
              <a:t>then</a:t>
            </a:r>
            <a:r>
              <a:rPr lang="pl-PL" sz="2000" dirty="0"/>
              <a:t>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FDG </a:t>
            </a:r>
            <a:r>
              <a:rPr lang="pl-PL" sz="2000" dirty="0" err="1"/>
              <a:t>radiopharmaceuticals</a:t>
            </a:r>
            <a:r>
              <a:rPr lang="pl-PL" sz="2000" dirty="0"/>
              <a:t> </a:t>
            </a:r>
            <a:r>
              <a:rPr lang="pl-PL" sz="2000" dirty="0" err="1"/>
              <a:t>is</a:t>
            </a:r>
            <a:r>
              <a:rPr lang="pl-PL" sz="2000" dirty="0"/>
              <a:t> </a:t>
            </a:r>
            <a:r>
              <a:rPr lang="pl-PL" sz="2000" dirty="0" err="1"/>
              <a:t>lack</a:t>
            </a:r>
            <a:r>
              <a:rPr lang="pl-PL" sz="2000" dirty="0"/>
              <a:t> of </a:t>
            </a:r>
            <a:r>
              <a:rPr lang="pl-PL" sz="2000" dirty="0" err="1"/>
              <a:t>reimbursement</a:t>
            </a:r>
            <a:r>
              <a:rPr lang="pl-PL" sz="2000" dirty="0"/>
              <a:t> from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the </a:t>
            </a:r>
            <a:r>
              <a:rPr lang="pl-PL" sz="2000" dirty="0" err="1"/>
              <a:t>National</a:t>
            </a:r>
            <a:r>
              <a:rPr lang="pl-PL" sz="2000" dirty="0"/>
              <a:t> </a:t>
            </a:r>
            <a:r>
              <a:rPr lang="pl-PL" sz="2000" dirty="0" err="1"/>
              <a:t>Health</a:t>
            </a:r>
            <a:r>
              <a:rPr lang="pl-PL" sz="2000" dirty="0"/>
              <a:t> Fund.</a:t>
            </a:r>
          </a:p>
          <a:p>
            <a:pPr algn="ctr"/>
            <a:endParaRPr lang="pl-PL" sz="3200" b="1" dirty="0">
              <a:latin typeface="Garamond" pitchFamily="18" charset="0"/>
            </a:endParaRPr>
          </a:p>
          <a:p>
            <a:pPr algn="ctr"/>
            <a:endParaRPr lang="pl-PL" sz="2400" b="1" dirty="0">
              <a:latin typeface="Garamond" pitchFamily="18" charset="0"/>
            </a:endParaRPr>
          </a:p>
        </p:txBody>
      </p:sp>
      <p:pic>
        <p:nvPicPr>
          <p:cNvPr id="48131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974325" y="744825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/>
              <a:t>Conclusions</a:t>
            </a:r>
            <a:endParaRPr lang="en-US" sz="24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Prostokąt 2"/>
          <p:cNvSpPr>
            <a:spLocks noChangeArrowheads="1"/>
          </p:cNvSpPr>
          <p:nvPr/>
        </p:nvSpPr>
        <p:spPr bwMode="auto">
          <a:xfrm>
            <a:off x="996302" y="2708275"/>
            <a:ext cx="729744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Garamond" pitchFamily="18" charset="0"/>
              </a:rPr>
              <a:t>Thank you </a:t>
            </a:r>
            <a:r>
              <a:rPr lang="pl-PL" sz="3200" b="1" dirty="0" err="1">
                <a:latin typeface="Garamond" pitchFamily="18" charset="0"/>
              </a:rPr>
              <a:t>very</a:t>
            </a:r>
            <a:r>
              <a:rPr lang="pl-PL" sz="3200" b="1" dirty="0">
                <a:latin typeface="Garamond" pitchFamily="18" charset="0"/>
              </a:rPr>
              <a:t> much </a:t>
            </a:r>
            <a:r>
              <a:rPr lang="en-US" sz="3200" b="1" dirty="0">
                <a:latin typeface="Garamond" pitchFamily="18" charset="0"/>
              </a:rPr>
              <a:t>for </a:t>
            </a:r>
            <a:r>
              <a:rPr lang="pl-PL" sz="3200" b="1" dirty="0" err="1">
                <a:latin typeface="Garamond" pitchFamily="18" charset="0"/>
              </a:rPr>
              <a:t>your</a:t>
            </a:r>
            <a:r>
              <a:rPr lang="pl-PL" sz="3200" b="1" dirty="0">
                <a:latin typeface="Garamond" pitchFamily="18" charset="0"/>
              </a:rPr>
              <a:t> </a:t>
            </a:r>
            <a:r>
              <a:rPr lang="en-US" sz="3200" b="1" dirty="0" smtClean="0">
                <a:latin typeface="Garamond" pitchFamily="18" charset="0"/>
              </a:rPr>
              <a:t>attention</a:t>
            </a:r>
            <a:r>
              <a:rPr lang="pl-PL" sz="3200" b="1" dirty="0" smtClean="0">
                <a:latin typeface="Garamond" pitchFamily="18" charset="0"/>
              </a:rPr>
              <a:t> !</a:t>
            </a:r>
            <a:endParaRPr lang="pl-PL" sz="3200" b="1" dirty="0">
              <a:latin typeface="Garamond" pitchFamily="18" charset="0"/>
            </a:endParaRPr>
          </a:p>
          <a:p>
            <a:pPr algn="ctr"/>
            <a:endParaRPr lang="pl-PL" sz="3200" b="1" dirty="0">
              <a:latin typeface="Garamond" pitchFamily="18" charset="0"/>
            </a:endParaRPr>
          </a:p>
          <a:p>
            <a:pPr algn="ctr"/>
            <a:endParaRPr lang="pl-PL" sz="2400" b="1" dirty="0">
              <a:latin typeface="Garamond" pitchFamily="18" charset="0"/>
            </a:endParaRPr>
          </a:p>
        </p:txBody>
      </p:sp>
      <p:pic>
        <p:nvPicPr>
          <p:cNvPr id="48131" name="Obraz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45878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1507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79512" y="2060848"/>
            <a:ext cx="837748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All </a:t>
            </a:r>
            <a:r>
              <a:rPr lang="en-US" sz="2200" b="1" dirty="0"/>
              <a:t>9</a:t>
            </a:r>
            <a:r>
              <a:rPr lang="en-US" sz="2200" dirty="0"/>
              <a:t> centers equipped with cyclotrons are focused to </a:t>
            </a:r>
            <a:r>
              <a:rPr lang="en-US" sz="2200" dirty="0" smtClean="0"/>
              <a:t>produce </a:t>
            </a:r>
            <a:endParaRPr lang="pl-PL" sz="2200" dirty="0" smtClean="0"/>
          </a:p>
          <a:p>
            <a:endParaRPr lang="pl-PL" sz="2200" dirty="0" smtClean="0"/>
          </a:p>
          <a:p>
            <a:r>
              <a:rPr lang="pl-PL" sz="2200" dirty="0" smtClean="0"/>
              <a:t>- </a:t>
            </a:r>
            <a:r>
              <a:rPr lang="en-US" sz="2200" dirty="0" smtClean="0"/>
              <a:t>mainly </a:t>
            </a:r>
            <a:r>
              <a:rPr lang="en-US" sz="2200" b="1" dirty="0" err="1" smtClean="0"/>
              <a:t>Fludeoxyglucose</a:t>
            </a:r>
            <a:r>
              <a:rPr lang="en-US" sz="2200" b="1" dirty="0" smtClean="0"/>
              <a:t> </a:t>
            </a:r>
            <a:r>
              <a:rPr lang="en-US" sz="2200" b="1" dirty="0"/>
              <a:t>(18F) </a:t>
            </a:r>
            <a:r>
              <a:rPr lang="en-US" sz="2200" dirty="0"/>
              <a:t>(</a:t>
            </a:r>
            <a:r>
              <a:rPr lang="en-US" dirty="0"/>
              <a:t>also commonly called </a:t>
            </a:r>
            <a:endParaRPr lang="pl-PL" dirty="0" smtClean="0"/>
          </a:p>
          <a:p>
            <a:r>
              <a:rPr lang="en-US" b="1" dirty="0" err="1" smtClean="0"/>
              <a:t>fluorodeoxyglucose</a:t>
            </a:r>
            <a:r>
              <a:rPr lang="en-US" dirty="0" smtClean="0"/>
              <a:t> and </a:t>
            </a:r>
            <a:r>
              <a:rPr lang="en-US" dirty="0"/>
              <a:t>abbreviated </a:t>
            </a:r>
            <a:r>
              <a:rPr lang="en-US" b="1" dirty="0"/>
              <a:t>[</a:t>
            </a:r>
            <a:r>
              <a:rPr lang="en-US" b="1" baseline="30000" dirty="0"/>
              <a:t>18</a:t>
            </a:r>
            <a:r>
              <a:rPr lang="en-US" b="1" dirty="0"/>
              <a:t>F]FDG</a:t>
            </a:r>
            <a:r>
              <a:rPr lang="en-US" dirty="0"/>
              <a:t>, </a:t>
            </a:r>
            <a:r>
              <a:rPr lang="en-US" b="1" baseline="30000" dirty="0"/>
              <a:t>18</a:t>
            </a:r>
            <a:r>
              <a:rPr lang="en-US" b="1" dirty="0"/>
              <a:t>F-FDG</a:t>
            </a:r>
            <a:r>
              <a:rPr lang="en-US" dirty="0"/>
              <a:t> or </a:t>
            </a:r>
            <a:r>
              <a:rPr lang="en-US" b="1" dirty="0"/>
              <a:t>FDG</a:t>
            </a:r>
            <a:r>
              <a:rPr lang="en-US" sz="2200" dirty="0"/>
              <a:t>) </a:t>
            </a:r>
            <a:endParaRPr lang="pl-PL" sz="2200" dirty="0" smtClean="0"/>
          </a:p>
          <a:p>
            <a:endParaRPr lang="pl-PL" sz="2200" dirty="0"/>
          </a:p>
          <a:p>
            <a:r>
              <a:rPr lang="en-US" sz="2200" dirty="0" smtClean="0"/>
              <a:t>but </a:t>
            </a:r>
            <a:r>
              <a:rPr lang="en-US" sz="2200" dirty="0"/>
              <a:t>also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- </a:t>
            </a:r>
            <a:r>
              <a:rPr lang="en-US" sz="2200" dirty="0" smtClean="0"/>
              <a:t>others </a:t>
            </a:r>
            <a:r>
              <a:rPr lang="en-US" sz="2200" dirty="0"/>
              <a:t>radiopharmaceuticals </a:t>
            </a:r>
            <a:r>
              <a:rPr lang="en-US" sz="2200" dirty="0" smtClean="0"/>
              <a:t>contain</a:t>
            </a:r>
            <a:r>
              <a:rPr lang="pl-PL" sz="2200" dirty="0" err="1" smtClean="0"/>
              <a:t>ing</a:t>
            </a:r>
            <a:r>
              <a:rPr lang="en-US" sz="2200" dirty="0" smtClean="0"/>
              <a:t> </a:t>
            </a:r>
            <a:r>
              <a:rPr lang="en-US" sz="2200" dirty="0"/>
              <a:t>F-18, </a:t>
            </a:r>
            <a:r>
              <a:rPr lang="en-US" sz="2200" dirty="0" smtClean="0"/>
              <a:t>C-11</a:t>
            </a:r>
            <a:r>
              <a:rPr lang="pl-PL" sz="2200" dirty="0" smtClean="0"/>
              <a:t>,</a:t>
            </a:r>
            <a:r>
              <a:rPr lang="en-US" sz="2200" dirty="0" smtClean="0"/>
              <a:t> O-15</a:t>
            </a:r>
            <a:r>
              <a:rPr lang="pl-PL" sz="2200" dirty="0" smtClean="0"/>
              <a:t> and …</a:t>
            </a:r>
            <a:endParaRPr lang="en-US" sz="2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251520" y="2630522"/>
            <a:ext cx="84249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err="1"/>
              <a:t>Radiopharmaceuticals</a:t>
            </a:r>
            <a:r>
              <a:rPr lang="pl-PL" sz="2400" b="1" dirty="0"/>
              <a:t> </a:t>
            </a:r>
            <a:r>
              <a:rPr lang="pl-PL" sz="2400" b="1" dirty="0" err="1"/>
              <a:t>Production</a:t>
            </a:r>
            <a:r>
              <a:rPr lang="pl-PL" sz="2400" b="1" dirty="0"/>
              <a:t> and </a:t>
            </a:r>
            <a:r>
              <a:rPr lang="pl-PL" sz="2400" b="1" dirty="0" err="1"/>
              <a:t>Research</a:t>
            </a:r>
            <a:r>
              <a:rPr lang="pl-PL" sz="2400" b="1" dirty="0"/>
              <a:t> Center </a:t>
            </a:r>
            <a:r>
              <a:rPr lang="pl-PL" sz="2400" b="1" dirty="0" smtClean="0"/>
              <a:t>(RPRC) </a:t>
            </a:r>
          </a:p>
          <a:p>
            <a:pPr algn="ctr"/>
            <a:r>
              <a:rPr lang="pl-PL" sz="2400" b="1" dirty="0" err="1" smtClean="0"/>
              <a:t>at</a:t>
            </a:r>
            <a:r>
              <a:rPr lang="pl-PL" sz="2400" b="1" dirty="0" smtClean="0"/>
              <a:t> </a:t>
            </a:r>
          </a:p>
          <a:p>
            <a:pPr algn="ctr"/>
            <a:r>
              <a:rPr lang="pl-PL" sz="2400" b="1" dirty="0" smtClean="0"/>
              <a:t>Heavy </a:t>
            </a:r>
            <a:r>
              <a:rPr lang="pl-PL" sz="2400" b="1" dirty="0" err="1" smtClean="0"/>
              <a:t>Ion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Laboratory</a:t>
            </a:r>
            <a:endParaRPr lang="pl-PL" sz="2400" b="1" dirty="0" smtClean="0"/>
          </a:p>
          <a:p>
            <a:pPr algn="ctr"/>
            <a:r>
              <a:rPr lang="pl-PL" sz="2400" b="1" dirty="0" err="1" smtClean="0"/>
              <a:t>University</a:t>
            </a:r>
            <a:r>
              <a:rPr lang="pl-PL" sz="2400" b="1" dirty="0" smtClean="0"/>
              <a:t> of </a:t>
            </a:r>
            <a:r>
              <a:rPr lang="pl-PL" sz="2400" b="1" dirty="0" err="1" smtClean="0"/>
              <a:t>Warsaw</a:t>
            </a:r>
            <a:endParaRPr lang="pl-PL" sz="2400" b="1" dirty="0"/>
          </a:p>
          <a:p>
            <a:endParaRPr lang="en-US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04" y="5025950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Currently</a:t>
            </a:r>
            <a:r>
              <a:rPr lang="en-US" dirty="0" smtClean="0"/>
              <a:t> </a:t>
            </a:r>
            <a:r>
              <a:rPr lang="en-US" dirty="0"/>
              <a:t>the site for commercial activity is </a:t>
            </a:r>
            <a:r>
              <a:rPr lang="en-GB" dirty="0"/>
              <a:t>leased </a:t>
            </a:r>
            <a:r>
              <a:rPr lang="en-GB" dirty="0" smtClean="0"/>
              <a:t>to</a:t>
            </a:r>
            <a:r>
              <a:rPr lang="pl-PL" dirty="0" smtClean="0"/>
              <a:t> </a:t>
            </a:r>
            <a:r>
              <a:rPr lang="en-US" dirty="0" smtClean="0"/>
              <a:t>ADVANCED </a:t>
            </a:r>
            <a:r>
              <a:rPr lang="en-US" dirty="0"/>
              <a:t>ACCELERATOR APPLICATIONS </a:t>
            </a:r>
            <a:r>
              <a:rPr lang="en-US" dirty="0" smtClean="0"/>
              <a:t>POLSKA</a:t>
            </a:r>
            <a:r>
              <a:rPr lang="pl-PL" dirty="0" smtClean="0"/>
              <a:t> (AAA Polska)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5843" name="Picture 2" descr="C:\Documents and Settings\JCh\Moje dokumenty\Moje obrazy\zdjęcia konferencyjne\DSC_1958a.jpg"/>
          <p:cNvPicPr>
            <a:picLocks noChangeAspect="1" noChangeArrowheads="1"/>
          </p:cNvPicPr>
          <p:nvPr/>
        </p:nvPicPr>
        <p:blipFill>
          <a:blip r:embed="rId2"/>
          <a:srcRect l="9946" t="4060" r="9946" b="3609"/>
          <a:stretch>
            <a:fillRect/>
          </a:stretch>
        </p:blipFill>
        <p:spPr bwMode="auto">
          <a:xfrm>
            <a:off x="-158750" y="17463"/>
            <a:ext cx="93345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7451725" y="6562725"/>
            <a:ext cx="1581150" cy="538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fot. Grzegorz Krzyżewski</a:t>
            </a:r>
          </a:p>
          <a:p>
            <a:pPr>
              <a:defRPr/>
            </a:pPr>
            <a:endParaRPr lang="pl-P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900113" y="476672"/>
            <a:ext cx="604837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rgbClr val="FFFF00"/>
                </a:solidFill>
                <a:latin typeface="+mj-lt"/>
              </a:rPr>
              <a:t>General </a:t>
            </a:r>
            <a:r>
              <a:rPr lang="pl-PL" sz="3600" b="1" dirty="0" err="1">
                <a:solidFill>
                  <a:srgbClr val="FFFF00"/>
                </a:solidFill>
                <a:latin typeface="+mj-lt"/>
              </a:rPr>
              <a:t>Electric</a:t>
            </a:r>
            <a:r>
              <a:rPr lang="pl-PL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latin typeface="+mj-lt"/>
              </a:rPr>
              <a:t>cyclotron</a:t>
            </a:r>
            <a:r>
              <a:rPr lang="pl-PL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sv-SE" sz="3600" b="1" dirty="0" smtClean="0">
                <a:solidFill>
                  <a:srgbClr val="FFFF00"/>
                </a:solidFill>
                <a:latin typeface="+mj-lt"/>
              </a:rPr>
              <a:t>PET</a:t>
            </a:r>
            <a:r>
              <a:rPr lang="pl-PL" sz="3600" b="1" dirty="0">
                <a:solidFill>
                  <a:srgbClr val="FFFF00"/>
                </a:solidFill>
                <a:latin typeface="+mj-lt"/>
              </a:rPr>
              <a:t>t</a:t>
            </a:r>
            <a:r>
              <a:rPr lang="sv-SE" sz="3600" b="1" dirty="0">
                <a:solidFill>
                  <a:srgbClr val="FFFF00"/>
                </a:solidFill>
                <a:latin typeface="+mj-lt"/>
              </a:rPr>
              <a:t>race</a:t>
            </a:r>
            <a:r>
              <a:rPr lang="pl-PL" sz="36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3600" b="1" dirty="0" smtClean="0">
                <a:solidFill>
                  <a:srgbClr val="FFFF00"/>
                </a:solidFill>
                <a:latin typeface="+mj-lt"/>
              </a:rPr>
              <a:t>840</a:t>
            </a:r>
            <a:r>
              <a:rPr lang="sv-SE" sz="36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3600" b="1" dirty="0" err="1" smtClean="0">
                <a:solidFill>
                  <a:srgbClr val="FFFF00"/>
                </a:solidFill>
                <a:latin typeface="+mj-lt"/>
              </a:rPr>
              <a:t>parameters</a:t>
            </a:r>
            <a:endParaRPr lang="pl-PL" sz="3600" b="1" dirty="0">
              <a:solidFill>
                <a:srgbClr val="FFFF00"/>
              </a:solidFill>
              <a:latin typeface="+mj-lt"/>
            </a:endParaRPr>
          </a:p>
          <a:p>
            <a:pPr algn="ctr">
              <a:defRPr/>
            </a:pPr>
            <a:endParaRPr lang="pl-PL" sz="2800" b="1" dirty="0">
              <a:solidFill>
                <a:srgbClr val="FFFF00"/>
              </a:solidFill>
              <a:latin typeface="+mj-lt"/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6630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51720" y="1882403"/>
            <a:ext cx="449580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000" b="1" dirty="0" smtClean="0"/>
              <a:t>Proton </a:t>
            </a:r>
            <a:r>
              <a:rPr lang="en-US" altLang="en-US" sz="2000" b="1" dirty="0" err="1" smtClean="0"/>
              <a:t>bea</a:t>
            </a:r>
            <a:r>
              <a:rPr lang="pl-PL" altLang="en-US" sz="2000" b="1" dirty="0" smtClean="0"/>
              <a:t>m</a:t>
            </a:r>
            <a:r>
              <a:rPr lang="en-US" altLang="en-US" sz="2000" b="1" dirty="0" smtClean="0"/>
              <a:t> on target </a:t>
            </a:r>
            <a:r>
              <a:rPr lang="en-US" altLang="en-US" sz="2000" b="1" dirty="0" smtClean="0">
                <a:cs typeface="Tahoma" panose="020B0604030504040204" pitchFamily="34" charset="0"/>
              </a:rPr>
              <a:t>≥ </a:t>
            </a:r>
            <a:r>
              <a:rPr lang="pl-PL" altLang="en-US" sz="2000" b="1" dirty="0" smtClean="0">
                <a:cs typeface="Tahoma" panose="020B0604030504040204" pitchFamily="34" charset="0"/>
              </a:rPr>
              <a:t>80</a:t>
            </a:r>
            <a:r>
              <a:rPr lang="en-US" altLang="en-US" sz="2000" b="1" dirty="0" smtClean="0"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cs typeface="Tahoma" panose="020B0604030504040204" pitchFamily="34" charset="0"/>
              </a:rPr>
              <a:t>μA</a:t>
            </a:r>
            <a:r>
              <a:rPr lang="en-US" altLang="en-US" sz="2000" b="1" dirty="0" smtClean="0"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cs typeface="Tahoma" panose="020B0604030504040204" pitchFamily="34" charset="0"/>
              </a:rPr>
            </a:b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Deuteron beam on target </a:t>
            </a:r>
            <a:r>
              <a:rPr lang="en-US" altLang="en-US" sz="2000" b="1" dirty="0" smtClean="0">
                <a:cs typeface="Tahoma" panose="020B0604030504040204" pitchFamily="34" charset="0"/>
              </a:rPr>
              <a:t>≥ 60 </a:t>
            </a:r>
            <a:r>
              <a:rPr lang="en-US" altLang="en-US" sz="2000" b="1" dirty="0" err="1" smtClean="0">
                <a:cs typeface="Tahoma" panose="020B0604030504040204" pitchFamily="34" charset="0"/>
              </a:rPr>
              <a:t>μA</a:t>
            </a: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length </a:t>
            </a:r>
            <a:r>
              <a:rPr lang="en-US" altLang="en-US" sz="2000" b="1" dirty="0" smtClean="0">
                <a:cs typeface="Tahoma" panose="020B0604030504040204" pitchFamily="34" charset="0"/>
              </a:rPr>
              <a:t> 1.25 m</a:t>
            </a:r>
            <a:br>
              <a:rPr lang="en-US" altLang="en-US" sz="2000" b="1" dirty="0" smtClean="0">
                <a:cs typeface="Tahoma" panose="020B0604030504040204" pitchFamily="34" charset="0"/>
              </a:rPr>
            </a:b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width </a:t>
            </a:r>
            <a:r>
              <a:rPr lang="en-US" altLang="en-US" sz="2000" b="1" dirty="0" smtClean="0">
                <a:cs typeface="Tahoma" panose="020B0604030504040204" pitchFamily="34" charset="0"/>
              </a:rPr>
              <a:t> 1.2 m</a:t>
            </a:r>
            <a:br>
              <a:rPr lang="en-US" altLang="en-US" sz="2000" b="1" dirty="0" smtClean="0">
                <a:cs typeface="Tahoma" panose="020B0604030504040204" pitchFamily="34" charset="0"/>
              </a:rPr>
            </a:b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height </a:t>
            </a:r>
            <a:r>
              <a:rPr lang="en-US" altLang="en-US" sz="2000" b="1" dirty="0" smtClean="0">
                <a:cs typeface="Tahoma" panose="020B0604030504040204" pitchFamily="34" charset="0"/>
              </a:rPr>
              <a:t> 1.91 m</a:t>
            </a:r>
            <a:br>
              <a:rPr lang="en-US" altLang="en-US" sz="2000" b="1" dirty="0" smtClean="0">
                <a:cs typeface="Tahoma" panose="020B0604030504040204" pitchFamily="34" charset="0"/>
              </a:rPr>
            </a:b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>
                <a:cs typeface="Tahoma" panose="020B0604030504040204" pitchFamily="34" charset="0"/>
              </a:rPr>
              <a:t>electricity consumption in running mode</a:t>
            </a:r>
            <a:r>
              <a:rPr lang="pl-PL" altLang="en-US" sz="2000" b="1" dirty="0" smtClean="0">
                <a:cs typeface="Tahoma" panose="020B0604030504040204" pitchFamily="34" charset="0"/>
              </a:rPr>
              <a:t> </a:t>
            </a:r>
            <a:r>
              <a:rPr lang="en-US" altLang="en-US" sz="2000" b="1" dirty="0" smtClean="0">
                <a:cs typeface="Tahoma" panose="020B0604030504040204" pitchFamily="34" charset="0"/>
              </a:rPr>
              <a:t>&lt; 70 kW</a:t>
            </a:r>
            <a:br>
              <a:rPr lang="en-US" altLang="en-US" sz="2000" b="1" dirty="0" smtClean="0">
                <a:cs typeface="Tahoma" panose="020B0604030504040204" pitchFamily="34" charset="0"/>
              </a:rPr>
            </a:br>
            <a:endParaRPr lang="en-US" altLang="en-US" sz="2000" b="1" dirty="0" smtClean="0">
              <a:cs typeface="Tahoma" panose="020B060403050404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all-up weight </a:t>
            </a:r>
            <a:r>
              <a:rPr lang="en-US" altLang="en-US" sz="2000" b="1" dirty="0" smtClean="0">
                <a:cs typeface="Tahoma" panose="020B0604030504040204" pitchFamily="34" charset="0"/>
              </a:rPr>
              <a:t>20 ton</a:t>
            </a:r>
            <a:endParaRPr lang="pl-PL" altLang="en-US" sz="2000" b="1" dirty="0"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41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" y="367976"/>
            <a:ext cx="7891364" cy="59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7858125" y="1643063"/>
            <a:ext cx="1285875" cy="4643437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Prostokąt 5"/>
          <p:cNvSpPr/>
          <p:nvPr/>
        </p:nvSpPr>
        <p:spPr>
          <a:xfrm>
            <a:off x="7885113" y="333375"/>
            <a:ext cx="1258887" cy="5975350"/>
          </a:xfrm>
          <a:prstGeom prst="rect">
            <a:avLst/>
          </a:prstGeom>
          <a:solidFill>
            <a:srgbClr val="F72E21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36868" name="Obraz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83325"/>
            <a:ext cx="91440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Obraz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249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281113" y="187325"/>
            <a:ext cx="68913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chemeClr val="bg1"/>
                </a:solidFill>
                <a:latin typeface="+mj-lt"/>
              </a:rPr>
              <a:t>The set of target </a:t>
            </a:r>
            <a:r>
              <a:rPr lang="pl-PL" sz="2400" b="1" dirty="0" err="1">
                <a:solidFill>
                  <a:schemeClr val="bg1"/>
                </a:solidFill>
                <a:latin typeface="+mj-lt"/>
              </a:rPr>
              <a:t>systems</a:t>
            </a:r>
            <a:r>
              <a:rPr lang="pl-PL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2400" b="1" dirty="0" err="1">
                <a:solidFill>
                  <a:schemeClr val="bg1"/>
                </a:solidFill>
                <a:latin typeface="+mj-lt"/>
              </a:rPr>
              <a:t>at</a:t>
            </a:r>
            <a:r>
              <a:rPr lang="pl-PL" sz="2400" b="1" dirty="0">
                <a:solidFill>
                  <a:schemeClr val="bg1"/>
                </a:solidFill>
                <a:latin typeface="+mj-lt"/>
              </a:rPr>
              <a:t> RPRC: F-18, C-11, O-15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843588" y="735718"/>
            <a:ext cx="14890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C-11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normal</a:t>
            </a:r>
            <a:endParaRPr lang="pl-PL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897660" y="1561931"/>
            <a:ext cx="218540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C-11 high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pressure</a:t>
            </a:r>
            <a:endParaRPr lang="pl-PL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916238" y="2597150"/>
            <a:ext cx="51488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FC</a:t>
            </a:r>
            <a:endParaRPr lang="pl-PL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430463" y="4581525"/>
            <a:ext cx="6477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FFFF00"/>
                </a:solidFill>
                <a:latin typeface="+mj-lt"/>
              </a:rPr>
              <a:t>F-18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365375" y="3284538"/>
            <a:ext cx="6937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FFFF00"/>
                </a:solidFill>
                <a:latin typeface="+mj-lt"/>
              </a:rPr>
              <a:t>O-15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3707904" y="4375856"/>
            <a:ext cx="6477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rgbClr val="FFFF00"/>
                </a:solidFill>
                <a:latin typeface="+mj-lt"/>
              </a:rPr>
              <a:t>F-18</a:t>
            </a:r>
          </a:p>
        </p:txBody>
      </p:sp>
      <p:cxnSp>
        <p:nvCxnSpPr>
          <p:cNvPr id="17" name="Łącznik prosty ze strzałką 16"/>
          <p:cNvCxnSpPr/>
          <p:nvPr/>
        </p:nvCxnSpPr>
        <p:spPr>
          <a:xfrm>
            <a:off x="2714672" y="4109477"/>
            <a:ext cx="2016224" cy="374303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5775" y="3771811"/>
            <a:ext cx="332584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Exit</a:t>
            </a: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 to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an</a:t>
            </a: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external</a:t>
            </a: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beam</a:t>
            </a:r>
            <a:r>
              <a:rPr lang="pl-PL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pl-PL" sz="2000" b="1" dirty="0" err="1" smtClean="0">
                <a:solidFill>
                  <a:srgbClr val="FFFF00"/>
                </a:solidFill>
                <a:latin typeface="+mj-lt"/>
              </a:rPr>
              <a:t>line</a:t>
            </a:r>
            <a:endParaRPr lang="pl-PL" sz="20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iestandardowy 2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4786</TotalTime>
  <Words>1072</Words>
  <Application>Microsoft Office PowerPoint</Application>
  <PresentationFormat>Pokaz na ekranie (4:3)</PresentationFormat>
  <Paragraphs>289</Paragraphs>
  <Slides>39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NZOZ MCD VOXEL OŚRODEK PET-TK-MR at Kraków</vt:lpstr>
      <vt:lpstr>NZOZ MCD VOXEL OŚRODEK PET-TK-MR at Kraków</vt:lpstr>
      <vt:lpstr>NZOZ MCD VOXEL OŚRODEK PET-TK-MR at Kraków</vt:lpstr>
      <vt:lpstr>NZOZ MCD VOXEL OŚRODEK PET-TK-MR at Kraków</vt:lpstr>
      <vt:lpstr>The Regional Oncology Center of the Kopernik  Hospital at Łódź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M&amp;A</dc:creator>
  <cp:lastModifiedBy>nasz</cp:lastModifiedBy>
  <cp:revision>308</cp:revision>
  <dcterms:created xsi:type="dcterms:W3CDTF">2009-11-26T16:13:50Z</dcterms:created>
  <dcterms:modified xsi:type="dcterms:W3CDTF">2014-09-23T14:03:20Z</dcterms:modified>
</cp:coreProperties>
</file>