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4"/>
  </p:notesMasterIdLst>
  <p:handoutMasterIdLst>
    <p:handoutMasterId r:id="rId45"/>
  </p:handoutMasterIdLst>
  <p:sldIdLst>
    <p:sldId id="486" r:id="rId5"/>
    <p:sldId id="489" r:id="rId6"/>
    <p:sldId id="490" r:id="rId7"/>
    <p:sldId id="488" r:id="rId8"/>
    <p:sldId id="440" r:id="rId9"/>
    <p:sldId id="435" r:id="rId10"/>
    <p:sldId id="439" r:id="rId11"/>
    <p:sldId id="436" r:id="rId12"/>
    <p:sldId id="438" r:id="rId13"/>
    <p:sldId id="497" r:id="rId14"/>
    <p:sldId id="498" r:id="rId15"/>
    <p:sldId id="499" r:id="rId16"/>
    <p:sldId id="500" r:id="rId17"/>
    <p:sldId id="502" r:id="rId18"/>
    <p:sldId id="503" r:id="rId19"/>
    <p:sldId id="441" r:id="rId20"/>
    <p:sldId id="427" r:id="rId21"/>
    <p:sldId id="443" r:id="rId22"/>
    <p:sldId id="444" r:id="rId23"/>
    <p:sldId id="455" r:id="rId24"/>
    <p:sldId id="512" r:id="rId25"/>
    <p:sldId id="509" r:id="rId26"/>
    <p:sldId id="510" r:id="rId27"/>
    <p:sldId id="511" r:id="rId28"/>
    <p:sldId id="456" r:id="rId29"/>
    <p:sldId id="507" r:id="rId30"/>
    <p:sldId id="450" r:id="rId31"/>
    <p:sldId id="464" r:id="rId32"/>
    <p:sldId id="473" r:id="rId33"/>
    <p:sldId id="474" r:id="rId34"/>
    <p:sldId id="428" r:id="rId35"/>
    <p:sldId id="463" r:id="rId36"/>
    <p:sldId id="508" r:id="rId37"/>
    <p:sldId id="480" r:id="rId38"/>
    <p:sldId id="420" r:id="rId39"/>
    <p:sldId id="423" r:id="rId40"/>
    <p:sldId id="430" r:id="rId41"/>
    <p:sldId id="429" r:id="rId42"/>
    <p:sldId id="448"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55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3921" autoAdjust="0"/>
  </p:normalViewPr>
  <p:slideViewPr>
    <p:cSldViewPr snapToGrid="0" snapToObjects="1">
      <p:cViewPr varScale="1">
        <p:scale>
          <a:sx n="81" d="100"/>
          <a:sy n="81" d="100"/>
        </p:scale>
        <p:origin x="-264" y="-112"/>
      </p:cViewPr>
      <p:guideLst>
        <p:guide orient="horz" pos="2167"/>
        <p:guide pos="2882"/>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50" Type="http://schemas.openxmlformats.org/officeDocument/2006/relationships/tableStyles" Target="tableStyles.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notesMaster" Target="notesMasters/notesMaster1.xml"/><Relationship Id="rId4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Ikeda\&#12487;&#12473;&#12463;&#12488;&#12483;&#12503;\&#31890;&#23376;&#32218;&#27835;&#30274;&#20154;&#25968;&#12398;&#12464;&#12521;&#12501;&#12392;&#6528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877984349178575"/>
          <c:y val="0.0274010194073615"/>
          <c:w val="0.912201565082143"/>
          <c:h val="0.725646232636016"/>
        </c:manualLayout>
      </c:layout>
      <c:barChart>
        <c:barDir val="col"/>
        <c:grouping val="clustered"/>
        <c:varyColors val="0"/>
        <c:ser>
          <c:idx val="0"/>
          <c:order val="0"/>
          <c:tx>
            <c:strRef>
              <c:f>国別・治療装置別の患者数!$B$1</c:f>
              <c:strCache>
                <c:ptCount val="1"/>
                <c:pt idx="0">
                  <c:v>Proton</c:v>
                </c:pt>
              </c:strCache>
            </c:strRef>
          </c:tx>
          <c:invertIfNegative val="0"/>
          <c:dLbls>
            <c:dLbl>
              <c:idx val="0"/>
              <c:layout>
                <c:manualLayout>
                  <c:x val="0.0169753086419753"/>
                  <c:y val="0.00561206532178898"/>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6"/>
              <c:layout>
                <c:manualLayout>
                  <c:x val="0.00154320987654327"/>
                  <c:y val="-0.0224482612871559"/>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lang="ja-JP" sz="14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国別・治療装置別の患者数!$A$2:$A$15</c:f>
              <c:strCache>
                <c:ptCount val="14"/>
                <c:pt idx="0">
                  <c:v>USA</c:v>
                </c:pt>
                <c:pt idx="1">
                  <c:v>Japan</c:v>
                </c:pt>
                <c:pt idx="2">
                  <c:v>France</c:v>
                </c:pt>
                <c:pt idx="3">
                  <c:v>Russia</c:v>
                </c:pt>
                <c:pt idx="4">
                  <c:v>Germany</c:v>
                </c:pt>
                <c:pt idx="5">
                  <c:v>England</c:v>
                </c:pt>
                <c:pt idx="6">
                  <c:v>China</c:v>
                </c:pt>
                <c:pt idx="7">
                  <c:v>Sweden</c:v>
                </c:pt>
                <c:pt idx="8">
                  <c:v>Switzerland</c:v>
                </c:pt>
                <c:pt idx="9">
                  <c:v>South Korea</c:v>
                </c:pt>
                <c:pt idx="10">
                  <c:v>South Africa</c:v>
                </c:pt>
                <c:pt idx="11">
                  <c:v>Italy</c:v>
                </c:pt>
                <c:pt idx="12">
                  <c:v>Canada</c:v>
                </c:pt>
                <c:pt idx="13">
                  <c:v>Poland</c:v>
                </c:pt>
              </c:strCache>
            </c:strRef>
          </c:cat>
          <c:val>
            <c:numRef>
              <c:f>国別・治療装置別の患者数!$B$2:$B$15</c:f>
              <c:numCache>
                <c:formatCode>General</c:formatCode>
                <c:ptCount val="14"/>
                <c:pt idx="0">
                  <c:v>31683.0</c:v>
                </c:pt>
                <c:pt idx="1">
                  <c:v>8869.0</c:v>
                </c:pt>
                <c:pt idx="2">
                  <c:v>10051.0</c:v>
                </c:pt>
                <c:pt idx="3">
                  <c:v>6446.0</c:v>
                </c:pt>
                <c:pt idx="4">
                  <c:v>2848.0</c:v>
                </c:pt>
                <c:pt idx="5">
                  <c:v>2151.0</c:v>
                </c:pt>
                <c:pt idx="6">
                  <c:v>1078.0</c:v>
                </c:pt>
                <c:pt idx="7">
                  <c:v>1185.0</c:v>
                </c:pt>
                <c:pt idx="8">
                  <c:v>1107.0</c:v>
                </c:pt>
                <c:pt idx="9">
                  <c:v>810.0</c:v>
                </c:pt>
                <c:pt idx="10">
                  <c:v>521.0</c:v>
                </c:pt>
                <c:pt idx="11">
                  <c:v>295.0</c:v>
                </c:pt>
                <c:pt idx="12">
                  <c:v>161.0</c:v>
                </c:pt>
                <c:pt idx="13">
                  <c:v>11.0</c:v>
                </c:pt>
              </c:numCache>
            </c:numRef>
          </c:val>
        </c:ser>
        <c:ser>
          <c:idx val="1"/>
          <c:order val="1"/>
          <c:tx>
            <c:strRef>
              <c:f>国別・治療装置別の患者数!$C$1</c:f>
              <c:strCache>
                <c:ptCount val="1"/>
                <c:pt idx="0">
                  <c:v>Carbon</c:v>
                </c:pt>
              </c:strCache>
            </c:strRef>
          </c:tx>
          <c:invertIfNegative val="0"/>
          <c:dLbls>
            <c:dLbl>
              <c:idx val="1"/>
              <c:layout>
                <c:manualLayout>
                  <c:x val="0.0108024691358025"/>
                  <c:y val="0.0140301633044724"/>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00771604938271605"/>
                  <c:y val="0.0140301633044724"/>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6"/>
              <c:layout>
                <c:manualLayout>
                  <c:x val="0.00308641975308642"/>
                  <c:y val="0.00841809798268346"/>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lang="ja-JP" sz="14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国別・治療装置別の患者数!$A$2:$A$15</c:f>
              <c:strCache>
                <c:ptCount val="14"/>
                <c:pt idx="0">
                  <c:v>USA</c:v>
                </c:pt>
                <c:pt idx="1">
                  <c:v>Japan</c:v>
                </c:pt>
                <c:pt idx="2">
                  <c:v>France</c:v>
                </c:pt>
                <c:pt idx="3">
                  <c:v>Russia</c:v>
                </c:pt>
                <c:pt idx="4">
                  <c:v>Germany</c:v>
                </c:pt>
                <c:pt idx="5">
                  <c:v>England</c:v>
                </c:pt>
                <c:pt idx="6">
                  <c:v>China</c:v>
                </c:pt>
                <c:pt idx="7">
                  <c:v>Sweden</c:v>
                </c:pt>
                <c:pt idx="8">
                  <c:v>Switzerland</c:v>
                </c:pt>
                <c:pt idx="9">
                  <c:v>South Korea</c:v>
                </c:pt>
                <c:pt idx="10">
                  <c:v>South Africa</c:v>
                </c:pt>
                <c:pt idx="11">
                  <c:v>Italy</c:v>
                </c:pt>
                <c:pt idx="12">
                  <c:v>Canada</c:v>
                </c:pt>
                <c:pt idx="13">
                  <c:v>Poland</c:v>
                </c:pt>
              </c:strCache>
            </c:strRef>
          </c:cat>
          <c:val>
            <c:numRef>
              <c:f>国別・治療装置別の患者数!$C$2:$C$15</c:f>
              <c:numCache>
                <c:formatCode>General</c:formatCode>
                <c:ptCount val="14"/>
                <c:pt idx="1">
                  <c:v>7628.0</c:v>
                </c:pt>
                <c:pt idx="4">
                  <c:v>568.0</c:v>
                </c:pt>
                <c:pt idx="6">
                  <c:v>159.0</c:v>
                </c:pt>
              </c:numCache>
            </c:numRef>
          </c:val>
        </c:ser>
        <c:dLbls>
          <c:dLblPos val="outEnd"/>
          <c:showLegendKey val="0"/>
          <c:showVal val="1"/>
          <c:showCatName val="0"/>
          <c:showSerName val="0"/>
          <c:showPercent val="0"/>
          <c:showBubbleSize val="0"/>
        </c:dLbls>
        <c:gapWidth val="150"/>
        <c:axId val="2122033864"/>
        <c:axId val="2122036872"/>
      </c:barChart>
      <c:catAx>
        <c:axId val="2122033864"/>
        <c:scaling>
          <c:orientation val="minMax"/>
        </c:scaling>
        <c:delete val="0"/>
        <c:axPos val="b"/>
        <c:numFmt formatCode="General" sourceLinked="0"/>
        <c:majorTickMark val="out"/>
        <c:minorTickMark val="none"/>
        <c:tickLblPos val="nextTo"/>
        <c:txPr>
          <a:bodyPr/>
          <a:lstStyle/>
          <a:p>
            <a:pPr>
              <a:defRPr lang="ja-JP" sz="1600" b="1"/>
            </a:pPr>
            <a:endParaRPr lang="en-US"/>
          </a:p>
        </c:txPr>
        <c:crossAx val="2122036872"/>
        <c:crosses val="autoZero"/>
        <c:auto val="1"/>
        <c:lblAlgn val="ctr"/>
        <c:lblOffset val="100"/>
        <c:noMultiLvlLbl val="0"/>
      </c:catAx>
      <c:valAx>
        <c:axId val="2122036872"/>
        <c:scaling>
          <c:orientation val="minMax"/>
        </c:scaling>
        <c:delete val="0"/>
        <c:axPos val="l"/>
        <c:majorGridlines/>
        <c:numFmt formatCode="General" sourceLinked="1"/>
        <c:majorTickMark val="out"/>
        <c:minorTickMark val="none"/>
        <c:tickLblPos val="nextTo"/>
        <c:txPr>
          <a:bodyPr/>
          <a:lstStyle/>
          <a:p>
            <a:pPr>
              <a:defRPr lang="ja-JP" sz="1600" b="1"/>
            </a:pPr>
            <a:endParaRPr lang="en-US"/>
          </a:p>
        </c:txPr>
        <c:crossAx val="2122033864"/>
        <c:crosses val="autoZero"/>
        <c:crossBetween val="between"/>
      </c:valAx>
    </c:plotArea>
    <c:legend>
      <c:legendPos val="b"/>
      <c:layout>
        <c:manualLayout>
          <c:xMode val="edge"/>
          <c:yMode val="edge"/>
          <c:x val="0.726119860017498"/>
          <c:y val="0.0405641849038535"/>
          <c:w val="0.202932384368605"/>
          <c:h val="0.0585826615078196"/>
        </c:manualLayout>
      </c:layout>
      <c:overlay val="0"/>
      <c:txPr>
        <a:bodyPr/>
        <a:lstStyle/>
        <a:p>
          <a:pPr>
            <a:defRPr lang="ja-JP" sz="1400" b="1"/>
          </a:pPr>
          <a:endParaRPr lang="en-US"/>
        </a:p>
      </c:txPr>
    </c:legend>
    <c:plotVisOnly val="1"/>
    <c:dispBlanksAs val="gap"/>
    <c:showDLblsOverMax val="0"/>
  </c:chart>
  <c:spPr>
    <a:solidFill>
      <a:schemeClr val="bg1"/>
    </a:solidFill>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4.png"/><Relationship Id="rId2" Type="http://schemas.openxmlformats.org/officeDocument/2006/relationships/image" Target="../media/image6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9F5A68A-ACCE-784B-9B86-6BF239ADA5D8}" type="datetimeFigureOut">
              <a:rPr lang="en-US" smtClean="0"/>
              <a:t>24/09/14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13665DE-805B-7C47-8718-9E59C3CB3757}" type="slidenum">
              <a:rPr lang="en-US" smtClean="0"/>
              <a:t>‹#›</a:t>
            </a:fld>
            <a:endParaRPr lang="en-US"/>
          </a:p>
        </p:txBody>
      </p:sp>
    </p:spTree>
    <p:extLst>
      <p:ext uri="{BB962C8B-B14F-4D97-AF65-F5344CB8AC3E}">
        <p14:creationId xmlns:p14="http://schemas.microsoft.com/office/powerpoint/2010/main" val="30575813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6C46B3-4BC9-4740-9196-6825ADA67657}" type="datetimeFigureOut">
              <a:rPr lang="en-US" smtClean="0"/>
              <a:t>24/09/14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D3863C-F7FA-BB47-913C-199AB6D4809D}" type="slidenum">
              <a:rPr lang="en-US" smtClean="0"/>
              <a:t>‹#›</a:t>
            </a:fld>
            <a:endParaRPr lang="en-US"/>
          </a:p>
        </p:txBody>
      </p:sp>
    </p:spTree>
    <p:extLst>
      <p:ext uri="{BB962C8B-B14F-4D97-AF65-F5344CB8AC3E}">
        <p14:creationId xmlns:p14="http://schemas.microsoft.com/office/powerpoint/2010/main" val="211088860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a:ln/>
        </p:spPr>
      </p:sp>
      <p:sp>
        <p:nvSpPr>
          <p:cNvPr id="215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
        <p:nvSpPr>
          <p:cNvPr id="215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2BA0BEF-C9DD-7448-A6C1-1D3EB16A6F21}" type="slidenum">
              <a:rPr lang="en-GB" sz="1200"/>
              <a:pPr eaLnBrk="1" hangingPunct="1"/>
              <a:t>1</a:t>
            </a:fld>
            <a:endParaRPr lang="en-GB"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05A2629-F91F-4D4E-A5AB-BD37EDFAE5D4}" type="slidenum">
              <a:rPr lang="en-US" sz="1200"/>
              <a:pPr eaLnBrk="1" hangingPunct="1"/>
              <a:t>13</a:t>
            </a:fld>
            <a:endParaRPr lang="en-US" sz="1200"/>
          </a:p>
        </p:txBody>
      </p:sp>
      <p:sp>
        <p:nvSpPr>
          <p:cNvPr id="77826"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7827"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dirty="0">
              <a:latin typeface="Calibri"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txBox="1">
            <a:spLocks noGrp="1" noChangeArrowheads="1"/>
          </p:cNvSpPr>
          <p:nvPr/>
        </p:nvSpPr>
        <p:spPr bwMode="auto">
          <a:xfrm>
            <a:off x="3886201" y="8686644"/>
            <a:ext cx="2971800" cy="457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098" tIns="48049" rIns="96098" bIns="48049"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3119EDEF-0AF3-D941-B6CA-8630B365E125}" type="slidenum">
              <a:rPr lang="en-GB">
                <a:solidFill>
                  <a:prstClr val="black"/>
                </a:solidFill>
                <a:latin typeface="Times" charset="0"/>
              </a:rPr>
              <a:pPr algn="r" eaLnBrk="1" hangingPunct="1"/>
              <a:t>17</a:t>
            </a:fld>
            <a:endParaRPr lang="en-GB">
              <a:solidFill>
                <a:prstClr val="black"/>
              </a:solidFill>
              <a:latin typeface="Times" charset="0"/>
            </a:endParaRPr>
          </a:p>
        </p:txBody>
      </p:sp>
      <p:sp>
        <p:nvSpPr>
          <p:cNvPr id="7577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75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25BA38F3-1AD0-EF42-A237-11C84C08C9E9}" type="slidenum">
              <a:rPr lang="en-US" altLang="ja-JP" sz="1200"/>
              <a:pPr/>
              <a:t>22</a:t>
            </a:fld>
            <a:endParaRPr lang="en-US" altLang="ja-JP" sz="1200"/>
          </a:p>
        </p:txBody>
      </p:sp>
      <p:sp>
        <p:nvSpPr>
          <p:cNvPr id="26626" name="Rectangle 1026"/>
          <p:cNvSpPr>
            <a:spLocks noGrp="1" noRot="1" noChangeAspect="1" noChangeArrowheads="1" noTextEdit="1"/>
          </p:cNvSpPr>
          <p:nvPr>
            <p:ph type="sldImg"/>
          </p:nvPr>
        </p:nvSpPr>
        <p:spPr>
          <a:xfrm>
            <a:off x="1144588" y="685800"/>
            <a:ext cx="4572000" cy="3430588"/>
          </a:xfrm>
          <a:solidFill>
            <a:srgbClr val="FFFFFF"/>
          </a:solidFill>
          <a:ln/>
        </p:spPr>
      </p:sp>
      <p:sp>
        <p:nvSpPr>
          <p:cNvPr id="26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ja-JP" altLang="en-US">
              <a:latin typeface="Arial" charset="0"/>
              <a:ea typeface="ＭＳ Ｐ明朝" charset="0"/>
              <a:cs typeface="ＭＳ Ｐ明朝" charset="0"/>
            </a:endParaRPr>
          </a:p>
        </p:txBody>
      </p:sp>
    </p:spTree>
    <p:extLst>
      <p:ext uri="{BB962C8B-B14F-4D97-AF65-F5344CB8AC3E}">
        <p14:creationId xmlns:p14="http://schemas.microsoft.com/office/powerpoint/2010/main" val="1288082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BB874BCF-CC2D-5C49-8B68-FE1CD17429A8}" type="slidenum">
              <a:rPr lang="en-US" altLang="ja-JP" sz="1200"/>
              <a:pPr/>
              <a:t>23</a:t>
            </a:fld>
            <a:endParaRPr lang="en-US" altLang="ja-JP" sz="1200"/>
          </a:p>
        </p:txBody>
      </p:sp>
      <p:sp>
        <p:nvSpPr>
          <p:cNvPr id="28674" name="Rectangle 2"/>
          <p:cNvSpPr>
            <a:spLocks noGrp="1" noRot="1" noChangeAspect="1" noChangeArrowheads="1" noTextEdit="1"/>
          </p:cNvSpPr>
          <p:nvPr>
            <p:ph type="sldImg"/>
          </p:nvPr>
        </p:nvSpPr>
        <p:spPr>
          <a:xfrm>
            <a:off x="1144588" y="685800"/>
            <a:ext cx="4572000" cy="3430588"/>
          </a:xfrm>
          <a:solidFill>
            <a:srgbClr val="FFFFFF"/>
          </a:solidFill>
          <a:ln/>
        </p:spPr>
      </p:sp>
      <p:sp>
        <p:nvSpPr>
          <p:cNvPr id="28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ja-JP" altLang="en-US">
              <a:latin typeface="Arial" charset="0"/>
              <a:ea typeface="ＭＳ Ｐ明朝" charset="0"/>
              <a:cs typeface="ＭＳ Ｐ明朝" charset="0"/>
            </a:endParaRPr>
          </a:p>
        </p:txBody>
      </p:sp>
    </p:spTree>
    <p:extLst>
      <p:ext uri="{BB962C8B-B14F-4D97-AF65-F5344CB8AC3E}">
        <p14:creationId xmlns:p14="http://schemas.microsoft.com/office/powerpoint/2010/main" val="4112196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DCE5FE-AFF3-7944-A899-6EB73DE5A30B}" type="slidenum">
              <a:rPr lang="en-US" smtClean="0"/>
              <a:pPr/>
              <a:t>25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684213"/>
            <a:ext cx="4575175" cy="3432175"/>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82DA1F39-7F2E-4A73-95F3-A80A8F836A0A}" type="slidenum">
              <a:rPr lang="en-GB" smtClean="0">
                <a:solidFill>
                  <a:prstClr val="black"/>
                </a:solidFill>
              </a:rPr>
              <a:pPr/>
              <a:t>27</a:t>
            </a:fld>
            <a:endParaRPr lang="en-GB">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7F91E92-23E2-B042-B90C-70C5C50CC9D4}" type="slidenum">
              <a:rPr lang="en-US" smtClean="0"/>
              <a:pPr/>
              <a:t>33</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Advantage: 3D reconstruction without parallax error; depth of measurement; </a:t>
            </a:r>
            <a:endParaRPr lang="en-US" dirty="0"/>
          </a:p>
        </p:txBody>
      </p:sp>
      <p:sp>
        <p:nvSpPr>
          <p:cNvPr id="4" name="Slide Number Placeholder 3"/>
          <p:cNvSpPr>
            <a:spLocks noGrp="1"/>
          </p:cNvSpPr>
          <p:nvPr>
            <p:ph type="sldNum" sz="quarter" idx="10"/>
          </p:nvPr>
        </p:nvSpPr>
        <p:spPr/>
        <p:txBody>
          <a:bodyPr/>
          <a:lstStyle/>
          <a:p>
            <a:fld id="{D8A42194-3D17-B443-AEBE-6199B603484B}" type="slidenum">
              <a:rPr lang="en-US" smtClean="0"/>
              <a:t>35</a:t>
            </a:fld>
            <a:endParaRPr lang="en-US"/>
          </a:p>
        </p:txBody>
      </p:sp>
    </p:spTree>
    <p:extLst>
      <p:ext uri="{BB962C8B-B14F-4D97-AF65-F5344CB8AC3E}">
        <p14:creationId xmlns:p14="http://schemas.microsoft.com/office/powerpoint/2010/main" val="27701993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dirty="0" smtClean="0"/>
              <a:t>In</a:t>
            </a:r>
            <a:r>
              <a:rPr lang="en-GB" baseline="0" dirty="0" smtClean="0"/>
              <a:t> this slide it is shown the typical structure of a hybrid pixel detector. You can see that it consists of a CMOS pixel readout chip, which is composed by a matrix of pixel signal processing circuitry, plus a piece of semiconductor sensor material. As you can see, the electrode on the lowest face of the sensor is also pixelated, so that readout chip and sensor are connected together pixel by pixel through bump bonding. It is also shown here that a voltage is applied between the electrodes of the sensor to make it sensitive to particles passing through it.</a:t>
            </a:r>
          </a:p>
          <a:p>
            <a:endParaRPr lang="en-GB" baseline="0" dirty="0" smtClean="0"/>
          </a:p>
          <a:p>
            <a:r>
              <a:rPr lang="en-GB" baseline="0" dirty="0" smtClean="0"/>
              <a:t>This is a sketch of the cross section of a pixel in the hybrid pixel detector. In blue the pixel readout circuitry, in green the corresponding sensor pixel and the grey ball is the bump bonding to connect both. We can see in the animation how the signal is generated in the detector. Initially the ionizing particle passes through the sensor material, creating free charge carriers. Then due to the voltage applied to the sensor electrodes, these charge carriers move towards the electrodes, generating the signal in their movement that will be processed by the pixel readout circuitry. </a:t>
            </a:r>
            <a:endParaRPr lang="en-GB" dirty="0" smtClean="0"/>
          </a:p>
          <a:p>
            <a:endParaRPr lang="en-US" dirty="0"/>
          </a:p>
        </p:txBody>
      </p:sp>
      <p:sp>
        <p:nvSpPr>
          <p:cNvPr id="4" name="Slide Number Placeholder 3"/>
          <p:cNvSpPr>
            <a:spLocks noGrp="1"/>
          </p:cNvSpPr>
          <p:nvPr>
            <p:ph type="sldNum" sz="quarter" idx="10"/>
          </p:nvPr>
        </p:nvSpPr>
        <p:spPr/>
        <p:txBody>
          <a:bodyPr/>
          <a:lstStyle/>
          <a:p>
            <a:fld id="{6AD3863C-F7FA-BB47-913C-199AB6D4809D}" type="slidenum">
              <a:rPr lang="en-US" smtClean="0"/>
              <a:t>37</a:t>
            </a:fld>
            <a:endParaRPr lang="en-US"/>
          </a:p>
        </p:txBody>
      </p:sp>
    </p:spTree>
    <p:extLst>
      <p:ext uri="{BB962C8B-B14F-4D97-AF65-F5344CB8AC3E}">
        <p14:creationId xmlns:p14="http://schemas.microsoft.com/office/powerpoint/2010/main" val="2968754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5556B613-228C-244E-996A-6B01092BF939}" type="slidenum">
              <a:rPr lang="en-GB"/>
              <a:pPr/>
              <a:t>2</a:t>
            </a:fld>
            <a:endParaRPr lang="en-GB" dirty="0"/>
          </a:p>
        </p:txBody>
      </p:sp>
      <p:sp>
        <p:nvSpPr>
          <p:cNvPr id="25603" name="Rectangle 7"/>
          <p:cNvSpPr txBox="1">
            <a:spLocks noGrp="1" noChangeArrowheads="1"/>
          </p:cNvSpPr>
          <p:nvPr/>
        </p:nvSpPr>
        <p:spPr bwMode="auto">
          <a:xfrm>
            <a:off x="3886202" y="8686801"/>
            <a:ext cx="2971800" cy="457200"/>
          </a:xfrm>
          <a:prstGeom prst="rect">
            <a:avLst/>
          </a:prstGeom>
          <a:noFill/>
          <a:ln w="9525">
            <a:noFill/>
            <a:miter lim="800000"/>
            <a:headEnd/>
            <a:tailEnd/>
          </a:ln>
        </p:spPr>
        <p:txBody>
          <a:bodyPr anchor="b">
            <a:prstTxWarp prst="textNoShape">
              <a:avLst/>
            </a:prstTxWarp>
          </a:bodyPr>
          <a:lstStyle/>
          <a:p>
            <a:pPr algn="r"/>
            <a:fld id="{7384DB91-2A12-EB44-BBA8-9B8987FC1698}" type="slidenum">
              <a:rPr lang="en-GB" sz="1200"/>
              <a:pPr algn="r"/>
              <a:t>2</a:t>
            </a:fld>
            <a:endParaRPr lang="en-GB" sz="1200" dirty="0"/>
          </a:p>
        </p:txBody>
      </p:sp>
      <p:sp>
        <p:nvSpPr>
          <p:cNvPr id="25604" name="Rectangle 2"/>
          <p:cNvSpPr>
            <a:spLocks noGrp="1" noRot="1" noChangeAspect="1" noChangeArrowheads="1" noTextEdit="1"/>
          </p:cNvSpPr>
          <p:nvPr>
            <p:ph type="sldImg"/>
          </p:nvPr>
        </p:nvSpPr>
        <p:spPr>
          <a:xfrm>
            <a:off x="1143000" y="685800"/>
            <a:ext cx="4573588" cy="3430588"/>
          </a:xfrm>
          <a:solidFill>
            <a:srgbClr val="FFFFFF"/>
          </a:solidFill>
          <a:ln/>
        </p:spPr>
      </p:sp>
      <p:sp>
        <p:nvSpPr>
          <p:cNvPr id="25605" name="Rectangle 3"/>
          <p:cNvSpPr>
            <a:spLocks noGrp="1" noChangeArrowheads="1"/>
          </p:cNvSpPr>
          <p:nvPr>
            <p:ph type="body" idx="1"/>
          </p:nvPr>
        </p:nvSpPr>
        <p:spPr>
          <a:xfrm>
            <a:off x="685801" y="4343401"/>
            <a:ext cx="5486400" cy="4114800"/>
          </a:xfrm>
          <a:solidFill>
            <a:srgbClr val="FFFFFF"/>
          </a:solidFill>
          <a:ln>
            <a:solidFill>
              <a:srgbClr val="000000"/>
            </a:solidFill>
          </a:ln>
        </p:spPr>
        <p:txBody>
          <a:bodyPr/>
          <a:lstStyle/>
          <a:p>
            <a:pPr eaLnBrk="1" hangingPunct="1"/>
            <a:endParaRPr lang="en-US" dirty="0"/>
          </a:p>
          <a:p>
            <a:pPr eaLnBrk="1" hangingPunct="1"/>
            <a:r>
              <a:rPr lang="en-US" dirty="0"/>
              <a:t>----- Meeting Notes (09/01/2013 14:16) -----</a:t>
            </a:r>
          </a:p>
          <a:p>
            <a:pPr eaLnBrk="1" hangingPunct="1"/>
            <a:r>
              <a:rPr lang="en-US" dirty="0"/>
              <a:t>nnn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txBox="1">
            <a:spLocks noGrp="1" noChangeArrowheads="1"/>
          </p:cNvSpPr>
          <p:nvPr/>
        </p:nvSpPr>
        <p:spPr bwMode="auto">
          <a:xfrm>
            <a:off x="3886203" y="8686801"/>
            <a:ext cx="2971800" cy="457200"/>
          </a:xfrm>
          <a:prstGeom prst="rect">
            <a:avLst/>
          </a:prstGeom>
          <a:noFill/>
          <a:ln w="9525">
            <a:noFill/>
            <a:miter lim="800000"/>
            <a:headEnd/>
            <a:tailEnd/>
          </a:ln>
        </p:spPr>
        <p:txBody>
          <a:bodyPr anchor="b">
            <a:prstTxWarp prst="textNoShape">
              <a:avLst/>
            </a:prstTxWarp>
          </a:bodyPr>
          <a:lstStyle/>
          <a:p>
            <a:pPr algn="r" eaLnBrk="0" hangingPunct="0"/>
            <a:fld id="{FA5D128A-3E69-5F44-A86B-D76C803C69A5}" type="slidenum">
              <a:rPr lang="en-GB" sz="1200" b="1"/>
              <a:pPr algn="r" eaLnBrk="0" hangingPunct="0"/>
              <a:t>3</a:t>
            </a:fld>
            <a:endParaRPr lang="en-GB" sz="1200" b="1" dirty="0"/>
          </a:p>
        </p:txBody>
      </p:sp>
      <p:sp>
        <p:nvSpPr>
          <p:cNvPr id="40963" name="Rectangle 7"/>
          <p:cNvSpPr txBox="1">
            <a:spLocks noGrp="1" noChangeArrowheads="1"/>
          </p:cNvSpPr>
          <p:nvPr/>
        </p:nvSpPr>
        <p:spPr bwMode="auto">
          <a:xfrm>
            <a:off x="3886203" y="8686801"/>
            <a:ext cx="2971800" cy="457200"/>
          </a:xfrm>
          <a:prstGeom prst="rect">
            <a:avLst/>
          </a:prstGeom>
          <a:noFill/>
          <a:ln w="9525">
            <a:noFill/>
            <a:miter lim="800000"/>
            <a:headEnd/>
            <a:tailEnd/>
          </a:ln>
        </p:spPr>
        <p:txBody>
          <a:bodyPr anchor="b">
            <a:prstTxWarp prst="textNoShape">
              <a:avLst/>
            </a:prstTxWarp>
          </a:bodyPr>
          <a:lstStyle/>
          <a:p>
            <a:pPr algn="r"/>
            <a:fld id="{143BC2B4-9EB5-4D47-BF2A-BE3B46079873}" type="slidenum">
              <a:rPr lang="en-GB" sz="1200"/>
              <a:pPr algn="r"/>
              <a:t>3</a:t>
            </a:fld>
            <a:endParaRPr lang="en-GB" sz="1200" dirty="0"/>
          </a:p>
        </p:txBody>
      </p:sp>
      <p:sp>
        <p:nvSpPr>
          <p:cNvPr id="40964" name="Rectangle 2"/>
          <p:cNvSpPr>
            <a:spLocks noGrp="1" noRot="1" noChangeAspect="1" noChangeArrowheads="1" noTextEdit="1"/>
          </p:cNvSpPr>
          <p:nvPr>
            <p:ph type="sldImg"/>
          </p:nvPr>
        </p:nvSpPr>
        <p:spPr>
          <a:xfrm>
            <a:off x="1143000" y="685800"/>
            <a:ext cx="4573588" cy="3430588"/>
          </a:xfrm>
          <a:solidFill>
            <a:srgbClr val="FFFFFF"/>
          </a:solidFill>
          <a:ln/>
        </p:spPr>
      </p:sp>
      <p:sp>
        <p:nvSpPr>
          <p:cNvPr id="40965" name="Rectangle 3"/>
          <p:cNvSpPr>
            <a:spLocks noGrp="1" noChangeArrowheads="1"/>
          </p:cNvSpPr>
          <p:nvPr>
            <p:ph type="body" idx="1"/>
          </p:nvPr>
        </p:nvSpPr>
        <p:spPr>
          <a:xfrm>
            <a:off x="685801" y="4343401"/>
            <a:ext cx="5486400" cy="4114800"/>
          </a:xfrm>
          <a:solidFill>
            <a:srgbClr val="FFFFFF"/>
          </a:solidFill>
          <a:ln>
            <a:solidFill>
              <a:srgbClr val="000000"/>
            </a:solidFill>
          </a:ln>
        </p:spPr>
        <p:txBody>
          <a:bodyPr/>
          <a:lstStyle/>
          <a:p>
            <a:pPr eaLnBrk="1" hangingPunct="1">
              <a:spcBef>
                <a:spcPct val="0"/>
              </a:spcBef>
            </a:pPr>
            <a:endParaRPr lang="en-US" sz="2400" dirty="0">
              <a:latin typeface="Arial" charset="0"/>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80349B39-E793-CC40-A333-C35A31BEFB22}" type="slidenum">
              <a:rPr lang="en-GB"/>
              <a:pPr/>
              <a:t>4</a:t>
            </a:fld>
            <a:endParaRPr lang="en-GB" dirty="0"/>
          </a:p>
        </p:txBody>
      </p:sp>
      <p:sp>
        <p:nvSpPr>
          <p:cNvPr id="17411" name="Rectangle 7"/>
          <p:cNvSpPr txBox="1">
            <a:spLocks noGrp="1" noChangeArrowheads="1"/>
          </p:cNvSpPr>
          <p:nvPr/>
        </p:nvSpPr>
        <p:spPr bwMode="auto">
          <a:xfrm>
            <a:off x="3886201" y="8686801"/>
            <a:ext cx="2971800" cy="457200"/>
          </a:xfrm>
          <a:prstGeom prst="rect">
            <a:avLst/>
          </a:prstGeom>
          <a:noFill/>
          <a:ln w="9525">
            <a:noFill/>
            <a:miter lim="800000"/>
            <a:headEnd/>
            <a:tailEnd/>
          </a:ln>
        </p:spPr>
        <p:txBody>
          <a:bodyPr anchor="b">
            <a:prstTxWarp prst="textNoShape">
              <a:avLst/>
            </a:prstTxWarp>
          </a:bodyPr>
          <a:lstStyle/>
          <a:p>
            <a:pPr algn="r"/>
            <a:fld id="{66ABDDD2-2266-1E4D-AD49-39AAE94C9749}" type="slidenum">
              <a:rPr lang="en-GB" sz="1200"/>
              <a:pPr algn="r"/>
              <a:t>4</a:t>
            </a:fld>
            <a:endParaRPr lang="en-GB" sz="1200" dirty="0"/>
          </a:p>
        </p:txBody>
      </p:sp>
      <p:sp>
        <p:nvSpPr>
          <p:cNvPr id="17412" name="Rectangle 2"/>
          <p:cNvSpPr>
            <a:spLocks noGrp="1" noRot="1" noChangeAspect="1" noChangeArrowheads="1" noTextEdit="1"/>
          </p:cNvSpPr>
          <p:nvPr>
            <p:ph type="sldImg"/>
          </p:nvPr>
        </p:nvSpPr>
        <p:spPr>
          <a:solidFill>
            <a:srgbClr val="FFFFFF"/>
          </a:solidFill>
          <a:ln/>
        </p:spPr>
      </p:sp>
      <p:sp>
        <p:nvSpPr>
          <p:cNvPr id="1741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ULICE Kick-off in 2009</a:t>
            </a:r>
          </a:p>
          <a:p>
            <a:r>
              <a:rPr lang="fr-CH" dirty="0" smtClean="0"/>
              <a:t>ENVISION </a:t>
            </a:r>
            <a:r>
              <a:rPr lang="fr-CH" dirty="0" err="1" smtClean="0"/>
              <a:t>approval</a:t>
            </a:r>
            <a:r>
              <a:rPr lang="fr-CH" dirty="0" smtClean="0"/>
              <a:t> in 2009</a:t>
            </a:r>
          </a:p>
          <a:p>
            <a:r>
              <a:rPr lang="fr-CH" dirty="0" err="1" smtClean="0"/>
              <a:t>Enlight</a:t>
            </a:r>
            <a:r>
              <a:rPr lang="fr-CH" dirty="0" smtClean="0"/>
              <a:t> meeting </a:t>
            </a:r>
            <a:r>
              <a:rPr lang="fr-CH" dirty="0" err="1" smtClean="0"/>
              <a:t>leading</a:t>
            </a:r>
            <a:r>
              <a:rPr lang="fr-CH" dirty="0" smtClean="0"/>
              <a:t> to </a:t>
            </a:r>
            <a:r>
              <a:rPr lang="fr-CH" dirty="0" err="1" smtClean="0"/>
              <a:t>subm</a:t>
            </a:r>
            <a:r>
              <a:rPr lang="fr-CH" dirty="0" smtClean="0"/>
              <a:t>. Of ENTERVISION</a:t>
            </a:r>
          </a:p>
          <a:p>
            <a:r>
              <a:rPr lang="fr-CH" dirty="0" smtClean="0"/>
              <a:t>PARTNER: 21 </a:t>
            </a:r>
            <a:r>
              <a:rPr lang="fr-CH" dirty="0" err="1" smtClean="0"/>
              <a:t>researchers</a:t>
            </a:r>
            <a:r>
              <a:rPr lang="fr-CH" dirty="0" smtClean="0"/>
              <a:t> </a:t>
            </a:r>
            <a:r>
              <a:rPr lang="fr-CH" dirty="0" err="1" smtClean="0"/>
              <a:t>recruited</a:t>
            </a:r>
            <a:r>
              <a:rPr lang="fr-CH" dirty="0" smtClean="0"/>
              <a:t> last </a:t>
            </a:r>
            <a:r>
              <a:rPr lang="fr-CH" dirty="0" err="1" smtClean="0"/>
              <a:t>year</a:t>
            </a:r>
            <a:r>
              <a:rPr lang="fr-CH" dirty="0" smtClean="0"/>
              <a:t>.</a:t>
            </a:r>
            <a:endParaRPr lang="en-GB" dirty="0" smtClean="0"/>
          </a:p>
        </p:txBody>
      </p:sp>
      <p:sp>
        <p:nvSpPr>
          <p:cNvPr id="4" name="Slide Number Placeholder 3"/>
          <p:cNvSpPr>
            <a:spLocks noGrp="1"/>
          </p:cNvSpPr>
          <p:nvPr>
            <p:ph type="sldNum" sz="quarter" idx="10"/>
          </p:nvPr>
        </p:nvSpPr>
        <p:spPr/>
        <p:txBody>
          <a:bodyPr/>
          <a:lstStyle/>
          <a:p>
            <a:pPr>
              <a:defRPr/>
            </a:pPr>
            <a:fld id="{169C9736-8028-0A49-8695-76A650F613F1}" type="slidenum">
              <a:rPr lang="en-GB" smtClean="0"/>
              <a:pPr>
                <a:defRPr/>
              </a:pPr>
              <a:t>7</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1895211-B92A-AD46-8608-7F9A15E3D2D8}" type="slidenum">
              <a:rPr lang="en-GB" sz="1200"/>
              <a:pPr eaLnBrk="1" hangingPunct="1"/>
              <a:t>8</a:t>
            </a:fld>
            <a:endParaRPr lang="en-GB" sz="1200"/>
          </a:p>
        </p:txBody>
      </p:sp>
      <p:sp>
        <p:nvSpPr>
          <p:cNvPr id="3379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85D38E7D-8723-5C44-A188-D9F225F08E3E}" type="slidenum">
              <a:rPr lang="en-GB" sz="1200"/>
              <a:pPr algn="r" eaLnBrk="1" hangingPunct="1"/>
              <a:t>8</a:t>
            </a:fld>
            <a:endParaRPr lang="en-GB" sz="1200"/>
          </a:p>
        </p:txBody>
      </p:sp>
      <p:sp>
        <p:nvSpPr>
          <p:cNvPr id="33795"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3796"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noTextEdit="1"/>
          </p:cNvSpPr>
          <p:nvPr>
            <p:ph type="sldImg"/>
          </p:nvPr>
        </p:nvSpPr>
        <p:spPr>
          <a:xfrm>
            <a:off x="1143000" y="687388"/>
            <a:ext cx="4572000" cy="3429000"/>
          </a:xfrm>
          <a:solidFill>
            <a:srgbClr val="FFFFFF"/>
          </a:solidFill>
          <a:ln/>
        </p:spPr>
      </p:sp>
      <p:sp>
        <p:nvSpPr>
          <p:cNvPr id="68610" name="Notes Placeholder 2"/>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lIns="96661" tIns="48331" rIns="96661" bIns="48331"/>
          <a:lstStyle/>
          <a:p>
            <a:endParaRPr lang="en-US">
              <a:ea typeface="ＭＳ Ｐゴシック" charset="0"/>
              <a:cs typeface="ＭＳ Ｐゴシック" charset="0"/>
            </a:endParaRPr>
          </a:p>
        </p:txBody>
      </p:sp>
      <p:sp>
        <p:nvSpPr>
          <p:cNvPr id="68611"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1200">
                <a:solidFill>
                  <a:schemeClr val="tx1"/>
                </a:solidFill>
                <a:latin typeface="Comic Sans MS" charset="0"/>
                <a:ea typeface="ＭＳ Ｐゴシック" charset="0"/>
                <a:cs typeface="ＭＳ Ｐゴシック" charset="0"/>
              </a:defRPr>
            </a:lvl1pPr>
            <a:lvl2pPr marL="742950" indent="-285750">
              <a:defRPr sz="1200">
                <a:solidFill>
                  <a:schemeClr val="tx1"/>
                </a:solidFill>
                <a:latin typeface="Comic Sans MS" charset="0"/>
                <a:ea typeface="ＭＳ Ｐゴシック" charset="0"/>
              </a:defRPr>
            </a:lvl2pPr>
            <a:lvl3pPr marL="1143000" indent="-228600">
              <a:defRPr sz="1200">
                <a:solidFill>
                  <a:schemeClr val="tx1"/>
                </a:solidFill>
                <a:latin typeface="Comic Sans MS" charset="0"/>
                <a:ea typeface="ＭＳ Ｐゴシック" charset="0"/>
              </a:defRPr>
            </a:lvl3pPr>
            <a:lvl4pPr marL="1600200" indent="-228600">
              <a:defRPr sz="1200">
                <a:solidFill>
                  <a:schemeClr val="tx1"/>
                </a:solidFill>
                <a:latin typeface="Comic Sans MS" charset="0"/>
                <a:ea typeface="ＭＳ Ｐゴシック" charset="0"/>
              </a:defRPr>
            </a:lvl4pPr>
            <a:lvl5pPr marL="2057400" indent="-228600">
              <a:defRPr sz="1200">
                <a:solidFill>
                  <a:schemeClr val="tx1"/>
                </a:solidFill>
                <a:latin typeface="Comic Sans MS" charset="0"/>
                <a:ea typeface="ＭＳ Ｐゴシック" charset="0"/>
              </a:defRPr>
            </a:lvl5pPr>
            <a:lvl6pPr marL="2514600" indent="-228600" algn="ctr" eaLnBrk="0" fontAlgn="base" hangingPunct="0">
              <a:spcBef>
                <a:spcPct val="0"/>
              </a:spcBef>
              <a:spcAft>
                <a:spcPct val="0"/>
              </a:spcAft>
              <a:defRPr sz="1200">
                <a:solidFill>
                  <a:schemeClr val="tx1"/>
                </a:solidFill>
                <a:latin typeface="Comic Sans MS" charset="0"/>
                <a:ea typeface="ＭＳ Ｐゴシック" charset="0"/>
              </a:defRPr>
            </a:lvl6pPr>
            <a:lvl7pPr marL="2971800" indent="-228600" algn="ctr" eaLnBrk="0" fontAlgn="base" hangingPunct="0">
              <a:spcBef>
                <a:spcPct val="0"/>
              </a:spcBef>
              <a:spcAft>
                <a:spcPct val="0"/>
              </a:spcAft>
              <a:defRPr sz="1200">
                <a:solidFill>
                  <a:schemeClr val="tx1"/>
                </a:solidFill>
                <a:latin typeface="Comic Sans MS" charset="0"/>
                <a:ea typeface="ＭＳ Ｐゴシック" charset="0"/>
              </a:defRPr>
            </a:lvl7pPr>
            <a:lvl8pPr marL="3429000" indent="-228600" algn="ctr" eaLnBrk="0" fontAlgn="base" hangingPunct="0">
              <a:spcBef>
                <a:spcPct val="0"/>
              </a:spcBef>
              <a:spcAft>
                <a:spcPct val="0"/>
              </a:spcAft>
              <a:defRPr sz="1200">
                <a:solidFill>
                  <a:schemeClr val="tx1"/>
                </a:solidFill>
                <a:latin typeface="Comic Sans MS" charset="0"/>
                <a:ea typeface="ＭＳ Ｐゴシック" charset="0"/>
              </a:defRPr>
            </a:lvl8pPr>
            <a:lvl9pPr marL="3886200" indent="-228600" algn="ctr" eaLnBrk="0" fontAlgn="base" hangingPunct="0">
              <a:spcBef>
                <a:spcPct val="0"/>
              </a:spcBef>
              <a:spcAft>
                <a:spcPct val="0"/>
              </a:spcAft>
              <a:defRPr sz="1200">
                <a:solidFill>
                  <a:schemeClr val="tx1"/>
                </a:solidFill>
                <a:latin typeface="Comic Sans MS" charset="0"/>
                <a:ea typeface="ＭＳ Ｐゴシック" charset="0"/>
              </a:defRPr>
            </a:lvl9pPr>
          </a:lstStyle>
          <a:p>
            <a:pPr algn="r" eaLnBrk="1" hangingPunct="1"/>
            <a:fld id="{F6532CE7-1848-1442-93EB-65F20CCA78AB}" type="slidenum">
              <a:rPr lang="en-GB">
                <a:latin typeface="Times" charset="0"/>
              </a:rPr>
              <a:pPr algn="r" eaLnBrk="1" hangingPunct="1"/>
              <a:t>10</a:t>
            </a:fld>
            <a:endParaRPr lang="en-GB">
              <a:latin typeface="Times"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noTextEdit="1"/>
          </p:cNvSpPr>
          <p:nvPr>
            <p:ph type="sldImg"/>
          </p:nvPr>
        </p:nvSpPr>
        <p:spPr>
          <a:xfrm>
            <a:off x="1143000" y="687388"/>
            <a:ext cx="4572000" cy="3429000"/>
          </a:xfrm>
          <a:solidFill>
            <a:srgbClr val="FFFFFF"/>
          </a:solidFill>
          <a:ln/>
        </p:spPr>
      </p:sp>
      <p:sp>
        <p:nvSpPr>
          <p:cNvPr id="78850" name="Notes Placeholder 2"/>
          <p:cNvSpPr>
            <a:spLocks noGrp="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lIns="96661" tIns="48331" rIns="96661" bIns="48331"/>
          <a:lstStyle/>
          <a:p>
            <a:endParaRPr lang="en-US">
              <a:latin typeface="Times" charset="0"/>
              <a:ea typeface="ＭＳ Ｐゴシック" charset="0"/>
              <a:cs typeface="ＭＳ Ｐゴシック" charset="0"/>
            </a:endParaRPr>
          </a:p>
        </p:txBody>
      </p:sp>
      <p:sp>
        <p:nvSpPr>
          <p:cNvPr id="78851" name="Slide Number Placeholder 3"/>
          <p:cNvSpPr txBox="1">
            <a:spLocks noGrp="1"/>
          </p:cNvSpPr>
          <p:nvPr/>
        </p:nvSpPr>
        <p:spPr bwMode="auto">
          <a:xfrm>
            <a:off x="3886200" y="8686643"/>
            <a:ext cx="2971800" cy="457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2D834ACC-C5B5-E948-ABCD-F923B9532B55}" type="slidenum">
              <a:rPr lang="en-GB" sz="1200">
                <a:latin typeface="Times" charset="0"/>
              </a:rPr>
              <a:pPr algn="r" eaLnBrk="1" hangingPunct="1"/>
              <a:t>11</a:t>
            </a:fld>
            <a:endParaRPr lang="en-GB" sz="1200">
              <a:latin typeface="Times"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omic Sans MS" charset="0"/>
                <a:ea typeface="ＭＳ Ｐゴシック" charset="0"/>
                <a:cs typeface="ＭＳ Ｐゴシック" charset="0"/>
              </a:defRPr>
            </a:lvl1pPr>
            <a:lvl2pPr marL="742950" indent="-285750">
              <a:defRPr sz="1200">
                <a:solidFill>
                  <a:schemeClr val="tx1"/>
                </a:solidFill>
                <a:latin typeface="Comic Sans MS" charset="0"/>
                <a:ea typeface="ＭＳ Ｐゴシック" charset="0"/>
              </a:defRPr>
            </a:lvl2pPr>
            <a:lvl3pPr marL="1143000" indent="-228600">
              <a:defRPr sz="1200">
                <a:solidFill>
                  <a:schemeClr val="tx1"/>
                </a:solidFill>
                <a:latin typeface="Comic Sans MS" charset="0"/>
                <a:ea typeface="ＭＳ Ｐゴシック" charset="0"/>
              </a:defRPr>
            </a:lvl3pPr>
            <a:lvl4pPr marL="1600200" indent="-228600">
              <a:defRPr sz="1200">
                <a:solidFill>
                  <a:schemeClr val="tx1"/>
                </a:solidFill>
                <a:latin typeface="Comic Sans MS" charset="0"/>
                <a:ea typeface="ＭＳ Ｐゴシック" charset="0"/>
              </a:defRPr>
            </a:lvl4pPr>
            <a:lvl5pPr marL="2057400" indent="-228600">
              <a:defRPr sz="1200">
                <a:solidFill>
                  <a:schemeClr val="tx1"/>
                </a:solidFill>
                <a:latin typeface="Comic Sans MS" charset="0"/>
                <a:ea typeface="ＭＳ Ｐゴシック" charset="0"/>
              </a:defRPr>
            </a:lvl5pPr>
            <a:lvl6pPr marL="2514600" indent="-228600" algn="ctr" eaLnBrk="0" fontAlgn="base" hangingPunct="0">
              <a:spcBef>
                <a:spcPct val="0"/>
              </a:spcBef>
              <a:spcAft>
                <a:spcPct val="0"/>
              </a:spcAft>
              <a:defRPr sz="1200">
                <a:solidFill>
                  <a:schemeClr val="tx1"/>
                </a:solidFill>
                <a:latin typeface="Comic Sans MS" charset="0"/>
                <a:ea typeface="ＭＳ Ｐゴシック" charset="0"/>
              </a:defRPr>
            </a:lvl6pPr>
            <a:lvl7pPr marL="2971800" indent="-228600" algn="ctr" eaLnBrk="0" fontAlgn="base" hangingPunct="0">
              <a:spcBef>
                <a:spcPct val="0"/>
              </a:spcBef>
              <a:spcAft>
                <a:spcPct val="0"/>
              </a:spcAft>
              <a:defRPr sz="1200">
                <a:solidFill>
                  <a:schemeClr val="tx1"/>
                </a:solidFill>
                <a:latin typeface="Comic Sans MS" charset="0"/>
                <a:ea typeface="ＭＳ Ｐゴシック" charset="0"/>
              </a:defRPr>
            </a:lvl7pPr>
            <a:lvl8pPr marL="3429000" indent="-228600" algn="ctr" eaLnBrk="0" fontAlgn="base" hangingPunct="0">
              <a:spcBef>
                <a:spcPct val="0"/>
              </a:spcBef>
              <a:spcAft>
                <a:spcPct val="0"/>
              </a:spcAft>
              <a:defRPr sz="1200">
                <a:solidFill>
                  <a:schemeClr val="tx1"/>
                </a:solidFill>
                <a:latin typeface="Comic Sans MS" charset="0"/>
                <a:ea typeface="ＭＳ Ｐゴシック" charset="0"/>
              </a:defRPr>
            </a:lvl8pPr>
            <a:lvl9pPr marL="3886200" indent="-228600" algn="ctr" eaLnBrk="0" fontAlgn="base" hangingPunct="0">
              <a:spcBef>
                <a:spcPct val="0"/>
              </a:spcBef>
              <a:spcAft>
                <a:spcPct val="0"/>
              </a:spcAft>
              <a:defRPr sz="1200">
                <a:solidFill>
                  <a:schemeClr val="tx1"/>
                </a:solidFill>
                <a:latin typeface="Comic Sans MS" charset="0"/>
                <a:ea typeface="ＭＳ Ｐゴシック" charset="0"/>
              </a:defRPr>
            </a:lvl9pPr>
          </a:lstStyle>
          <a:p>
            <a:fld id="{2BD4EB84-0317-364F-9AB1-EBCFF73340DB}" type="slidenum">
              <a:rPr lang="en-GB">
                <a:latin typeface="Times" charset="0"/>
              </a:rPr>
              <a:pPr/>
              <a:t>12</a:t>
            </a:fld>
            <a:endParaRPr lang="en-GB">
              <a:latin typeface="Times" charset="0"/>
            </a:endParaRPr>
          </a:p>
        </p:txBody>
      </p:sp>
      <p:sp>
        <p:nvSpPr>
          <p:cNvPr id="8806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Comic Sans MS" charset="0"/>
                <a:ea typeface="ＭＳ Ｐゴシック" charset="0"/>
                <a:cs typeface="ＭＳ Ｐゴシック" charset="0"/>
              </a:defRPr>
            </a:lvl1pPr>
            <a:lvl2pPr marL="742950" indent="-285750">
              <a:defRPr sz="1200">
                <a:solidFill>
                  <a:schemeClr val="tx1"/>
                </a:solidFill>
                <a:latin typeface="Comic Sans MS" charset="0"/>
                <a:ea typeface="ＭＳ Ｐゴシック" charset="0"/>
              </a:defRPr>
            </a:lvl2pPr>
            <a:lvl3pPr marL="1143000" indent="-228600">
              <a:defRPr sz="1200">
                <a:solidFill>
                  <a:schemeClr val="tx1"/>
                </a:solidFill>
                <a:latin typeface="Comic Sans MS" charset="0"/>
                <a:ea typeface="ＭＳ Ｐゴシック" charset="0"/>
              </a:defRPr>
            </a:lvl3pPr>
            <a:lvl4pPr marL="1600200" indent="-228600">
              <a:defRPr sz="1200">
                <a:solidFill>
                  <a:schemeClr val="tx1"/>
                </a:solidFill>
                <a:latin typeface="Comic Sans MS" charset="0"/>
                <a:ea typeface="ＭＳ Ｐゴシック" charset="0"/>
              </a:defRPr>
            </a:lvl4pPr>
            <a:lvl5pPr marL="2057400" indent="-228600">
              <a:defRPr sz="1200">
                <a:solidFill>
                  <a:schemeClr val="tx1"/>
                </a:solidFill>
                <a:latin typeface="Comic Sans MS" charset="0"/>
                <a:ea typeface="ＭＳ Ｐゴシック" charset="0"/>
              </a:defRPr>
            </a:lvl5pPr>
            <a:lvl6pPr marL="2514600" indent="-228600" algn="ctr" eaLnBrk="0" fontAlgn="base" hangingPunct="0">
              <a:spcBef>
                <a:spcPct val="0"/>
              </a:spcBef>
              <a:spcAft>
                <a:spcPct val="0"/>
              </a:spcAft>
              <a:defRPr sz="1200">
                <a:solidFill>
                  <a:schemeClr val="tx1"/>
                </a:solidFill>
                <a:latin typeface="Comic Sans MS" charset="0"/>
                <a:ea typeface="ＭＳ Ｐゴシック" charset="0"/>
              </a:defRPr>
            </a:lvl6pPr>
            <a:lvl7pPr marL="2971800" indent="-228600" algn="ctr" eaLnBrk="0" fontAlgn="base" hangingPunct="0">
              <a:spcBef>
                <a:spcPct val="0"/>
              </a:spcBef>
              <a:spcAft>
                <a:spcPct val="0"/>
              </a:spcAft>
              <a:defRPr sz="1200">
                <a:solidFill>
                  <a:schemeClr val="tx1"/>
                </a:solidFill>
                <a:latin typeface="Comic Sans MS" charset="0"/>
                <a:ea typeface="ＭＳ Ｐゴシック" charset="0"/>
              </a:defRPr>
            </a:lvl7pPr>
            <a:lvl8pPr marL="3429000" indent="-228600" algn="ctr" eaLnBrk="0" fontAlgn="base" hangingPunct="0">
              <a:spcBef>
                <a:spcPct val="0"/>
              </a:spcBef>
              <a:spcAft>
                <a:spcPct val="0"/>
              </a:spcAft>
              <a:defRPr sz="1200">
                <a:solidFill>
                  <a:schemeClr val="tx1"/>
                </a:solidFill>
                <a:latin typeface="Comic Sans MS" charset="0"/>
                <a:ea typeface="ＭＳ Ｐゴシック" charset="0"/>
              </a:defRPr>
            </a:lvl8pPr>
            <a:lvl9pPr marL="3886200" indent="-228600" algn="ctr" eaLnBrk="0" fontAlgn="base" hangingPunct="0">
              <a:spcBef>
                <a:spcPct val="0"/>
              </a:spcBef>
              <a:spcAft>
                <a:spcPct val="0"/>
              </a:spcAft>
              <a:defRPr sz="1200">
                <a:solidFill>
                  <a:schemeClr val="tx1"/>
                </a:solidFill>
                <a:latin typeface="Comic Sans MS" charset="0"/>
                <a:ea typeface="ＭＳ Ｐゴシック" charset="0"/>
              </a:defRPr>
            </a:lvl9pPr>
          </a:lstStyle>
          <a:p>
            <a:pPr algn="r"/>
            <a:fld id="{C4267FB1-48EB-9446-A8B2-D2E7F5C45516}" type="slidenum">
              <a:rPr lang="en-GB">
                <a:latin typeface="Times" charset="0"/>
              </a:rPr>
              <a:pPr algn="r"/>
              <a:t>12</a:t>
            </a:fld>
            <a:endParaRPr lang="en-GB">
              <a:latin typeface="Times" charset="0"/>
            </a:endParaRPr>
          </a:p>
        </p:txBody>
      </p:sp>
      <p:sp>
        <p:nvSpPr>
          <p:cNvPr id="88067" name="Rectangle 2"/>
          <p:cNvSpPr>
            <a:spLocks noGrp="1" noRot="1" noChangeAspect="1" noChangeArrowheads="1" noTextEdit="1"/>
          </p:cNvSpPr>
          <p:nvPr>
            <p:ph type="sldImg"/>
          </p:nvPr>
        </p:nvSpPr>
        <p:spPr>
          <a:xfrm>
            <a:off x="1147763" y="687388"/>
            <a:ext cx="4568825" cy="3427412"/>
          </a:xfrm>
          <a:solidFill>
            <a:srgbClr val="FFFFFF"/>
          </a:solidFill>
          <a:ln/>
        </p:spPr>
      </p:sp>
      <p:sp>
        <p:nvSpPr>
          <p:cNvPr id="88068" name="Rectangle 3"/>
          <p:cNvSpPr>
            <a:spLocks noGrp="1" noChangeArrowheads="1"/>
          </p:cNvSpPr>
          <p:nvPr>
            <p:ph type="body" idx="1"/>
          </p:nvPr>
        </p:nvSpPr>
        <p:spPr>
          <a:xfrm>
            <a:off x="915988" y="4341813"/>
            <a:ext cx="5026025" cy="4114800"/>
          </a:xfrm>
          <a:solidFill>
            <a:srgbClr val="FFFFFF"/>
          </a:solidFill>
          <a:ln>
            <a:solidFill>
              <a:srgbClr val="000000"/>
            </a:solidFill>
          </a:ln>
          <a:extLst>
            <a:ext uri="{FAA26D3D-D897-4be2-8F04-BA451C77F1D7}">
              <ma14:placeholderFlag xmlns:ma14="http://schemas.microsoft.com/office/mac/drawingml/2011/main" val="1"/>
            </a:ext>
          </a:extLst>
        </p:spPr>
        <p:txBody>
          <a:bodyPr lIns="91029" tIns="45514" rIns="91029" bIns="45514"/>
          <a:lstStyle/>
          <a:p>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Manjit Dosanjh, 24 September 2014</a:t>
            </a:r>
            <a:endParaRPr lang="en-US"/>
          </a:p>
        </p:txBody>
      </p:sp>
      <p:sp>
        <p:nvSpPr>
          <p:cNvPr id="5" name="Footer Placeholder 4"/>
          <p:cNvSpPr>
            <a:spLocks noGrp="1"/>
          </p:cNvSpPr>
          <p:nvPr>
            <p:ph type="ftr" sz="quarter" idx="11"/>
          </p:nvPr>
        </p:nvSpPr>
        <p:spPr/>
        <p:txBody>
          <a:bodyPr/>
          <a:lstStyle/>
          <a:p>
            <a:r>
              <a:rPr lang="en-US" smtClean="0"/>
              <a:t>Manjit Dosanjh, 24 September 2014</a:t>
            </a:r>
            <a:endParaRPr lang="en-US" dirty="0"/>
          </a:p>
        </p:txBody>
      </p:sp>
      <p:sp>
        <p:nvSpPr>
          <p:cNvPr id="6" name="Slide Number Placeholder 5"/>
          <p:cNvSpPr>
            <a:spLocks noGrp="1"/>
          </p:cNvSpPr>
          <p:nvPr>
            <p:ph type="sldNum" sz="quarter" idx="12"/>
          </p:nvPr>
        </p:nvSpPr>
        <p:spPr/>
        <p:txBody>
          <a:bodyPr/>
          <a:lstStyle/>
          <a:p>
            <a:fld id="{EBFE97BA-25C8-9F43-B1D0-D16D337F4DD5}" type="slidenum">
              <a:rPr lang="en-US" smtClean="0"/>
              <a:t>‹#›</a:t>
            </a:fld>
            <a:endParaRPr lang="en-US"/>
          </a:p>
        </p:txBody>
      </p:sp>
    </p:spTree>
    <p:extLst>
      <p:ext uri="{BB962C8B-B14F-4D97-AF65-F5344CB8AC3E}">
        <p14:creationId xmlns:p14="http://schemas.microsoft.com/office/powerpoint/2010/main" val="4169613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Manjit Dosanjh, 24 September 2014</a:t>
            </a:r>
            <a:endParaRPr lang="en-US"/>
          </a:p>
        </p:txBody>
      </p:sp>
      <p:sp>
        <p:nvSpPr>
          <p:cNvPr id="5" name="Footer Placeholder 4"/>
          <p:cNvSpPr>
            <a:spLocks noGrp="1"/>
          </p:cNvSpPr>
          <p:nvPr>
            <p:ph type="ftr" sz="quarter" idx="11"/>
          </p:nvPr>
        </p:nvSpPr>
        <p:spPr/>
        <p:txBody>
          <a:bodyPr/>
          <a:lstStyle/>
          <a:p>
            <a:r>
              <a:rPr lang="en-US" smtClean="0"/>
              <a:t>Manjit Dosanjh, 24 September 2014</a:t>
            </a:r>
            <a:endParaRPr lang="en-US"/>
          </a:p>
        </p:txBody>
      </p:sp>
      <p:sp>
        <p:nvSpPr>
          <p:cNvPr id="6" name="Slide Number Placeholder 5"/>
          <p:cNvSpPr>
            <a:spLocks noGrp="1"/>
          </p:cNvSpPr>
          <p:nvPr>
            <p:ph type="sldNum" sz="quarter" idx="12"/>
          </p:nvPr>
        </p:nvSpPr>
        <p:spPr/>
        <p:txBody>
          <a:bodyPr/>
          <a:lstStyle/>
          <a:p>
            <a:fld id="{EBFE97BA-25C8-9F43-B1D0-D16D337F4DD5}" type="slidenum">
              <a:rPr lang="en-US" smtClean="0"/>
              <a:t>‹#›</a:t>
            </a:fld>
            <a:endParaRPr lang="en-US"/>
          </a:p>
        </p:txBody>
      </p:sp>
    </p:spTree>
    <p:extLst>
      <p:ext uri="{BB962C8B-B14F-4D97-AF65-F5344CB8AC3E}">
        <p14:creationId xmlns:p14="http://schemas.microsoft.com/office/powerpoint/2010/main" val="3076429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Manjit Dosanjh, 24 September 2014</a:t>
            </a:r>
            <a:endParaRPr lang="en-US"/>
          </a:p>
        </p:txBody>
      </p:sp>
      <p:sp>
        <p:nvSpPr>
          <p:cNvPr id="5" name="Footer Placeholder 4"/>
          <p:cNvSpPr>
            <a:spLocks noGrp="1"/>
          </p:cNvSpPr>
          <p:nvPr>
            <p:ph type="ftr" sz="quarter" idx="11"/>
          </p:nvPr>
        </p:nvSpPr>
        <p:spPr/>
        <p:txBody>
          <a:bodyPr/>
          <a:lstStyle/>
          <a:p>
            <a:r>
              <a:rPr lang="en-US" smtClean="0"/>
              <a:t>Manjit Dosanjh, 24 September 2014</a:t>
            </a:r>
            <a:endParaRPr lang="en-US"/>
          </a:p>
        </p:txBody>
      </p:sp>
      <p:sp>
        <p:nvSpPr>
          <p:cNvPr id="6" name="Slide Number Placeholder 5"/>
          <p:cNvSpPr>
            <a:spLocks noGrp="1"/>
          </p:cNvSpPr>
          <p:nvPr>
            <p:ph type="sldNum" sz="quarter" idx="12"/>
          </p:nvPr>
        </p:nvSpPr>
        <p:spPr/>
        <p:txBody>
          <a:bodyPr/>
          <a:lstStyle/>
          <a:p>
            <a:fld id="{EBFE97BA-25C8-9F43-B1D0-D16D337F4DD5}" type="slidenum">
              <a:rPr lang="en-US" smtClean="0"/>
              <a:t>‹#›</a:t>
            </a:fld>
            <a:endParaRPr lang="en-US"/>
          </a:p>
        </p:txBody>
      </p:sp>
    </p:spTree>
    <p:extLst>
      <p:ext uri="{BB962C8B-B14F-4D97-AF65-F5344CB8AC3E}">
        <p14:creationId xmlns:p14="http://schemas.microsoft.com/office/powerpoint/2010/main" val="1203230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50A4F"/>
                </a:solidFill>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p>
            <a:r>
              <a:rPr lang="en-US" smtClean="0"/>
              <a:t>Manjit Dosanjh, 24 September 2014</a:t>
            </a:r>
            <a:endParaRPr lang="en-GB" dirty="0">
              <a:solidFill>
                <a:schemeClr val="bg1">
                  <a:lumMod val="95000"/>
                </a:schemeClr>
              </a:solidFill>
            </a:endParaRPr>
          </a:p>
        </p:txBody>
      </p:sp>
      <p:sp>
        <p:nvSpPr>
          <p:cNvPr id="5" name="Footer Placeholder 4"/>
          <p:cNvSpPr>
            <a:spLocks noGrp="1"/>
          </p:cNvSpPr>
          <p:nvPr>
            <p:ph type="ftr" sz="quarter" idx="11"/>
          </p:nvPr>
        </p:nvSpPr>
        <p:spPr/>
        <p:txBody>
          <a:bodyPr/>
          <a:lstStyle/>
          <a:p>
            <a:pPr algn="l"/>
            <a:r>
              <a:rPr lang="en-GB" smtClean="0"/>
              <a:t>Manjit Dosanjh, 24 September 2014</a:t>
            </a:r>
            <a:endParaRPr lang="en-GB" dirty="0"/>
          </a:p>
        </p:txBody>
      </p:sp>
      <p:sp>
        <p:nvSpPr>
          <p:cNvPr id="6" name="Slide Number Placeholder 5"/>
          <p:cNvSpPr>
            <a:spLocks noGrp="1"/>
          </p:cNvSpPr>
          <p:nvPr>
            <p:ph type="sldNum" sz="quarter" idx="12"/>
          </p:nvPr>
        </p:nvSpPr>
        <p:spPr/>
        <p:txBody>
          <a:bodyPr/>
          <a:lstStyle/>
          <a:p>
            <a:fld id="{4367DF52-B38D-4894-B8EC-8A860DE4B709}" type="datetimeFigureOut">
              <a:rPr lang="en-GB" smtClean="0"/>
              <a:pPr/>
              <a:t>24/09/14</a:t>
            </a:fld>
            <a:endParaRPr lang="en-GB" dirty="0"/>
          </a:p>
        </p:txBody>
      </p:sp>
      <p:sp>
        <p:nvSpPr>
          <p:cNvPr id="12" name="Picture Placeholder 11"/>
          <p:cNvSpPr>
            <a:spLocks noGrp="1"/>
          </p:cNvSpPr>
          <p:nvPr>
            <p:ph type="pic" sz="quarter" idx="13" hasCustomPrompt="1"/>
          </p:nvPr>
        </p:nvSpPr>
        <p:spPr>
          <a:xfrm>
            <a:off x="3203848" y="6294121"/>
            <a:ext cx="579511" cy="519255"/>
          </a:xfrm>
        </p:spPr>
        <p:txBody>
          <a:bodyPr anchor="ctr">
            <a:normAutofit/>
          </a:bodyPr>
          <a:lstStyle>
            <a:lvl1pPr marL="0" indent="0" algn="ctr">
              <a:buNone/>
              <a:defRPr sz="1000">
                <a:solidFill>
                  <a:schemeClr val="bg1">
                    <a:lumMod val="50000"/>
                  </a:schemeClr>
                </a:solidFill>
              </a:defRPr>
            </a:lvl1pPr>
          </a:lstStyle>
          <a:p>
            <a:r>
              <a:rPr lang="fr-CH" dirty="0" smtClean="0"/>
              <a:t>logo</a:t>
            </a:r>
            <a:endParaRPr lang="en-GB" dirty="0"/>
          </a:p>
        </p:txBody>
      </p:sp>
    </p:spTree>
    <p:extLst>
      <p:ext uri="{BB962C8B-B14F-4D97-AF65-F5344CB8AC3E}">
        <p14:creationId xmlns:p14="http://schemas.microsoft.com/office/powerpoint/2010/main" val="2202618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8" name="Date Placeholder 3"/>
          <p:cNvSpPr>
            <a:spLocks noGrp="1"/>
          </p:cNvSpPr>
          <p:nvPr>
            <p:ph type="dt" sz="half" idx="12"/>
          </p:nvPr>
        </p:nvSpPr>
        <p:spPr>
          <a:xfrm>
            <a:off x="0" y="6553200"/>
            <a:ext cx="2133600" cy="365125"/>
          </a:xfrm>
          <a:prstGeom prst="rect">
            <a:avLst/>
          </a:prstGeom>
        </p:spPr>
        <p:txBody>
          <a:bodyPr/>
          <a:lstStyle>
            <a:lvl1pPr>
              <a:defRPr>
                <a:solidFill>
                  <a:prstClr val="white"/>
                </a:solidFill>
              </a:defRPr>
            </a:lvl1pPr>
          </a:lstStyle>
          <a:p>
            <a:pPr>
              <a:defRPr/>
            </a:pPr>
            <a:r>
              <a:rPr lang="en-US" smtClean="0"/>
              <a:t>Manjit Dosanjh, 24 September 2014</a:t>
            </a:r>
            <a:endParaRPr lang="en-US" dirty="0"/>
          </a:p>
        </p:txBody>
      </p:sp>
    </p:spTree>
    <p:extLst>
      <p:ext uri="{BB962C8B-B14F-4D97-AF65-F5344CB8AC3E}">
        <p14:creationId xmlns:p14="http://schemas.microsoft.com/office/powerpoint/2010/main" val="1350897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33492"/>
            <a:ext cx="8226854" cy="940443"/>
          </a:xfrm>
          <a:prstGeom prst="rect">
            <a:avLst/>
          </a:prstGeom>
        </p:spPr>
        <p:txBody>
          <a:bodyPr/>
          <a:lstStyle>
            <a:lvl1pPr algn="l">
              <a:defRPr/>
            </a:lvl1pPr>
          </a:lstStyle>
          <a:p>
            <a:r>
              <a:rPr kumimoji="0" lang="en-US" smtClean="0"/>
              <a:t>Click to edit Master title style</a:t>
            </a:r>
            <a:endParaRPr kumimoji="0" lang="en-US"/>
          </a:p>
        </p:txBody>
      </p:sp>
      <p:sp>
        <p:nvSpPr>
          <p:cNvPr id="3" name="Espace réservé du contenu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360272254"/>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33492"/>
            <a:ext cx="8226854" cy="940443"/>
          </a:xfrm>
          <a:prstGeom prst="rect">
            <a:avLst/>
          </a:prstGeom>
        </p:spPr>
        <p:txBody>
          <a:bodyPr/>
          <a:lstStyle>
            <a:lvl1pPr algn="l">
              <a:defRPr/>
            </a:lvl1pPr>
          </a:lstStyle>
          <a:p>
            <a:r>
              <a:rPr kumimoji="0" lang="en-US" smtClean="0"/>
              <a:t>Click to edit Master title style</a:t>
            </a:r>
            <a:endParaRPr kumimoji="0" lang="en-US"/>
          </a:p>
        </p:txBody>
      </p:sp>
      <p:sp>
        <p:nvSpPr>
          <p:cNvPr id="3" name="Espace réservé du contenu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Espace réservé pour une image  4"/>
          <p:cNvSpPr>
            <a:spLocks noGrp="1"/>
          </p:cNvSpPr>
          <p:nvPr>
            <p:ph type="pic" sz="quarter" idx="10" hasCustomPrompt="1"/>
          </p:nvPr>
        </p:nvSpPr>
        <p:spPr>
          <a:xfrm>
            <a:off x="996950" y="6210300"/>
            <a:ext cx="7687104" cy="552450"/>
          </a:xfrm>
        </p:spPr>
        <p:txBody>
          <a:bodyPr/>
          <a:lstStyle/>
          <a:p>
            <a:r>
              <a:rPr lang="fr-FR" dirty="0" smtClean="0"/>
              <a:t>LOGO</a:t>
            </a:r>
            <a:endParaRPr lang="fr-FR" dirty="0"/>
          </a:p>
        </p:txBody>
      </p:sp>
    </p:spTree>
    <p:extLst>
      <p:ext uri="{BB962C8B-B14F-4D97-AF65-F5344CB8AC3E}">
        <p14:creationId xmlns:p14="http://schemas.microsoft.com/office/powerpoint/2010/main" val="3883649136"/>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294922" y="6356350"/>
            <a:ext cx="1218243" cy="365125"/>
          </a:xfrm>
          <a:prstGeom prst="rect">
            <a:avLst/>
          </a:prstGeom>
        </p:spPr>
        <p:txBody>
          <a:bodyPr/>
          <a:lstStyle/>
          <a:p>
            <a:r>
              <a:rPr lang="en-US" smtClean="0"/>
              <a:t>Manjit Dosanjh, 24 September 2014</a:t>
            </a:r>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r>
              <a:rPr lang="en-US" smtClean="0"/>
              <a:t>Manjit Dosanjh, 24 September 2014</a:t>
            </a:r>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E6BE04F1-D793-6A4F-968D-B986D057B853}" type="slidenum">
              <a:rPr lang="en-US" smtClean="0"/>
              <a:pPr/>
              <a:t>‹#›</a:t>
            </a:fld>
            <a:endParaRPr lang="en-US"/>
          </a:p>
        </p:txBody>
      </p:sp>
      <p:pic>
        <p:nvPicPr>
          <p:cNvPr id="6" name="Image 2" descr="bande-02.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170827"/>
            <a:ext cx="9144000" cy="707202"/>
          </a:xfrm>
          <a:prstGeom prst="rect">
            <a:avLst/>
          </a:prstGeom>
        </p:spPr>
      </p:pic>
    </p:spTree>
    <p:extLst>
      <p:ext uri="{BB962C8B-B14F-4D97-AF65-F5344CB8AC3E}">
        <p14:creationId xmlns:p14="http://schemas.microsoft.com/office/powerpoint/2010/main" val="2599386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Manjit Dosanjh, 24 September 2014</a:t>
            </a:r>
            <a:endParaRPr lang="en-US"/>
          </a:p>
        </p:txBody>
      </p:sp>
      <p:sp>
        <p:nvSpPr>
          <p:cNvPr id="5" name="Footer Placeholder 4"/>
          <p:cNvSpPr>
            <a:spLocks noGrp="1"/>
          </p:cNvSpPr>
          <p:nvPr>
            <p:ph type="ftr" sz="quarter" idx="11"/>
          </p:nvPr>
        </p:nvSpPr>
        <p:spPr/>
        <p:txBody>
          <a:bodyPr/>
          <a:lstStyle/>
          <a:p>
            <a:r>
              <a:rPr lang="en-US" smtClean="0"/>
              <a:t>Manjit Dosanjh, 24 September 2014</a:t>
            </a:r>
            <a:endParaRPr lang="en-US"/>
          </a:p>
        </p:txBody>
      </p:sp>
      <p:sp>
        <p:nvSpPr>
          <p:cNvPr id="6" name="Slide Number Placeholder 5"/>
          <p:cNvSpPr>
            <a:spLocks noGrp="1"/>
          </p:cNvSpPr>
          <p:nvPr>
            <p:ph type="sldNum" sz="quarter" idx="12"/>
          </p:nvPr>
        </p:nvSpPr>
        <p:spPr/>
        <p:txBody>
          <a:bodyPr/>
          <a:lstStyle/>
          <a:p>
            <a:fld id="{EBFE97BA-25C8-9F43-B1D0-D16D337F4DD5}" type="slidenum">
              <a:rPr lang="en-US" smtClean="0"/>
              <a:t>‹#›</a:t>
            </a:fld>
            <a:endParaRPr lang="en-US"/>
          </a:p>
        </p:txBody>
      </p:sp>
    </p:spTree>
    <p:extLst>
      <p:ext uri="{BB962C8B-B14F-4D97-AF65-F5344CB8AC3E}">
        <p14:creationId xmlns:p14="http://schemas.microsoft.com/office/powerpoint/2010/main" val="1145596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Manjit Dosanjh, 24 September 2014</a:t>
            </a:r>
            <a:endParaRPr lang="en-US"/>
          </a:p>
        </p:txBody>
      </p:sp>
      <p:sp>
        <p:nvSpPr>
          <p:cNvPr id="5" name="Footer Placeholder 4"/>
          <p:cNvSpPr>
            <a:spLocks noGrp="1"/>
          </p:cNvSpPr>
          <p:nvPr>
            <p:ph type="ftr" sz="quarter" idx="11"/>
          </p:nvPr>
        </p:nvSpPr>
        <p:spPr/>
        <p:txBody>
          <a:bodyPr/>
          <a:lstStyle/>
          <a:p>
            <a:r>
              <a:rPr lang="en-US" smtClean="0"/>
              <a:t>Manjit Dosanjh, 24 September 2014</a:t>
            </a:r>
            <a:endParaRPr lang="en-US"/>
          </a:p>
        </p:txBody>
      </p:sp>
      <p:sp>
        <p:nvSpPr>
          <p:cNvPr id="6" name="Slide Number Placeholder 5"/>
          <p:cNvSpPr>
            <a:spLocks noGrp="1"/>
          </p:cNvSpPr>
          <p:nvPr>
            <p:ph type="sldNum" sz="quarter" idx="12"/>
          </p:nvPr>
        </p:nvSpPr>
        <p:spPr/>
        <p:txBody>
          <a:bodyPr/>
          <a:lstStyle/>
          <a:p>
            <a:fld id="{EBFE97BA-25C8-9F43-B1D0-D16D337F4DD5}" type="slidenum">
              <a:rPr lang="en-US" smtClean="0"/>
              <a:t>‹#›</a:t>
            </a:fld>
            <a:endParaRPr lang="en-US"/>
          </a:p>
        </p:txBody>
      </p:sp>
    </p:spTree>
    <p:extLst>
      <p:ext uri="{BB962C8B-B14F-4D97-AF65-F5344CB8AC3E}">
        <p14:creationId xmlns:p14="http://schemas.microsoft.com/office/powerpoint/2010/main" val="4127180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Manjit Dosanjh, 24 September 2014</a:t>
            </a:r>
            <a:endParaRPr lang="en-US"/>
          </a:p>
        </p:txBody>
      </p:sp>
      <p:sp>
        <p:nvSpPr>
          <p:cNvPr id="6" name="Footer Placeholder 5"/>
          <p:cNvSpPr>
            <a:spLocks noGrp="1"/>
          </p:cNvSpPr>
          <p:nvPr>
            <p:ph type="ftr" sz="quarter" idx="11"/>
          </p:nvPr>
        </p:nvSpPr>
        <p:spPr/>
        <p:txBody>
          <a:bodyPr/>
          <a:lstStyle/>
          <a:p>
            <a:r>
              <a:rPr lang="en-US" smtClean="0"/>
              <a:t>Manjit Dosanjh, 24 September 2014</a:t>
            </a:r>
            <a:endParaRPr lang="en-US"/>
          </a:p>
        </p:txBody>
      </p:sp>
      <p:sp>
        <p:nvSpPr>
          <p:cNvPr id="7" name="Slide Number Placeholder 6"/>
          <p:cNvSpPr>
            <a:spLocks noGrp="1"/>
          </p:cNvSpPr>
          <p:nvPr>
            <p:ph type="sldNum" sz="quarter" idx="12"/>
          </p:nvPr>
        </p:nvSpPr>
        <p:spPr/>
        <p:txBody>
          <a:bodyPr/>
          <a:lstStyle/>
          <a:p>
            <a:fld id="{EBFE97BA-25C8-9F43-B1D0-D16D337F4DD5}" type="slidenum">
              <a:rPr lang="en-US" smtClean="0"/>
              <a:t>‹#›</a:t>
            </a:fld>
            <a:endParaRPr lang="en-US"/>
          </a:p>
        </p:txBody>
      </p:sp>
    </p:spTree>
    <p:extLst>
      <p:ext uri="{BB962C8B-B14F-4D97-AF65-F5344CB8AC3E}">
        <p14:creationId xmlns:p14="http://schemas.microsoft.com/office/powerpoint/2010/main" val="3545633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Manjit Dosanjh, 24 September 2014</a:t>
            </a:r>
            <a:endParaRPr lang="en-US"/>
          </a:p>
        </p:txBody>
      </p:sp>
      <p:sp>
        <p:nvSpPr>
          <p:cNvPr id="8" name="Footer Placeholder 7"/>
          <p:cNvSpPr>
            <a:spLocks noGrp="1"/>
          </p:cNvSpPr>
          <p:nvPr>
            <p:ph type="ftr" sz="quarter" idx="11"/>
          </p:nvPr>
        </p:nvSpPr>
        <p:spPr/>
        <p:txBody>
          <a:bodyPr/>
          <a:lstStyle/>
          <a:p>
            <a:r>
              <a:rPr lang="en-US" smtClean="0"/>
              <a:t>Manjit Dosanjh, 24 September 2014</a:t>
            </a:r>
            <a:endParaRPr lang="en-US"/>
          </a:p>
        </p:txBody>
      </p:sp>
      <p:sp>
        <p:nvSpPr>
          <p:cNvPr id="9" name="Slide Number Placeholder 8"/>
          <p:cNvSpPr>
            <a:spLocks noGrp="1"/>
          </p:cNvSpPr>
          <p:nvPr>
            <p:ph type="sldNum" sz="quarter" idx="12"/>
          </p:nvPr>
        </p:nvSpPr>
        <p:spPr/>
        <p:txBody>
          <a:bodyPr/>
          <a:lstStyle/>
          <a:p>
            <a:fld id="{EBFE97BA-25C8-9F43-B1D0-D16D337F4DD5}" type="slidenum">
              <a:rPr lang="en-US" smtClean="0"/>
              <a:t>‹#›</a:t>
            </a:fld>
            <a:endParaRPr lang="en-US"/>
          </a:p>
        </p:txBody>
      </p:sp>
    </p:spTree>
    <p:extLst>
      <p:ext uri="{BB962C8B-B14F-4D97-AF65-F5344CB8AC3E}">
        <p14:creationId xmlns:p14="http://schemas.microsoft.com/office/powerpoint/2010/main" val="3657143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Manjit Dosanjh, 24 September 2014</a:t>
            </a:r>
            <a:endParaRPr lang="en-US"/>
          </a:p>
        </p:txBody>
      </p:sp>
      <p:sp>
        <p:nvSpPr>
          <p:cNvPr id="4" name="Footer Placeholder 3"/>
          <p:cNvSpPr>
            <a:spLocks noGrp="1"/>
          </p:cNvSpPr>
          <p:nvPr>
            <p:ph type="ftr" sz="quarter" idx="11"/>
          </p:nvPr>
        </p:nvSpPr>
        <p:spPr/>
        <p:txBody>
          <a:bodyPr/>
          <a:lstStyle/>
          <a:p>
            <a:r>
              <a:rPr lang="en-US" smtClean="0"/>
              <a:t>Manjit Dosanjh, 24 September 2014</a:t>
            </a:r>
            <a:endParaRPr lang="en-US" dirty="0"/>
          </a:p>
        </p:txBody>
      </p:sp>
      <p:sp>
        <p:nvSpPr>
          <p:cNvPr id="5" name="Slide Number Placeholder 4"/>
          <p:cNvSpPr>
            <a:spLocks noGrp="1"/>
          </p:cNvSpPr>
          <p:nvPr>
            <p:ph type="sldNum" sz="quarter" idx="12"/>
          </p:nvPr>
        </p:nvSpPr>
        <p:spPr/>
        <p:txBody>
          <a:bodyPr/>
          <a:lstStyle/>
          <a:p>
            <a:fld id="{EBFE97BA-25C8-9F43-B1D0-D16D337F4DD5}" type="slidenum">
              <a:rPr lang="en-US" smtClean="0"/>
              <a:t>‹#›</a:t>
            </a:fld>
            <a:endParaRPr lang="en-US"/>
          </a:p>
        </p:txBody>
      </p:sp>
    </p:spTree>
    <p:extLst>
      <p:ext uri="{BB962C8B-B14F-4D97-AF65-F5344CB8AC3E}">
        <p14:creationId xmlns:p14="http://schemas.microsoft.com/office/powerpoint/2010/main" val="3596834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Manjit Dosanjh, 24 September 2014</a:t>
            </a:r>
            <a:endParaRPr lang="en-US"/>
          </a:p>
        </p:txBody>
      </p:sp>
      <p:sp>
        <p:nvSpPr>
          <p:cNvPr id="3" name="Footer Placeholder 2"/>
          <p:cNvSpPr>
            <a:spLocks noGrp="1"/>
          </p:cNvSpPr>
          <p:nvPr>
            <p:ph type="ftr" sz="quarter" idx="11"/>
          </p:nvPr>
        </p:nvSpPr>
        <p:spPr/>
        <p:txBody>
          <a:bodyPr/>
          <a:lstStyle/>
          <a:p>
            <a:r>
              <a:rPr lang="en-US" smtClean="0"/>
              <a:t>Manjit Dosanjh, 24 September 2014</a:t>
            </a:r>
            <a:endParaRPr lang="en-US"/>
          </a:p>
        </p:txBody>
      </p:sp>
      <p:sp>
        <p:nvSpPr>
          <p:cNvPr id="4" name="Slide Number Placeholder 3"/>
          <p:cNvSpPr>
            <a:spLocks noGrp="1"/>
          </p:cNvSpPr>
          <p:nvPr>
            <p:ph type="sldNum" sz="quarter" idx="12"/>
          </p:nvPr>
        </p:nvSpPr>
        <p:spPr/>
        <p:txBody>
          <a:bodyPr/>
          <a:lstStyle/>
          <a:p>
            <a:fld id="{EBFE97BA-25C8-9F43-B1D0-D16D337F4DD5}" type="slidenum">
              <a:rPr lang="en-US" smtClean="0"/>
              <a:t>‹#›</a:t>
            </a:fld>
            <a:endParaRPr lang="en-US"/>
          </a:p>
        </p:txBody>
      </p:sp>
    </p:spTree>
    <p:extLst>
      <p:ext uri="{BB962C8B-B14F-4D97-AF65-F5344CB8AC3E}">
        <p14:creationId xmlns:p14="http://schemas.microsoft.com/office/powerpoint/2010/main" val="3995930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Manjit Dosanjh, 24 September 2014</a:t>
            </a:r>
            <a:endParaRPr lang="en-US"/>
          </a:p>
        </p:txBody>
      </p:sp>
      <p:sp>
        <p:nvSpPr>
          <p:cNvPr id="6" name="Footer Placeholder 5"/>
          <p:cNvSpPr>
            <a:spLocks noGrp="1"/>
          </p:cNvSpPr>
          <p:nvPr>
            <p:ph type="ftr" sz="quarter" idx="11"/>
          </p:nvPr>
        </p:nvSpPr>
        <p:spPr/>
        <p:txBody>
          <a:bodyPr/>
          <a:lstStyle/>
          <a:p>
            <a:r>
              <a:rPr lang="en-US" smtClean="0"/>
              <a:t>Manjit Dosanjh, 24 September 2014</a:t>
            </a:r>
            <a:endParaRPr lang="en-US"/>
          </a:p>
        </p:txBody>
      </p:sp>
      <p:sp>
        <p:nvSpPr>
          <p:cNvPr id="7" name="Slide Number Placeholder 6"/>
          <p:cNvSpPr>
            <a:spLocks noGrp="1"/>
          </p:cNvSpPr>
          <p:nvPr>
            <p:ph type="sldNum" sz="quarter" idx="12"/>
          </p:nvPr>
        </p:nvSpPr>
        <p:spPr/>
        <p:txBody>
          <a:bodyPr/>
          <a:lstStyle/>
          <a:p>
            <a:fld id="{EBFE97BA-25C8-9F43-B1D0-D16D337F4DD5}" type="slidenum">
              <a:rPr lang="en-US" smtClean="0"/>
              <a:t>‹#›</a:t>
            </a:fld>
            <a:endParaRPr lang="en-US"/>
          </a:p>
        </p:txBody>
      </p:sp>
    </p:spTree>
    <p:extLst>
      <p:ext uri="{BB962C8B-B14F-4D97-AF65-F5344CB8AC3E}">
        <p14:creationId xmlns:p14="http://schemas.microsoft.com/office/powerpoint/2010/main" val="3088722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Manjit Dosanjh, 24 September 2014</a:t>
            </a:r>
            <a:endParaRPr lang="en-US"/>
          </a:p>
        </p:txBody>
      </p:sp>
      <p:sp>
        <p:nvSpPr>
          <p:cNvPr id="6" name="Footer Placeholder 5"/>
          <p:cNvSpPr>
            <a:spLocks noGrp="1"/>
          </p:cNvSpPr>
          <p:nvPr>
            <p:ph type="ftr" sz="quarter" idx="11"/>
          </p:nvPr>
        </p:nvSpPr>
        <p:spPr/>
        <p:txBody>
          <a:bodyPr/>
          <a:lstStyle/>
          <a:p>
            <a:r>
              <a:rPr lang="en-US" smtClean="0"/>
              <a:t>Manjit Dosanjh, 24 September 2014</a:t>
            </a:r>
            <a:endParaRPr lang="en-US"/>
          </a:p>
        </p:txBody>
      </p:sp>
      <p:sp>
        <p:nvSpPr>
          <p:cNvPr id="7" name="Slide Number Placeholder 6"/>
          <p:cNvSpPr>
            <a:spLocks noGrp="1"/>
          </p:cNvSpPr>
          <p:nvPr>
            <p:ph type="sldNum" sz="quarter" idx="12"/>
          </p:nvPr>
        </p:nvSpPr>
        <p:spPr/>
        <p:txBody>
          <a:bodyPr/>
          <a:lstStyle/>
          <a:p>
            <a:fld id="{EBFE97BA-25C8-9F43-B1D0-D16D337F4DD5}" type="slidenum">
              <a:rPr lang="en-US" smtClean="0"/>
              <a:t>‹#›</a:t>
            </a:fld>
            <a:endParaRPr lang="en-US"/>
          </a:p>
        </p:txBody>
      </p:sp>
    </p:spTree>
    <p:extLst>
      <p:ext uri="{BB962C8B-B14F-4D97-AF65-F5344CB8AC3E}">
        <p14:creationId xmlns:p14="http://schemas.microsoft.com/office/powerpoint/2010/main" val="298575907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Manjit Dosanjh, 24 September 2014</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Manjit Dosanjh, 24 September 2014</a:t>
            </a:r>
            <a:endParaRPr lang="en-US" dirty="0" smtClean="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FE97BA-25C8-9F43-B1D0-D16D337F4DD5}" type="slidenum">
              <a:rPr lang="en-US" smtClean="0"/>
              <a:t>‹#›</a:t>
            </a:fld>
            <a:endParaRPr lang="en-US"/>
          </a:p>
        </p:txBody>
      </p:sp>
    </p:spTree>
    <p:extLst>
      <p:ext uri="{BB962C8B-B14F-4D97-AF65-F5344CB8AC3E}">
        <p14:creationId xmlns:p14="http://schemas.microsoft.com/office/powerpoint/2010/main" val="3133727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 id="2147483668" r:id="rId13"/>
    <p:sldLayoutId id="2147483669" r:id="rId14"/>
    <p:sldLayoutId id="2147483670" r:id="rId15"/>
    <p:sldLayoutId id="2147483671" r:id="rId16"/>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koza.if.uj.edu.pl/pet-symposium-2014" TargetMode="External"/><Relationship Id="rId4" Type="http://schemas.openxmlformats.org/officeDocument/2006/relationships/image" Target="../media/image2.jpeg"/><Relationship Id="rId5" Type="http://schemas.openxmlformats.org/officeDocument/2006/relationships/image" Target="../media/image3.png"/><Relationship Id="rId6"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14.xml"/><Relationship Id="rId2"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1" Type="http://schemas.openxmlformats.org/officeDocument/2006/relationships/slideLayout" Target="../slideLayouts/slideLayout7.xml"/><Relationship Id="rId2"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5" Type="http://schemas.openxmlformats.org/officeDocument/2006/relationships/image" Target="../media/image43.jpeg"/><Relationship Id="rId6" Type="http://schemas.openxmlformats.org/officeDocument/2006/relationships/image" Target="../media/image44.jpeg"/><Relationship Id="rId7" Type="http://schemas.openxmlformats.org/officeDocument/2006/relationships/image" Target="../media/image45.emf"/><Relationship Id="rId1" Type="http://schemas.openxmlformats.org/officeDocument/2006/relationships/slideLayout" Target="../slideLayouts/slideLayout15.xml"/><Relationship Id="rId2"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image" Target="../media/image4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3" Type="http://schemas.openxmlformats.org/officeDocument/2006/relationships/image" Target="../media/image50.wmf"/><Relationship Id="rId4" Type="http://schemas.openxmlformats.org/officeDocument/2006/relationships/image" Target="../media/image51.wmf"/><Relationship Id="rId5" Type="http://schemas.openxmlformats.org/officeDocument/2006/relationships/image" Target="../media/image52.wmf"/><Relationship Id="rId6" Type="http://schemas.openxmlformats.org/officeDocument/2006/relationships/image" Target="../media/image53.wmf"/><Relationship Id="rId7" Type="http://schemas.openxmlformats.org/officeDocument/2006/relationships/image" Target="../media/image54.wmf"/><Relationship Id="rId8" Type="http://schemas.openxmlformats.org/officeDocument/2006/relationships/image" Target="../media/image55.wmf"/><Relationship Id="rId9" Type="http://schemas.openxmlformats.org/officeDocument/2006/relationships/image" Target="../media/image56.png"/><Relationship Id="rId10" Type="http://schemas.openxmlformats.org/officeDocument/2006/relationships/image" Target="../media/image57.wmf"/><Relationship Id="rId11" Type="http://schemas.openxmlformats.org/officeDocument/2006/relationships/image" Target="../media/image58.jpeg"/><Relationship Id="rId1" Type="http://schemas.openxmlformats.org/officeDocument/2006/relationships/slideLayout" Target="../slideLayouts/slideLayout2.xml"/><Relationship Id="rId2" Type="http://schemas.openxmlformats.org/officeDocument/2006/relationships/image" Target="../media/image49.wmf"/></Relationships>
</file>

<file path=ppt/slides/_rels/slide27.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2.xml"/><Relationship Id="rId3"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9.png"/><Relationship Id="rId3" Type="http://schemas.openxmlformats.org/officeDocument/2006/relationships/image" Target="../media/image6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9.png"/><Relationship Id="rId5" Type="http://schemas.openxmlformats.org/officeDocument/2006/relationships/image" Target="../media/image62.png"/><Relationship Id="rId6" Type="http://schemas.openxmlformats.org/officeDocument/2006/relationships/image" Target="../media/image63.jpe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oleObject" Target="../embeddings/oleObject1.bin"/><Relationship Id="rId5" Type="http://schemas.openxmlformats.org/officeDocument/2006/relationships/image" Target="../media/image64.png"/><Relationship Id="rId6" Type="http://schemas.openxmlformats.org/officeDocument/2006/relationships/oleObject" Target="../embeddings/oleObject2.bin"/><Relationship Id="rId7" Type="http://schemas.openxmlformats.org/officeDocument/2006/relationships/image" Target="../media/image65.png"/><Relationship Id="rId8" Type="http://schemas.openxmlformats.org/officeDocument/2006/relationships/image" Target="../media/image66.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7.jpeg"/><Relationship Id="rId3" Type="http://schemas.openxmlformats.org/officeDocument/2006/relationships/image" Target="../media/image68.jpg"/></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image" Target="../media/image16.w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wmf"/><Relationship Id="rId5" Type="http://schemas.openxmlformats.org/officeDocument/2006/relationships/image" Target="../media/image24.png"/><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ctrTitle"/>
          </p:nvPr>
        </p:nvSpPr>
        <p:spPr>
          <a:xfrm>
            <a:off x="0" y="-271567"/>
            <a:ext cx="9143999" cy="1404600"/>
          </a:xfrm>
        </p:spPr>
        <p:txBody>
          <a:bodyPr>
            <a:normAutofit fontScale="90000"/>
          </a:bodyPr>
          <a:lstStyle/>
          <a:p>
            <a:r>
              <a:rPr lang="en-US" sz="4400" b="1" i="0" dirty="0" smtClean="0">
                <a:solidFill>
                  <a:srgbClr val="000090"/>
                </a:solidFill>
                <a:ea typeface="ＭＳ Ｐゴシック" charset="0"/>
                <a:cs typeface="ＭＳ Ｐゴシック" charset="0"/>
              </a:rPr>
              <a:t/>
            </a:r>
            <a:br>
              <a:rPr lang="en-US" sz="4400" b="1" i="0" dirty="0" smtClean="0">
                <a:solidFill>
                  <a:srgbClr val="000090"/>
                </a:solidFill>
                <a:ea typeface="ＭＳ Ｐゴシック" charset="0"/>
                <a:cs typeface="ＭＳ Ｐゴシック" charset="0"/>
              </a:rPr>
            </a:br>
            <a:r>
              <a:rPr lang="en-US" b="1" dirty="0">
                <a:solidFill>
                  <a:srgbClr val="000090"/>
                </a:solidFill>
                <a:ea typeface="ＭＳ Ｐゴシック" charset="0"/>
                <a:cs typeface="ＭＳ Ｐゴシック" charset="0"/>
              </a:rPr>
              <a:t/>
            </a:r>
            <a:br>
              <a:rPr lang="en-US" b="1" dirty="0">
                <a:solidFill>
                  <a:srgbClr val="000090"/>
                </a:solidFill>
                <a:ea typeface="ＭＳ Ｐゴシック" charset="0"/>
                <a:cs typeface="ＭＳ Ｐゴシック" charset="0"/>
              </a:rPr>
            </a:br>
            <a:r>
              <a:rPr lang="en-US" sz="4000" b="1" dirty="0">
                <a:solidFill>
                  <a:schemeClr val="tx2"/>
                </a:solidFill>
                <a:latin typeface="League Gothic Regular"/>
                <a:cs typeface="League Gothic Regular"/>
              </a:rPr>
              <a:t>Biomedical research perspectives  @CERN</a:t>
            </a:r>
            <a:br>
              <a:rPr lang="en-US" sz="4000" b="1" dirty="0">
                <a:solidFill>
                  <a:schemeClr val="tx2"/>
                </a:solidFill>
                <a:latin typeface="League Gothic Regular"/>
                <a:cs typeface="League Gothic Regular"/>
              </a:rPr>
            </a:br>
            <a:endParaRPr lang="en-US" sz="4000" b="1" i="0" dirty="0">
              <a:solidFill>
                <a:srgbClr val="000090"/>
              </a:solidFill>
              <a:ea typeface="ＭＳ Ｐゴシック" charset="0"/>
              <a:cs typeface="ＭＳ Ｐゴシック" charset="0"/>
            </a:endParaRPr>
          </a:p>
        </p:txBody>
      </p:sp>
      <p:sp>
        <p:nvSpPr>
          <p:cNvPr id="3" name="Subtitle 2"/>
          <p:cNvSpPr>
            <a:spLocks noGrp="1"/>
          </p:cNvSpPr>
          <p:nvPr>
            <p:ph type="subTitle" idx="1"/>
          </p:nvPr>
        </p:nvSpPr>
        <p:spPr>
          <a:xfrm>
            <a:off x="0" y="5170328"/>
            <a:ext cx="9144000" cy="1350963"/>
          </a:xfrm>
        </p:spPr>
        <p:txBody>
          <a:bodyPr>
            <a:normAutofit fontScale="92500" lnSpcReduction="20000"/>
          </a:bodyPr>
          <a:lstStyle/>
          <a:p>
            <a:pPr>
              <a:defRPr/>
            </a:pPr>
            <a:r>
              <a:rPr lang="en-US" u="sng" dirty="0">
                <a:hlinkClick r:id="rId3"/>
              </a:rPr>
              <a:t>II Symposium on Positron Emission Tomography</a:t>
            </a:r>
            <a:endParaRPr lang="en-US" sz="2900" u="sng" dirty="0" smtClean="0">
              <a:solidFill>
                <a:srgbClr val="000090"/>
              </a:solidFill>
              <a:latin typeface="+mj-lt"/>
              <a:cs typeface="Gill Sans Light"/>
            </a:endParaRPr>
          </a:p>
          <a:p>
            <a:pPr algn="ctr">
              <a:defRPr/>
            </a:pPr>
            <a:r>
              <a:rPr lang="en-US" sz="2900" dirty="0" smtClean="0">
                <a:solidFill>
                  <a:srgbClr val="000090"/>
                </a:solidFill>
                <a:latin typeface="+mj-lt"/>
                <a:cs typeface="Gill Sans Light"/>
              </a:rPr>
              <a:t>Manjit Dosanjh,  CERN</a:t>
            </a:r>
          </a:p>
          <a:p>
            <a:pPr algn="ctr">
              <a:defRPr/>
            </a:pPr>
            <a:r>
              <a:rPr lang="en-US" sz="2900" dirty="0" err="1" smtClean="0">
                <a:solidFill>
                  <a:srgbClr val="000090"/>
                </a:solidFill>
                <a:latin typeface="+mj-lt"/>
                <a:cs typeface="Gill Sans Light"/>
              </a:rPr>
              <a:t>manjit.dosanjh@cern.ch</a:t>
            </a:r>
            <a:endParaRPr lang="en-US" sz="2900" dirty="0" smtClean="0">
              <a:solidFill>
                <a:srgbClr val="000090"/>
              </a:solidFill>
              <a:latin typeface="+mj-lt"/>
              <a:cs typeface="Gill Sans Light"/>
            </a:endParaRPr>
          </a:p>
        </p:txBody>
      </p:sp>
      <p:pic>
        <p:nvPicPr>
          <p:cNvPr id="2048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404600"/>
            <a:ext cx="4564063" cy="363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1371262"/>
            <a:ext cx="4648200" cy="367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17" descr="CERNlogo-bleu"/>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 y="6172200"/>
            <a:ext cx="533400"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519253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ChangeArrowheads="1"/>
          </p:cNvSpPr>
          <p:nvPr/>
        </p:nvSpPr>
        <p:spPr bwMode="auto">
          <a:xfrm>
            <a:off x="2187473" y="3803988"/>
            <a:ext cx="6226380" cy="1844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l" defTabSz="762000">
              <a:buSzPct val="100000"/>
            </a:pPr>
            <a:r>
              <a:rPr lang="en-GB" sz="2000" dirty="0" smtClean="0"/>
              <a:t>There </a:t>
            </a:r>
            <a:r>
              <a:rPr lang="en-GB" sz="2000" dirty="0"/>
              <a:t>is no substitute for RT in the near </a:t>
            </a:r>
            <a:r>
              <a:rPr lang="en-GB" sz="2000" dirty="0" smtClean="0"/>
              <a:t>future</a:t>
            </a:r>
          </a:p>
          <a:p>
            <a:pPr algn="l" defTabSz="762000">
              <a:spcBef>
                <a:spcPts val="600"/>
              </a:spcBef>
              <a:buSzPct val="100000"/>
            </a:pPr>
            <a:r>
              <a:rPr lang="en-GB" sz="2000" dirty="0" smtClean="0"/>
              <a:t>The </a:t>
            </a:r>
            <a:r>
              <a:rPr lang="en-GB" sz="2000" dirty="0"/>
              <a:t>rate of patients treated with RT is increasing</a:t>
            </a:r>
          </a:p>
          <a:p>
            <a:pPr marL="342900" indent="-342900" algn="l" defTabSz="762000">
              <a:lnSpc>
                <a:spcPct val="80000"/>
              </a:lnSpc>
              <a:spcBef>
                <a:spcPct val="20000"/>
              </a:spcBef>
              <a:buSzPct val="100000"/>
              <a:buFontTx/>
              <a:buChar char="•"/>
            </a:pPr>
            <a:endParaRPr lang="en-GB" sz="2000" dirty="0">
              <a:solidFill>
                <a:schemeClr val="bg1"/>
              </a:solidFill>
            </a:endParaRPr>
          </a:p>
          <a:p>
            <a:pPr marL="342900" indent="-342900" algn="l" defTabSz="762000">
              <a:lnSpc>
                <a:spcPct val="90000"/>
              </a:lnSpc>
              <a:spcBef>
                <a:spcPct val="20000"/>
              </a:spcBef>
            </a:pPr>
            <a:r>
              <a:rPr lang="en-GB" sz="2000" dirty="0">
                <a:solidFill>
                  <a:srgbClr val="7878DE"/>
                </a:solidFill>
              </a:rPr>
              <a:t>Present Limitation of RT: </a:t>
            </a:r>
          </a:p>
          <a:p>
            <a:pPr marL="342900" indent="-342900" defTabSz="762000">
              <a:lnSpc>
                <a:spcPct val="90000"/>
              </a:lnSpc>
              <a:spcBef>
                <a:spcPct val="20000"/>
              </a:spcBef>
            </a:pPr>
            <a:r>
              <a:rPr lang="en-GB" sz="2000" dirty="0"/>
              <a:t>~</a:t>
            </a:r>
            <a:r>
              <a:rPr lang="en-GB" sz="2000" dirty="0" smtClean="0">
                <a:solidFill>
                  <a:srgbClr val="4D4D4D"/>
                </a:solidFill>
              </a:rPr>
              <a:t>30% </a:t>
            </a:r>
            <a:r>
              <a:rPr lang="en-GB" sz="2000" dirty="0">
                <a:solidFill>
                  <a:srgbClr val="4D4D4D"/>
                </a:solidFill>
              </a:rPr>
              <a:t>of </a:t>
            </a:r>
            <a:r>
              <a:rPr lang="en-GB" sz="2000" dirty="0" smtClean="0">
                <a:solidFill>
                  <a:srgbClr val="4D4D4D"/>
                </a:solidFill>
              </a:rPr>
              <a:t>patients treatment fails locally</a:t>
            </a:r>
            <a:endParaRPr lang="fr-FR" i="1" dirty="0">
              <a:solidFill>
                <a:srgbClr val="FF00FF"/>
              </a:solidFill>
              <a:latin typeface="Times New Roman" charset="0"/>
            </a:endParaRPr>
          </a:p>
        </p:txBody>
      </p:sp>
      <p:sp>
        <p:nvSpPr>
          <p:cNvPr id="67587" name="Rectangle 4"/>
          <p:cNvSpPr>
            <a:spLocks noChangeArrowheads="1"/>
          </p:cNvSpPr>
          <p:nvPr/>
        </p:nvSpPr>
        <p:spPr bwMode="auto">
          <a:xfrm>
            <a:off x="0" y="1524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defTabSz="762000">
              <a:lnSpc>
                <a:spcPct val="80000"/>
              </a:lnSpc>
            </a:pPr>
            <a:r>
              <a:rPr lang="en-GB" sz="3600" dirty="0" smtClean="0">
                <a:solidFill>
                  <a:srgbClr val="910101"/>
                </a:solidFill>
              </a:rPr>
              <a:t>Conventional Radiotherapy in 21st Century</a:t>
            </a:r>
            <a:endParaRPr lang="en-GB" sz="3600" dirty="0">
              <a:solidFill>
                <a:srgbClr val="910101"/>
              </a:solidFill>
            </a:endParaRPr>
          </a:p>
        </p:txBody>
      </p:sp>
      <p:grpSp>
        <p:nvGrpSpPr>
          <p:cNvPr id="67589" name="Group 8"/>
          <p:cNvGrpSpPr>
            <a:grpSpLocks/>
          </p:cNvGrpSpPr>
          <p:nvPr/>
        </p:nvGrpSpPr>
        <p:grpSpPr bwMode="auto">
          <a:xfrm>
            <a:off x="0" y="1549400"/>
            <a:ext cx="1606550" cy="3759200"/>
            <a:chOff x="5257800" y="1549400"/>
            <a:chExt cx="1606550" cy="3759200"/>
          </a:xfrm>
        </p:grpSpPr>
        <p:pic>
          <p:nvPicPr>
            <p:cNvPr id="67591" name="Picture 6"/>
            <p:cNvPicPr>
              <a:picLocks noChangeAspect="1"/>
            </p:cNvPicPr>
            <p:nvPr/>
          </p:nvPicPr>
          <p:blipFill>
            <a:blip r:embed="rId3">
              <a:extLst>
                <a:ext uri="{28A0092B-C50C-407E-A947-70E740481C1C}">
                  <a14:useLocalDpi xmlns:a14="http://schemas.microsoft.com/office/drawing/2010/main" val="0"/>
                </a:ext>
              </a:extLst>
            </a:blip>
            <a:srcRect l="64958"/>
            <a:stretch>
              <a:fillRect/>
            </a:stretch>
          </p:blipFill>
          <p:spPr bwMode="auto">
            <a:xfrm>
              <a:off x="5257800" y="1549400"/>
              <a:ext cx="1606550"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5257800" y="1752600"/>
              <a:ext cx="3810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grpSp>
      <p:sp>
        <p:nvSpPr>
          <p:cNvPr id="9" name="Rectangle 2"/>
          <p:cNvSpPr txBox="1">
            <a:spLocks noChangeArrowheads="1"/>
          </p:cNvSpPr>
          <p:nvPr/>
        </p:nvSpPr>
        <p:spPr>
          <a:xfrm>
            <a:off x="304800" y="1143000"/>
            <a:ext cx="8610600" cy="609600"/>
          </a:xfrm>
          <a:prstGeom prst="rect">
            <a:avLst/>
          </a:prstGeom>
        </p:spPr>
        <p:txBody>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GB" sz="2800" dirty="0" smtClean="0"/>
              <a:t>3 "Cs" of Radiation</a:t>
            </a:r>
            <a:endParaRPr lang="en-GB" sz="2800" dirty="0"/>
          </a:p>
        </p:txBody>
      </p:sp>
      <p:sp>
        <p:nvSpPr>
          <p:cNvPr id="10" name="Rectangle 3"/>
          <p:cNvSpPr txBox="1">
            <a:spLocks noChangeArrowheads="1"/>
          </p:cNvSpPr>
          <p:nvPr/>
        </p:nvSpPr>
        <p:spPr>
          <a:xfrm>
            <a:off x="2082214" y="1778993"/>
            <a:ext cx="6786230" cy="1441619"/>
          </a:xfrm>
          <a:prstGeom prst="rect">
            <a:avLst/>
          </a:prstGeom>
        </p:spPr>
        <p:txBody>
          <a:bodyPr/>
          <a:lstStyle>
            <a:lvl1pPr marL="493776" indent="-457200" algn="l" rtl="0" eaLnBrk="1" latinLnBrk="0" hangingPunct="1">
              <a:spcBef>
                <a:spcPct val="20000"/>
              </a:spcBef>
              <a:buClr>
                <a:schemeClr val="accent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a:buFontTx/>
              <a:buNone/>
            </a:pPr>
            <a:r>
              <a:rPr lang="en-GB" sz="2400" dirty="0" smtClean="0"/>
              <a:t>Cure (~ 45% cancer cases are cured)</a:t>
            </a:r>
          </a:p>
          <a:p>
            <a:pPr>
              <a:buFontTx/>
              <a:buNone/>
            </a:pPr>
            <a:r>
              <a:rPr lang="en-GB" sz="2400" dirty="0" smtClean="0"/>
              <a:t>Conservative (non-invasive, few side effects)</a:t>
            </a:r>
          </a:p>
          <a:p>
            <a:pPr>
              <a:buFontTx/>
              <a:buNone/>
            </a:pPr>
            <a:r>
              <a:rPr lang="en-GB" sz="2400" dirty="0" smtClean="0"/>
              <a:t>Cheap (~ 5% of total cost of cancer on radiation)</a:t>
            </a:r>
            <a:endParaRPr lang="en-GB" sz="2400" dirty="0"/>
          </a:p>
        </p:txBody>
      </p:sp>
      <p:sp>
        <p:nvSpPr>
          <p:cNvPr id="11" name="Text Box 3"/>
          <p:cNvSpPr txBox="1">
            <a:spLocks noChangeArrowheads="1"/>
          </p:cNvSpPr>
          <p:nvPr/>
        </p:nvSpPr>
        <p:spPr bwMode="auto">
          <a:xfrm>
            <a:off x="7013164" y="3022174"/>
            <a:ext cx="18552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1200">
                <a:solidFill>
                  <a:schemeClr val="tx1"/>
                </a:solidFill>
                <a:latin typeface="Comic Sans MS" charset="0"/>
                <a:ea typeface="ＭＳ Ｐゴシック" charset="0"/>
                <a:cs typeface="ＭＳ Ｐゴシック" charset="0"/>
              </a:defRPr>
            </a:lvl1pPr>
            <a:lvl2pPr marL="742950" indent="-285750">
              <a:defRPr sz="1200">
                <a:solidFill>
                  <a:schemeClr val="tx1"/>
                </a:solidFill>
                <a:latin typeface="Comic Sans MS" charset="0"/>
                <a:ea typeface="ＭＳ Ｐゴシック" charset="0"/>
              </a:defRPr>
            </a:lvl2pPr>
            <a:lvl3pPr marL="1143000" indent="-228600">
              <a:defRPr sz="1200">
                <a:solidFill>
                  <a:schemeClr val="tx1"/>
                </a:solidFill>
                <a:latin typeface="Comic Sans MS" charset="0"/>
                <a:ea typeface="ＭＳ Ｐゴシック" charset="0"/>
              </a:defRPr>
            </a:lvl3pPr>
            <a:lvl4pPr marL="1600200" indent="-228600">
              <a:defRPr sz="1200">
                <a:solidFill>
                  <a:schemeClr val="tx1"/>
                </a:solidFill>
                <a:latin typeface="Comic Sans MS" charset="0"/>
                <a:ea typeface="ＭＳ Ｐゴシック" charset="0"/>
              </a:defRPr>
            </a:lvl4pPr>
            <a:lvl5pPr marL="2057400" indent="-228600">
              <a:defRPr sz="1200">
                <a:solidFill>
                  <a:schemeClr val="tx1"/>
                </a:solidFill>
                <a:latin typeface="Comic Sans MS" charset="0"/>
                <a:ea typeface="ＭＳ Ｐゴシック" charset="0"/>
              </a:defRPr>
            </a:lvl5pPr>
            <a:lvl6pPr marL="2514600" indent="-228600" algn="ctr" eaLnBrk="0" fontAlgn="base" hangingPunct="0">
              <a:spcBef>
                <a:spcPct val="0"/>
              </a:spcBef>
              <a:spcAft>
                <a:spcPct val="0"/>
              </a:spcAft>
              <a:defRPr sz="1200">
                <a:solidFill>
                  <a:schemeClr val="tx1"/>
                </a:solidFill>
                <a:latin typeface="Comic Sans MS" charset="0"/>
                <a:ea typeface="ＭＳ Ｐゴシック" charset="0"/>
              </a:defRPr>
            </a:lvl6pPr>
            <a:lvl7pPr marL="2971800" indent="-228600" algn="ctr" eaLnBrk="0" fontAlgn="base" hangingPunct="0">
              <a:spcBef>
                <a:spcPct val="0"/>
              </a:spcBef>
              <a:spcAft>
                <a:spcPct val="0"/>
              </a:spcAft>
              <a:defRPr sz="1200">
                <a:solidFill>
                  <a:schemeClr val="tx1"/>
                </a:solidFill>
                <a:latin typeface="Comic Sans MS" charset="0"/>
                <a:ea typeface="ＭＳ Ｐゴシック" charset="0"/>
              </a:defRPr>
            </a:lvl7pPr>
            <a:lvl8pPr marL="3429000" indent="-228600" algn="ctr" eaLnBrk="0" fontAlgn="base" hangingPunct="0">
              <a:spcBef>
                <a:spcPct val="0"/>
              </a:spcBef>
              <a:spcAft>
                <a:spcPct val="0"/>
              </a:spcAft>
              <a:defRPr sz="1200">
                <a:solidFill>
                  <a:schemeClr val="tx1"/>
                </a:solidFill>
                <a:latin typeface="Comic Sans MS" charset="0"/>
                <a:ea typeface="ＭＳ Ｐゴシック" charset="0"/>
              </a:defRPr>
            </a:lvl8pPr>
            <a:lvl9pPr marL="3886200" indent="-228600" algn="ctr" eaLnBrk="0" fontAlgn="base" hangingPunct="0">
              <a:spcBef>
                <a:spcPct val="0"/>
              </a:spcBef>
              <a:spcAft>
                <a:spcPct val="0"/>
              </a:spcAft>
              <a:defRPr sz="1200">
                <a:solidFill>
                  <a:schemeClr val="tx1"/>
                </a:solidFill>
                <a:latin typeface="Comic Sans MS" charset="0"/>
                <a:ea typeface="ＭＳ Ｐゴシック" charset="0"/>
              </a:defRPr>
            </a:lvl9pPr>
          </a:lstStyle>
          <a:p>
            <a:pPr algn="ctr" eaLnBrk="1" hangingPunct="1">
              <a:spcBef>
                <a:spcPct val="50000"/>
              </a:spcBef>
            </a:pPr>
            <a:r>
              <a:rPr lang="fr-FR" sz="2000" i="1" dirty="0" smtClean="0">
                <a:solidFill>
                  <a:schemeClr val="accent6">
                    <a:lumMod val="50000"/>
                  </a:schemeClr>
                </a:solidFill>
                <a:latin typeface="Times New Roman" charset="0"/>
              </a:rPr>
              <a:t>(</a:t>
            </a:r>
            <a:r>
              <a:rPr lang="fr-FR" sz="2000" i="1" dirty="0" err="1" smtClean="0">
                <a:solidFill>
                  <a:schemeClr val="accent6">
                    <a:lumMod val="50000"/>
                  </a:schemeClr>
                </a:solidFill>
                <a:latin typeface="Times New Roman" charset="0"/>
              </a:rPr>
              <a:t>J.P.Gérard</a:t>
            </a:r>
            <a:r>
              <a:rPr lang="fr-FR" sz="2000" i="1" dirty="0" smtClean="0">
                <a:solidFill>
                  <a:schemeClr val="accent6">
                    <a:lumMod val="50000"/>
                  </a:schemeClr>
                </a:solidFill>
                <a:latin typeface="Times New Roman" charset="0"/>
              </a:rPr>
              <a:t>)</a:t>
            </a:r>
            <a:endParaRPr lang="fr-FR" sz="2000" i="1" dirty="0">
              <a:solidFill>
                <a:schemeClr val="accent6">
                  <a:lumMod val="50000"/>
                </a:schemeClr>
              </a:solidFill>
              <a:latin typeface="Times New Roman" charset="0"/>
            </a:endParaRPr>
          </a:p>
        </p:txBody>
      </p:sp>
      <p:sp>
        <p:nvSpPr>
          <p:cNvPr id="3" name="Slide Number Placeholder 2"/>
          <p:cNvSpPr>
            <a:spLocks noGrp="1"/>
          </p:cNvSpPr>
          <p:nvPr>
            <p:ph type="sldNum" sz="quarter" idx="12"/>
          </p:nvPr>
        </p:nvSpPr>
        <p:spPr/>
        <p:txBody>
          <a:bodyPr/>
          <a:lstStyle/>
          <a:p>
            <a:fld id="{EBFE97BA-25C8-9F43-B1D0-D16D337F4DD5}" type="slidenum">
              <a:rPr lang="en-US" smtClean="0"/>
              <a:t>10</a:t>
            </a:fld>
            <a:endParaRPr lang="en-US"/>
          </a:p>
        </p:txBody>
      </p:sp>
      <p:sp>
        <p:nvSpPr>
          <p:cNvPr id="4" name="Footer Placeholder 3"/>
          <p:cNvSpPr>
            <a:spLocks noGrp="1"/>
          </p:cNvSpPr>
          <p:nvPr>
            <p:ph type="ftr" sz="quarter" idx="11"/>
          </p:nvPr>
        </p:nvSpPr>
        <p:spPr/>
        <p:txBody>
          <a:bodyPr/>
          <a:lstStyle/>
          <a:p>
            <a:r>
              <a:rPr lang="en-US" smtClean="0"/>
              <a:t>Manjit Dosanjh, 24 September 2014</a:t>
            </a:r>
            <a:endParaRPr lang="en-US"/>
          </a:p>
        </p:txBody>
      </p:sp>
    </p:spTree>
    <p:extLst>
      <p:ext uri="{BB962C8B-B14F-4D97-AF65-F5344CB8AC3E}">
        <p14:creationId xmlns:p14="http://schemas.microsoft.com/office/powerpoint/2010/main" val="411492321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ChangeArrowheads="1"/>
          </p:cNvSpPr>
          <p:nvPr/>
        </p:nvSpPr>
        <p:spPr bwMode="auto">
          <a:xfrm>
            <a:off x="304800" y="1384475"/>
            <a:ext cx="8573203" cy="4061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70000"/>
              </a:lnSpc>
              <a:spcBef>
                <a:spcPct val="20000"/>
              </a:spcBef>
              <a:buClr>
                <a:schemeClr val="tx1"/>
              </a:buClr>
              <a:buFontTx/>
              <a:buChar char="•"/>
            </a:pPr>
            <a:r>
              <a:rPr lang="en-US" sz="2400" dirty="0" smtClean="0">
                <a:solidFill>
                  <a:schemeClr val="tx2">
                    <a:lumMod val="75000"/>
                  </a:schemeClr>
                </a:solidFill>
                <a:cs typeface="Comic Sans MS" charset="0"/>
              </a:rPr>
              <a:t>Accelerator technologies to improve treatment: higher dose</a:t>
            </a:r>
          </a:p>
          <a:p>
            <a:pPr>
              <a:lnSpc>
                <a:spcPct val="90000"/>
              </a:lnSpc>
              <a:spcBef>
                <a:spcPct val="20000"/>
              </a:spcBef>
              <a:buClr>
                <a:schemeClr val="tx1"/>
              </a:buClr>
            </a:pPr>
            <a:endParaRPr lang="en-US" sz="2400" dirty="0" smtClean="0">
              <a:solidFill>
                <a:schemeClr val="tx2">
                  <a:lumMod val="75000"/>
                </a:schemeClr>
              </a:solidFill>
              <a:cs typeface="Comic Sans MS" charset="0"/>
            </a:endParaRPr>
          </a:p>
          <a:p>
            <a:pPr marL="342900" indent="-342900">
              <a:lnSpc>
                <a:spcPct val="90000"/>
              </a:lnSpc>
              <a:spcBef>
                <a:spcPct val="20000"/>
              </a:spcBef>
              <a:buClr>
                <a:schemeClr val="tx1"/>
              </a:buClr>
              <a:buFontTx/>
              <a:buChar char="•"/>
            </a:pPr>
            <a:r>
              <a:rPr lang="en-US" sz="2400" dirty="0" smtClean="0">
                <a:solidFill>
                  <a:schemeClr val="tx2">
                    <a:lumMod val="75000"/>
                  </a:schemeClr>
                </a:solidFill>
                <a:cs typeface="Comic Sans MS" charset="0"/>
              </a:rPr>
              <a:t>Detectors/imaging: accuracy, multimodality, real-time, organ motion</a:t>
            </a:r>
          </a:p>
          <a:p>
            <a:pPr marL="342900" indent="-342900">
              <a:lnSpc>
                <a:spcPct val="70000"/>
              </a:lnSpc>
              <a:spcBef>
                <a:spcPct val="20000"/>
              </a:spcBef>
              <a:buClr>
                <a:schemeClr val="tx1"/>
              </a:buClr>
              <a:buFontTx/>
              <a:buChar char="•"/>
            </a:pPr>
            <a:endParaRPr lang="en-US" sz="2400" dirty="0" smtClean="0">
              <a:solidFill>
                <a:schemeClr val="tx2">
                  <a:lumMod val="75000"/>
                </a:schemeClr>
              </a:solidFill>
              <a:cs typeface="Comic Sans MS" charset="0"/>
            </a:endParaRPr>
          </a:p>
          <a:p>
            <a:pPr marL="342900" indent="-342900">
              <a:lnSpc>
                <a:spcPct val="90000"/>
              </a:lnSpc>
              <a:spcBef>
                <a:spcPct val="20000"/>
              </a:spcBef>
              <a:buClr>
                <a:schemeClr val="tx1"/>
              </a:buClr>
              <a:buFontTx/>
              <a:buChar char="•"/>
            </a:pPr>
            <a:r>
              <a:rPr lang="en-US" sz="2400" dirty="0" smtClean="0">
                <a:solidFill>
                  <a:schemeClr val="tx2">
                    <a:lumMod val="75000"/>
                  </a:schemeClr>
                </a:solidFill>
                <a:cs typeface="Comic Sans MS" charset="0"/>
              </a:rPr>
              <a:t>Data: storage, analysis  and  sharing  (confidentiality, access)</a:t>
            </a:r>
          </a:p>
          <a:p>
            <a:pPr marL="342900" indent="-342900">
              <a:lnSpc>
                <a:spcPct val="70000"/>
              </a:lnSpc>
              <a:spcBef>
                <a:spcPct val="20000"/>
              </a:spcBef>
              <a:buClr>
                <a:schemeClr val="tx1"/>
              </a:buClr>
              <a:buFontTx/>
              <a:buChar char="•"/>
            </a:pPr>
            <a:endParaRPr lang="en-US" sz="2400" dirty="0" smtClean="0">
              <a:solidFill>
                <a:schemeClr val="tx2">
                  <a:lumMod val="75000"/>
                </a:schemeClr>
              </a:solidFill>
              <a:cs typeface="Comic Sans MS" charset="0"/>
            </a:endParaRPr>
          </a:p>
          <a:p>
            <a:pPr marL="342900" indent="-342900">
              <a:lnSpc>
                <a:spcPct val="70000"/>
              </a:lnSpc>
              <a:spcBef>
                <a:spcPct val="20000"/>
              </a:spcBef>
              <a:buClr>
                <a:schemeClr val="tx1"/>
              </a:buClr>
              <a:buFontTx/>
              <a:buChar char="•"/>
            </a:pPr>
            <a:r>
              <a:rPr lang="en-US" sz="2400" dirty="0" smtClean="0">
                <a:solidFill>
                  <a:schemeClr val="tx2">
                    <a:lumMod val="75000"/>
                  </a:schemeClr>
                </a:solidFill>
                <a:cs typeface="Comic Sans MS" charset="0"/>
              </a:rPr>
              <a:t>Biology: fractionation, radio-resistance, radio-sensitization</a:t>
            </a:r>
          </a:p>
          <a:p>
            <a:pPr marL="342900" indent="-342900">
              <a:lnSpc>
                <a:spcPct val="70000"/>
              </a:lnSpc>
              <a:spcBef>
                <a:spcPct val="20000"/>
              </a:spcBef>
              <a:buClr>
                <a:schemeClr val="tx1"/>
              </a:buClr>
              <a:buFontTx/>
              <a:buChar char="•"/>
            </a:pPr>
            <a:endParaRPr lang="en-US" sz="2400" dirty="0" smtClean="0">
              <a:solidFill>
                <a:schemeClr val="tx2">
                  <a:lumMod val="75000"/>
                </a:schemeClr>
              </a:solidFill>
              <a:cs typeface="Comic Sans MS" charset="0"/>
            </a:endParaRPr>
          </a:p>
          <a:p>
            <a:pPr marL="342900" indent="-342900">
              <a:lnSpc>
                <a:spcPct val="70000"/>
              </a:lnSpc>
              <a:spcBef>
                <a:spcPct val="20000"/>
              </a:spcBef>
              <a:buClr>
                <a:schemeClr val="tx1"/>
              </a:buClr>
              <a:buFontTx/>
              <a:buChar char="•"/>
            </a:pPr>
            <a:r>
              <a:rPr lang="en-US" sz="2400" dirty="0" smtClean="0">
                <a:solidFill>
                  <a:schemeClr val="tx2">
                    <a:lumMod val="75000"/>
                  </a:schemeClr>
                </a:solidFill>
                <a:cs typeface="Comic Sans MS" charset="0"/>
              </a:rPr>
              <a:t>Collaboration in this multidisciplinary field is key </a:t>
            </a:r>
          </a:p>
          <a:p>
            <a:pPr marL="342900" indent="-342900">
              <a:lnSpc>
                <a:spcPct val="70000"/>
              </a:lnSpc>
              <a:spcBef>
                <a:spcPct val="20000"/>
              </a:spcBef>
              <a:buClr>
                <a:schemeClr val="tx1"/>
              </a:buClr>
              <a:buFontTx/>
              <a:buChar char="•"/>
            </a:pPr>
            <a:endParaRPr lang="en-US" sz="2400" dirty="0" smtClean="0">
              <a:solidFill>
                <a:schemeClr val="tx2">
                  <a:lumMod val="75000"/>
                </a:schemeClr>
              </a:solidFill>
              <a:cs typeface="Comic Sans MS" charset="0"/>
            </a:endParaRPr>
          </a:p>
        </p:txBody>
      </p:sp>
      <p:sp>
        <p:nvSpPr>
          <p:cNvPr id="77826" name="Rectangle 3"/>
          <p:cNvSpPr txBox="1">
            <a:spLocks noChangeArrowheads="1"/>
          </p:cNvSpPr>
          <p:nvPr/>
        </p:nvSpPr>
        <p:spPr bwMode="auto">
          <a:xfrm>
            <a:off x="0" y="104388"/>
            <a:ext cx="9144000" cy="652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CH" sz="3600" dirty="0">
                <a:solidFill>
                  <a:srgbClr val="910101"/>
                </a:solidFill>
                <a:latin typeface="+mn-lt"/>
              </a:rPr>
              <a:t>How</a:t>
            </a:r>
            <a:r>
              <a:rPr lang="fr-FR" sz="3600" dirty="0">
                <a:solidFill>
                  <a:srgbClr val="910101"/>
                </a:solidFill>
                <a:latin typeface="+mn-lt"/>
              </a:rPr>
              <a:t> </a:t>
            </a:r>
            <a:r>
              <a:rPr lang="fr-CH" sz="3600" dirty="0" smtClean="0">
                <a:solidFill>
                  <a:srgbClr val="910101"/>
                </a:solidFill>
                <a:latin typeface="+mn-lt"/>
              </a:rPr>
              <a:t>to decrease failure rate?</a:t>
            </a:r>
            <a:endParaRPr lang="fr-FR" sz="3600" dirty="0">
              <a:solidFill>
                <a:srgbClr val="910101"/>
              </a:solidFill>
              <a:latin typeface="+mn-lt"/>
            </a:endParaRPr>
          </a:p>
        </p:txBody>
      </p:sp>
      <p:sp>
        <p:nvSpPr>
          <p:cNvPr id="77827" name="TextBox 4"/>
          <p:cNvSpPr txBox="1">
            <a:spLocks noChangeArrowheads="1"/>
          </p:cNvSpPr>
          <p:nvPr/>
        </p:nvSpPr>
        <p:spPr bwMode="auto">
          <a:xfrm>
            <a:off x="6327214" y="5292467"/>
            <a:ext cx="27109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i="1" dirty="0">
                <a:solidFill>
                  <a:schemeClr val="accent6">
                    <a:lumMod val="50000"/>
                  </a:schemeClr>
                </a:solidFill>
                <a:latin typeface="Comic Sans MS" charset="0"/>
              </a:rPr>
              <a:t>Raymond </a:t>
            </a:r>
            <a:r>
              <a:rPr lang="en-US" sz="1400" i="1" dirty="0" err="1">
                <a:solidFill>
                  <a:schemeClr val="accent6">
                    <a:lumMod val="50000"/>
                  </a:schemeClr>
                </a:solidFill>
                <a:latin typeface="Comic Sans MS" charset="0"/>
              </a:rPr>
              <a:t>Miralbell</a:t>
            </a:r>
            <a:r>
              <a:rPr lang="en-US" sz="1400" i="1" dirty="0">
                <a:solidFill>
                  <a:schemeClr val="accent6">
                    <a:lumMod val="50000"/>
                  </a:schemeClr>
                </a:solidFill>
                <a:latin typeface="Comic Sans MS" charset="0"/>
              </a:rPr>
              <a:t>, HUG</a:t>
            </a:r>
          </a:p>
        </p:txBody>
      </p:sp>
      <p:sp>
        <p:nvSpPr>
          <p:cNvPr id="3" name="Slide Number Placeholder 2"/>
          <p:cNvSpPr>
            <a:spLocks noGrp="1"/>
          </p:cNvSpPr>
          <p:nvPr>
            <p:ph type="sldNum" sz="quarter" idx="12"/>
          </p:nvPr>
        </p:nvSpPr>
        <p:spPr/>
        <p:txBody>
          <a:bodyPr/>
          <a:lstStyle/>
          <a:p>
            <a:fld id="{EBFE97BA-25C8-9F43-B1D0-D16D337F4DD5}" type="slidenum">
              <a:rPr lang="en-US" smtClean="0"/>
              <a:t>11</a:t>
            </a:fld>
            <a:endParaRPr lang="en-US"/>
          </a:p>
        </p:txBody>
      </p:sp>
      <p:sp>
        <p:nvSpPr>
          <p:cNvPr id="4" name="Footer Placeholder 3"/>
          <p:cNvSpPr>
            <a:spLocks noGrp="1"/>
          </p:cNvSpPr>
          <p:nvPr>
            <p:ph type="ftr" sz="quarter" idx="11"/>
          </p:nvPr>
        </p:nvSpPr>
        <p:spPr/>
        <p:txBody>
          <a:bodyPr/>
          <a:lstStyle/>
          <a:p>
            <a:r>
              <a:rPr lang="en-US" smtClean="0"/>
              <a:t>Manjit Dosanjh, 24 September 2014</a:t>
            </a:r>
            <a:endParaRPr lang="en-US"/>
          </a:p>
        </p:txBody>
      </p:sp>
    </p:spTree>
    <p:extLst>
      <p:ext uri="{BB962C8B-B14F-4D97-AF65-F5344CB8AC3E}">
        <p14:creationId xmlns:p14="http://schemas.microsoft.com/office/powerpoint/2010/main" val="3614779875"/>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ChangeArrowheads="1"/>
          </p:cNvSpPr>
          <p:nvPr>
            <p:ph type="title" idx="4294967295"/>
          </p:nvPr>
        </p:nvSpPr>
        <p:spPr>
          <a:xfrm>
            <a:off x="0" y="0"/>
            <a:ext cx="9144000" cy="609600"/>
          </a:xfrm>
          <a:prstGeom prst="rect">
            <a:avLst/>
          </a:prstGeom>
        </p:spPr>
        <p:txBody>
          <a:bodyPr>
            <a:normAutofit fontScale="90000"/>
          </a:bodyPr>
          <a:lstStyle/>
          <a:p>
            <a:pPr algn="ctr"/>
            <a:r>
              <a:rPr lang="en-US" sz="3200" dirty="0">
                <a:solidFill>
                  <a:srgbClr val="910101"/>
                </a:solidFill>
                <a:latin typeface="Comic Sans MS" charset="0"/>
                <a:ea typeface="ＭＳ Ｐゴシック" charset="0"/>
                <a:cs typeface="ＭＳ Ｐゴシック" charset="0"/>
              </a:rPr>
              <a:t>  </a:t>
            </a:r>
            <a:r>
              <a:rPr lang="en-US" sz="3600" dirty="0" err="1">
                <a:solidFill>
                  <a:srgbClr val="910101"/>
                </a:solidFill>
                <a:ea typeface="ＭＳ Ｐゴシック" charset="0"/>
                <a:cs typeface="ＭＳ Ｐゴシック" charset="0"/>
              </a:rPr>
              <a:t>Hadrontherapy</a:t>
            </a:r>
            <a:r>
              <a:rPr lang="en-US" sz="3600" dirty="0">
                <a:solidFill>
                  <a:srgbClr val="910101"/>
                </a:solidFill>
                <a:ea typeface="ＭＳ Ｐゴシック" charset="0"/>
                <a:cs typeface="ＭＳ Ｐゴシック" charset="0"/>
              </a:rPr>
              <a:t>: all started in 1946</a:t>
            </a:r>
            <a:endParaRPr lang="en-GB" sz="3600" dirty="0">
              <a:solidFill>
                <a:srgbClr val="910101"/>
              </a:solidFill>
              <a:ea typeface="ＭＳ Ｐゴシック" charset="0"/>
              <a:cs typeface="ＭＳ Ｐゴシック" charset="0"/>
            </a:endParaRPr>
          </a:p>
        </p:txBody>
      </p:sp>
      <p:sp>
        <p:nvSpPr>
          <p:cNvPr id="87042" name="Rectangle 4"/>
          <p:cNvSpPr>
            <a:spLocks noChangeArrowheads="1"/>
          </p:cNvSpPr>
          <p:nvPr/>
        </p:nvSpPr>
        <p:spPr bwMode="auto">
          <a:xfrm>
            <a:off x="-315913" y="785813"/>
            <a:ext cx="6007101" cy="268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spcBef>
                <a:spcPct val="20000"/>
              </a:spcBef>
            </a:pPr>
            <a:r>
              <a:rPr lang="en-US" sz="1800" b="1">
                <a:solidFill>
                  <a:srgbClr val="000000"/>
                </a:solidFill>
              </a:rPr>
              <a:t>	In 1946 Robert Wilson:</a:t>
            </a:r>
          </a:p>
          <a:p>
            <a:pPr marL="742950" lvl="1" indent="-285750" algn="l">
              <a:spcBef>
                <a:spcPct val="20000"/>
              </a:spcBef>
              <a:buFontTx/>
              <a:buChar char="–"/>
            </a:pPr>
            <a:r>
              <a:rPr lang="en-US" sz="1800" b="1">
                <a:solidFill>
                  <a:srgbClr val="000000"/>
                </a:solidFill>
              </a:rPr>
              <a:t>Protons can be used clinically</a:t>
            </a:r>
          </a:p>
          <a:p>
            <a:pPr marL="742950" lvl="1" indent="-285750" algn="l">
              <a:spcBef>
                <a:spcPct val="20000"/>
              </a:spcBef>
              <a:buFontTx/>
              <a:buChar char="–"/>
            </a:pPr>
            <a:r>
              <a:rPr lang="en-US" sz="1800" b="1">
                <a:solidFill>
                  <a:srgbClr val="000000"/>
                </a:solidFill>
              </a:rPr>
              <a:t>Accelerators are available</a:t>
            </a:r>
          </a:p>
          <a:p>
            <a:pPr marL="742950" lvl="1" indent="-285750" algn="l">
              <a:spcBef>
                <a:spcPct val="20000"/>
              </a:spcBef>
              <a:buFontTx/>
              <a:buChar char="–"/>
            </a:pPr>
            <a:r>
              <a:rPr lang="en-US" sz="1800" b="1">
                <a:solidFill>
                  <a:srgbClr val="000000"/>
                </a:solidFill>
              </a:rPr>
              <a:t>Maximum radiation dose can be placed into the tumour</a:t>
            </a:r>
          </a:p>
          <a:p>
            <a:pPr marL="742950" lvl="1" indent="-285750" algn="l">
              <a:spcBef>
                <a:spcPct val="20000"/>
              </a:spcBef>
              <a:buFontTx/>
              <a:buChar char="–"/>
            </a:pPr>
            <a:r>
              <a:rPr lang="en-US" sz="1800" b="1">
                <a:solidFill>
                  <a:srgbClr val="000000"/>
                </a:solidFill>
              </a:rPr>
              <a:t>Particle therapy provides sparing of normal tissues</a:t>
            </a:r>
          </a:p>
          <a:p>
            <a:pPr marL="742950" lvl="1" indent="-285750" algn="l">
              <a:spcBef>
                <a:spcPct val="20000"/>
              </a:spcBef>
              <a:buFontTx/>
              <a:buChar char="–"/>
            </a:pPr>
            <a:endParaRPr lang="en-US" sz="1800" b="1"/>
          </a:p>
        </p:txBody>
      </p:sp>
      <p:grpSp>
        <p:nvGrpSpPr>
          <p:cNvPr id="87043" name="Group 2"/>
          <p:cNvGrpSpPr>
            <a:grpSpLocks/>
          </p:cNvGrpSpPr>
          <p:nvPr/>
        </p:nvGrpSpPr>
        <p:grpSpPr bwMode="auto">
          <a:xfrm>
            <a:off x="228600" y="3327400"/>
            <a:ext cx="5106988" cy="2974975"/>
            <a:chOff x="3610861" y="3313175"/>
            <a:chExt cx="4876800" cy="2690826"/>
          </a:xfrm>
        </p:grpSpPr>
        <p:pic>
          <p:nvPicPr>
            <p:cNvPr id="87050"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0861" y="3313175"/>
              <a:ext cx="4876800"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005532" y="5726878"/>
              <a:ext cx="2330010" cy="277123"/>
            </a:xfrm>
            <a:prstGeom prst="rect">
              <a:avLst/>
            </a:prstGeom>
            <a:noFill/>
          </p:spPr>
          <p:txBody>
            <a:bodyPr>
              <a:spAutoFit/>
            </a:bodyPr>
            <a:lstStyle/>
            <a:p>
              <a:pPr>
                <a:defRPr/>
              </a:pPr>
              <a:r>
                <a:rPr lang="en-US" dirty="0">
                  <a:solidFill>
                    <a:schemeClr val="accent6">
                      <a:lumMod val="50000"/>
                    </a:schemeClr>
                  </a:solidFill>
                  <a:latin typeface="Comic Sans MS" pitchFamily="-104" charset="0"/>
                  <a:ea typeface="ＭＳ Ｐゴシック" pitchFamily="-104" charset="-128"/>
                  <a:cs typeface="ＭＳ Ｐゴシック" pitchFamily="-104" charset="-128"/>
                </a:rPr>
                <a:t>Depth in the body (mm)</a:t>
              </a:r>
            </a:p>
          </p:txBody>
        </p:sp>
      </p:grpSp>
      <p:grpSp>
        <p:nvGrpSpPr>
          <p:cNvPr id="87044" name="Group 10"/>
          <p:cNvGrpSpPr>
            <a:grpSpLocks noChangeAspect="1"/>
          </p:cNvGrpSpPr>
          <p:nvPr/>
        </p:nvGrpSpPr>
        <p:grpSpPr bwMode="auto">
          <a:xfrm>
            <a:off x="5916613" y="3511550"/>
            <a:ext cx="3108325" cy="2312988"/>
            <a:chOff x="2209409" y="1196975"/>
            <a:chExt cx="5486789" cy="4082414"/>
          </a:xfrm>
        </p:grpSpPr>
        <p:sp>
          <p:nvSpPr>
            <p:cNvPr id="87048" name="Rectangle 3"/>
            <p:cNvSpPr>
              <a:spLocks noChangeArrowheads="1"/>
            </p:cNvSpPr>
            <p:nvPr/>
          </p:nvSpPr>
          <p:spPr bwMode="auto">
            <a:xfrm>
              <a:off x="2209409" y="4844683"/>
              <a:ext cx="5486789" cy="434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79413" indent="-379413" eaLnBrk="1" hangingPunct="1">
                <a:spcBef>
                  <a:spcPct val="50000"/>
                </a:spcBef>
              </a:pPr>
              <a:r>
                <a:rPr lang="en-GB" sz="1000" b="1">
                  <a:latin typeface="Arial" charset="0"/>
                </a:rPr>
                <a:t>Conventional: X-Rays          Ion Radiation</a:t>
              </a:r>
            </a:p>
          </p:txBody>
        </p:sp>
        <p:pic>
          <p:nvPicPr>
            <p:cNvPr id="87049" name="Picture 4" descr="Tumorbi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9513" y="1196975"/>
              <a:ext cx="4419600" cy="368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Rectangle 3"/>
          <p:cNvSpPr/>
          <p:nvPr/>
        </p:nvSpPr>
        <p:spPr>
          <a:xfrm>
            <a:off x="5689600" y="3362325"/>
            <a:ext cx="3346450" cy="2628900"/>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87046" name="TextBox 13"/>
          <p:cNvSpPr txBox="1">
            <a:spLocks noChangeArrowheads="1"/>
          </p:cNvSpPr>
          <p:nvPr/>
        </p:nvSpPr>
        <p:spPr bwMode="auto">
          <a:xfrm>
            <a:off x="5580063" y="933450"/>
            <a:ext cx="3700462"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Comic Sans MS" charset="0"/>
                <a:ea typeface="ＭＳ Ｐゴシック" charset="0"/>
                <a:cs typeface="ＭＳ Ｐゴシック" charset="0"/>
              </a:defRPr>
            </a:lvl1pPr>
            <a:lvl2pPr marL="742950" indent="-285750">
              <a:defRPr sz="1200">
                <a:solidFill>
                  <a:schemeClr val="tx1"/>
                </a:solidFill>
                <a:latin typeface="Comic Sans MS" charset="0"/>
                <a:ea typeface="ＭＳ Ｐゴシック" charset="0"/>
              </a:defRPr>
            </a:lvl2pPr>
            <a:lvl3pPr marL="1143000" indent="-228600">
              <a:defRPr sz="1200">
                <a:solidFill>
                  <a:schemeClr val="tx1"/>
                </a:solidFill>
                <a:latin typeface="Comic Sans MS" charset="0"/>
                <a:ea typeface="ＭＳ Ｐゴシック" charset="0"/>
              </a:defRPr>
            </a:lvl3pPr>
            <a:lvl4pPr marL="1600200" indent="-228600">
              <a:defRPr sz="1200">
                <a:solidFill>
                  <a:schemeClr val="tx1"/>
                </a:solidFill>
                <a:latin typeface="Comic Sans MS" charset="0"/>
                <a:ea typeface="ＭＳ Ｐゴシック" charset="0"/>
              </a:defRPr>
            </a:lvl4pPr>
            <a:lvl5pPr marL="2057400" indent="-228600">
              <a:defRPr sz="1200">
                <a:solidFill>
                  <a:schemeClr val="tx1"/>
                </a:solidFill>
                <a:latin typeface="Comic Sans MS" charset="0"/>
                <a:ea typeface="ＭＳ Ｐゴシック" charset="0"/>
              </a:defRPr>
            </a:lvl5pPr>
            <a:lvl6pPr marL="2514600" indent="-228600" algn="ctr" eaLnBrk="0" fontAlgn="base" hangingPunct="0">
              <a:spcBef>
                <a:spcPct val="0"/>
              </a:spcBef>
              <a:spcAft>
                <a:spcPct val="0"/>
              </a:spcAft>
              <a:defRPr sz="1200">
                <a:solidFill>
                  <a:schemeClr val="tx1"/>
                </a:solidFill>
                <a:latin typeface="Comic Sans MS" charset="0"/>
                <a:ea typeface="ＭＳ Ｐゴシック" charset="0"/>
              </a:defRPr>
            </a:lvl6pPr>
            <a:lvl7pPr marL="2971800" indent="-228600" algn="ctr" eaLnBrk="0" fontAlgn="base" hangingPunct="0">
              <a:spcBef>
                <a:spcPct val="0"/>
              </a:spcBef>
              <a:spcAft>
                <a:spcPct val="0"/>
              </a:spcAft>
              <a:defRPr sz="1200">
                <a:solidFill>
                  <a:schemeClr val="tx1"/>
                </a:solidFill>
                <a:latin typeface="Comic Sans MS" charset="0"/>
                <a:ea typeface="ＭＳ Ｐゴシック" charset="0"/>
              </a:defRPr>
            </a:lvl7pPr>
            <a:lvl8pPr marL="3429000" indent="-228600" algn="ctr" eaLnBrk="0" fontAlgn="base" hangingPunct="0">
              <a:spcBef>
                <a:spcPct val="0"/>
              </a:spcBef>
              <a:spcAft>
                <a:spcPct val="0"/>
              </a:spcAft>
              <a:defRPr sz="1200">
                <a:solidFill>
                  <a:schemeClr val="tx1"/>
                </a:solidFill>
                <a:latin typeface="Comic Sans MS" charset="0"/>
                <a:ea typeface="ＭＳ Ｐゴシック" charset="0"/>
              </a:defRPr>
            </a:lvl8pPr>
            <a:lvl9pPr marL="3886200" indent="-228600" algn="ctr" eaLnBrk="0" fontAlgn="base" hangingPunct="0">
              <a:spcBef>
                <a:spcPct val="0"/>
              </a:spcBef>
              <a:spcAft>
                <a:spcPct val="0"/>
              </a:spcAft>
              <a:defRPr sz="1200">
                <a:solidFill>
                  <a:schemeClr val="tx1"/>
                </a:solidFill>
                <a:latin typeface="Comic Sans MS" charset="0"/>
                <a:ea typeface="ＭＳ Ｐゴシック" charset="0"/>
              </a:defRPr>
            </a:lvl9pPr>
          </a:lstStyle>
          <a:p>
            <a:pPr>
              <a:lnSpc>
                <a:spcPct val="80000"/>
              </a:lnSpc>
              <a:spcBef>
                <a:spcPct val="20000"/>
              </a:spcBef>
            </a:pPr>
            <a:r>
              <a:rPr lang="en-GB">
                <a:solidFill>
                  <a:srgbClr val="0000FF"/>
                </a:solidFill>
              </a:rPr>
              <a:t>- </a:t>
            </a:r>
            <a:r>
              <a:rPr lang="en-GB" b="1">
                <a:solidFill>
                  <a:srgbClr val="0000FF"/>
                </a:solidFill>
              </a:rPr>
              <a:t>Tumours near critical organs</a:t>
            </a:r>
          </a:p>
          <a:p>
            <a:pPr>
              <a:lnSpc>
                <a:spcPct val="80000"/>
              </a:lnSpc>
              <a:spcBef>
                <a:spcPct val="20000"/>
              </a:spcBef>
            </a:pPr>
            <a:r>
              <a:rPr lang="en-GB" b="1">
                <a:solidFill>
                  <a:srgbClr val="0000FF"/>
                </a:solidFill>
              </a:rPr>
              <a:t>- Tumours in children</a:t>
            </a:r>
          </a:p>
          <a:p>
            <a:pPr>
              <a:lnSpc>
                <a:spcPct val="80000"/>
              </a:lnSpc>
              <a:spcBef>
                <a:spcPct val="20000"/>
              </a:spcBef>
            </a:pPr>
            <a:r>
              <a:rPr lang="en-GB" b="1">
                <a:solidFill>
                  <a:srgbClr val="0000FF"/>
                </a:solidFill>
              </a:rPr>
              <a:t>- Radio-resistant tumours</a:t>
            </a:r>
          </a:p>
        </p:txBody>
      </p:sp>
      <p:sp>
        <p:nvSpPr>
          <p:cNvPr id="5" name="Slide Number Placeholder 4"/>
          <p:cNvSpPr>
            <a:spLocks noGrp="1"/>
          </p:cNvSpPr>
          <p:nvPr>
            <p:ph type="sldNum" sz="quarter" idx="12"/>
          </p:nvPr>
        </p:nvSpPr>
        <p:spPr/>
        <p:txBody>
          <a:bodyPr/>
          <a:lstStyle/>
          <a:p>
            <a:fld id="{EBFE97BA-25C8-9F43-B1D0-D16D337F4DD5}" type="slidenum">
              <a:rPr lang="en-US" smtClean="0"/>
              <a:t>12</a:t>
            </a:fld>
            <a:endParaRPr lang="en-US"/>
          </a:p>
        </p:txBody>
      </p:sp>
      <p:sp>
        <p:nvSpPr>
          <p:cNvPr id="6" name="Footer Placeholder 5"/>
          <p:cNvSpPr>
            <a:spLocks noGrp="1"/>
          </p:cNvSpPr>
          <p:nvPr>
            <p:ph type="ftr" sz="quarter" idx="11"/>
          </p:nvPr>
        </p:nvSpPr>
        <p:spPr/>
        <p:txBody>
          <a:bodyPr/>
          <a:lstStyle/>
          <a:p>
            <a:r>
              <a:rPr lang="en-US" smtClean="0"/>
              <a:t>Manjit Dosanjh, 24 September 2014</a:t>
            </a:r>
            <a:endParaRPr lang="en-US"/>
          </a:p>
        </p:txBody>
      </p:sp>
    </p:spTree>
    <p:extLst>
      <p:ext uri="{BB962C8B-B14F-4D97-AF65-F5344CB8AC3E}">
        <p14:creationId xmlns:p14="http://schemas.microsoft.com/office/powerpoint/2010/main" val="428641147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Title 4"/>
          <p:cNvSpPr>
            <a:spLocks noGrp="1"/>
          </p:cNvSpPr>
          <p:nvPr>
            <p:ph type="title"/>
          </p:nvPr>
        </p:nvSpPr>
        <p:spPr>
          <a:xfrm>
            <a:off x="0" y="4895"/>
            <a:ext cx="9144000" cy="563562"/>
          </a:xfrm>
        </p:spPr>
        <p:txBody>
          <a:bodyPr>
            <a:noAutofit/>
          </a:bodyPr>
          <a:lstStyle/>
          <a:p>
            <a:pPr algn="ctr"/>
            <a:r>
              <a:rPr lang="en-GB" sz="3600" dirty="0" smtClean="0">
                <a:solidFill>
                  <a:srgbClr val="910101"/>
                </a:solidFill>
              </a:rPr>
              <a:t>Proton &amp; Ion Beam Therapy:</a:t>
            </a:r>
            <a:r>
              <a:rPr lang="en-US" sz="3600" dirty="0" smtClean="0">
                <a:ea typeface="ＭＳ Ｐゴシック" charset="0"/>
                <a:cs typeface="ＭＳ Ｐゴシック" charset="0"/>
              </a:rPr>
              <a:t> a short history</a:t>
            </a:r>
            <a:endParaRPr lang="en-US" sz="3600" dirty="0">
              <a:ea typeface="ＭＳ Ｐゴシック" charset="0"/>
              <a:cs typeface="ＭＳ Ｐゴシック" charset="0"/>
            </a:endParaRPr>
          </a:p>
        </p:txBody>
      </p:sp>
      <p:sp>
        <p:nvSpPr>
          <p:cNvPr id="2" name="Right Arrow 1"/>
          <p:cNvSpPr/>
          <p:nvPr/>
        </p:nvSpPr>
        <p:spPr>
          <a:xfrm>
            <a:off x="304340" y="3343080"/>
            <a:ext cx="8657782" cy="249254"/>
          </a:xfrm>
          <a:prstGeom prst="rightArrow">
            <a:avLst>
              <a:gd name="adj1" fmla="val 50000"/>
              <a:gd name="adj2" fmla="val 62620"/>
            </a:avLst>
          </a:prstGeom>
          <a:solidFill>
            <a:srgbClr val="FFFF9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Oval 18"/>
          <p:cNvSpPr/>
          <p:nvPr/>
        </p:nvSpPr>
        <p:spPr>
          <a:xfrm>
            <a:off x="465645" y="3412635"/>
            <a:ext cx="101600" cy="101600"/>
          </a:xfrm>
          <a:prstGeom prst="ellipse">
            <a:avLst/>
          </a:prstGeom>
          <a:solidFill>
            <a:schemeClr val="accent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p>
        </p:txBody>
      </p:sp>
      <p:sp>
        <p:nvSpPr>
          <p:cNvPr id="20" name="Rectangle 19"/>
          <p:cNvSpPr/>
          <p:nvPr/>
        </p:nvSpPr>
        <p:spPr>
          <a:xfrm>
            <a:off x="3371324" y="3066081"/>
            <a:ext cx="496650" cy="276999"/>
          </a:xfrm>
          <a:prstGeom prst="rect">
            <a:avLst/>
          </a:prstGeom>
        </p:spPr>
        <p:txBody>
          <a:bodyPr wrap="none">
            <a:spAutoFit/>
          </a:bodyPr>
          <a:lstStyle/>
          <a:p>
            <a:r>
              <a:rPr lang="en-US" sz="1200" dirty="0" smtClean="0">
                <a:solidFill>
                  <a:prstClr val="black"/>
                </a:solidFill>
                <a:latin typeface="Calibri" charset="0"/>
                <a:ea typeface="ＭＳ Ｐゴシック" charset="0"/>
                <a:cs typeface="Calibri" charset="0"/>
              </a:rPr>
              <a:t>1989</a:t>
            </a:r>
            <a:endParaRPr lang="en-US" sz="1200" dirty="0"/>
          </a:p>
        </p:txBody>
      </p:sp>
      <p:sp>
        <p:nvSpPr>
          <p:cNvPr id="21" name="Rectangle 20"/>
          <p:cNvSpPr/>
          <p:nvPr/>
        </p:nvSpPr>
        <p:spPr>
          <a:xfrm>
            <a:off x="3719163" y="3066876"/>
            <a:ext cx="496650" cy="276999"/>
          </a:xfrm>
          <a:prstGeom prst="rect">
            <a:avLst/>
          </a:prstGeom>
        </p:spPr>
        <p:txBody>
          <a:bodyPr wrap="none">
            <a:spAutoFit/>
          </a:bodyPr>
          <a:lstStyle/>
          <a:p>
            <a:r>
              <a:rPr lang="en-US" sz="1200" dirty="0" smtClean="0">
                <a:solidFill>
                  <a:prstClr val="black"/>
                </a:solidFill>
                <a:latin typeface="Calibri" charset="0"/>
                <a:ea typeface="ＭＳ Ｐゴシック" charset="0"/>
                <a:cs typeface="Calibri" charset="0"/>
              </a:rPr>
              <a:t>1990</a:t>
            </a:r>
            <a:endParaRPr lang="en-US" sz="1200" dirty="0"/>
          </a:p>
        </p:txBody>
      </p:sp>
      <p:sp>
        <p:nvSpPr>
          <p:cNvPr id="23" name="Oval 22"/>
          <p:cNvSpPr/>
          <p:nvPr/>
        </p:nvSpPr>
        <p:spPr>
          <a:xfrm>
            <a:off x="1015994" y="3412629"/>
            <a:ext cx="101600" cy="101600"/>
          </a:xfrm>
          <a:prstGeom prst="ellipse">
            <a:avLst/>
          </a:prstGeom>
          <a:solidFill>
            <a:schemeClr val="accent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p>
        </p:txBody>
      </p:sp>
      <p:sp>
        <p:nvSpPr>
          <p:cNvPr id="24" name="Oval 23"/>
          <p:cNvSpPr/>
          <p:nvPr/>
        </p:nvSpPr>
        <p:spPr>
          <a:xfrm>
            <a:off x="1371602" y="3421090"/>
            <a:ext cx="101600" cy="101600"/>
          </a:xfrm>
          <a:prstGeom prst="ellipse">
            <a:avLst/>
          </a:prstGeom>
          <a:solidFill>
            <a:schemeClr val="accent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p>
        </p:txBody>
      </p:sp>
      <p:sp>
        <p:nvSpPr>
          <p:cNvPr id="25" name="Rectangle 24"/>
          <p:cNvSpPr/>
          <p:nvPr/>
        </p:nvSpPr>
        <p:spPr>
          <a:xfrm>
            <a:off x="4111025" y="3066081"/>
            <a:ext cx="496650" cy="276999"/>
          </a:xfrm>
          <a:prstGeom prst="rect">
            <a:avLst/>
          </a:prstGeom>
        </p:spPr>
        <p:txBody>
          <a:bodyPr wrap="none">
            <a:spAutoFit/>
          </a:bodyPr>
          <a:lstStyle/>
          <a:p>
            <a:r>
              <a:rPr lang="en-US" sz="1200" dirty="0" smtClean="0">
                <a:solidFill>
                  <a:prstClr val="black"/>
                </a:solidFill>
                <a:latin typeface="Calibri" charset="0"/>
                <a:ea typeface="ＭＳ Ｐゴシック" charset="0"/>
                <a:cs typeface="Calibri" charset="0"/>
              </a:rPr>
              <a:t>1991</a:t>
            </a:r>
            <a:endParaRPr lang="en-US" sz="1200" dirty="0"/>
          </a:p>
        </p:txBody>
      </p:sp>
      <p:sp>
        <p:nvSpPr>
          <p:cNvPr id="30" name="Rounded Rectangle 29"/>
          <p:cNvSpPr/>
          <p:nvPr/>
        </p:nvSpPr>
        <p:spPr>
          <a:xfrm>
            <a:off x="304340" y="1295400"/>
            <a:ext cx="2220170" cy="254000"/>
          </a:xfrm>
          <a:prstGeom prst="roundRect">
            <a:avLst/>
          </a:prstGeom>
          <a:solidFill>
            <a:srgbClr val="D8F3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prstClr val="black"/>
                </a:solidFill>
                <a:latin typeface="Calibri" charset="0"/>
                <a:ea typeface="ＭＳ Ｐゴシック" charset="0"/>
                <a:cs typeface="Calibri" charset="0"/>
              </a:rPr>
              <a:t>Proposed by R.R. Wilson</a:t>
            </a:r>
            <a:endParaRPr lang="en-US" sz="1400" dirty="0" smtClean="0"/>
          </a:p>
        </p:txBody>
      </p:sp>
      <p:sp>
        <p:nvSpPr>
          <p:cNvPr id="31" name="Rounded Rectangle 30"/>
          <p:cNvSpPr/>
          <p:nvPr/>
        </p:nvSpPr>
        <p:spPr>
          <a:xfrm>
            <a:off x="869595" y="1727200"/>
            <a:ext cx="3063956" cy="254000"/>
          </a:xfrm>
          <a:prstGeom prst="roundRect">
            <a:avLst/>
          </a:prstGeom>
          <a:solidFill>
            <a:srgbClr val="D8F3FF"/>
          </a:solidFill>
        </p:spPr>
        <p:style>
          <a:lnRef idx="1">
            <a:schemeClr val="accent1"/>
          </a:lnRef>
          <a:fillRef idx="3">
            <a:schemeClr val="accent1"/>
          </a:fillRef>
          <a:effectRef idx="2">
            <a:schemeClr val="accent1"/>
          </a:effectRef>
          <a:fontRef idx="minor">
            <a:schemeClr val="lt1"/>
          </a:fontRef>
        </p:style>
        <p:txBody>
          <a:bodyPr rtlCol="0" anchor="ctr"/>
          <a:lstStyle/>
          <a:p>
            <a:pPr>
              <a:lnSpc>
                <a:spcPct val="120000"/>
              </a:lnSpc>
              <a:defRPr/>
            </a:pPr>
            <a:r>
              <a:rPr lang="en-US" sz="1400" dirty="0" smtClean="0">
                <a:solidFill>
                  <a:schemeClr val="tx1"/>
                </a:solidFill>
                <a:latin typeface="Calibri" charset="0"/>
                <a:ea typeface="ＭＳ Ｐゴシック" charset="0"/>
                <a:cs typeface="Calibri" charset="0"/>
              </a:rPr>
              <a:t>1st patient at Berkeley by  </a:t>
            </a:r>
            <a:r>
              <a:rPr lang="en-US" sz="1400" dirty="0" err="1" smtClean="0">
                <a:solidFill>
                  <a:schemeClr val="tx1"/>
                </a:solidFill>
                <a:latin typeface="Calibri" charset="0"/>
                <a:ea typeface="ＭＳ Ｐゴシック" charset="0"/>
                <a:cs typeface="Calibri" charset="0"/>
              </a:rPr>
              <a:t>Lawrences</a:t>
            </a:r>
            <a:r>
              <a:rPr lang="en-US" sz="1400" dirty="0" smtClean="0">
                <a:solidFill>
                  <a:schemeClr val="tx1"/>
                </a:solidFill>
                <a:latin typeface="Calibri" charset="0"/>
                <a:ea typeface="ＭＳ Ｐゴシック" charset="0"/>
                <a:cs typeface="Calibri" charset="0"/>
              </a:rPr>
              <a:t> </a:t>
            </a:r>
            <a:endParaRPr lang="en-US" sz="1400" dirty="0">
              <a:solidFill>
                <a:schemeClr val="tx1"/>
              </a:solidFill>
              <a:latin typeface="Calibri" charset="0"/>
              <a:ea typeface="ＭＳ Ｐゴシック" charset="0"/>
              <a:cs typeface="Calibri" charset="0"/>
            </a:endParaRPr>
          </a:p>
        </p:txBody>
      </p:sp>
      <p:sp>
        <p:nvSpPr>
          <p:cNvPr id="32" name="Rounded Rectangle 31"/>
          <p:cNvSpPr/>
          <p:nvPr/>
        </p:nvSpPr>
        <p:spPr>
          <a:xfrm>
            <a:off x="5015328" y="2326390"/>
            <a:ext cx="2841790" cy="254000"/>
          </a:xfrm>
          <a:prstGeom prst="round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defRPr/>
            </a:pPr>
            <a:r>
              <a:rPr lang="en-US" sz="1400" dirty="0" smtClean="0">
                <a:solidFill>
                  <a:schemeClr val="tx1"/>
                </a:solidFill>
                <a:latin typeface="Calibri" charset="0"/>
                <a:ea typeface="ＭＳ Ｐゴシック" charset="0"/>
                <a:cs typeface="Calibri" charset="0"/>
              </a:rPr>
              <a:t>HIT (carbon), Heidelberg (Germany)</a:t>
            </a:r>
          </a:p>
        </p:txBody>
      </p:sp>
      <p:sp>
        <p:nvSpPr>
          <p:cNvPr id="33" name="Rounded Rectangle 32"/>
          <p:cNvSpPr/>
          <p:nvPr/>
        </p:nvSpPr>
        <p:spPr>
          <a:xfrm>
            <a:off x="1218871" y="2218267"/>
            <a:ext cx="2561949" cy="254000"/>
          </a:xfrm>
          <a:prstGeom prst="roundRect">
            <a:avLst/>
          </a:prstGeom>
          <a:solidFill>
            <a:srgbClr val="D8F3FF"/>
          </a:solidFill>
        </p:spPr>
        <p:style>
          <a:lnRef idx="1">
            <a:schemeClr val="accent1"/>
          </a:lnRef>
          <a:fillRef idx="3">
            <a:schemeClr val="accent1"/>
          </a:fillRef>
          <a:effectRef idx="2">
            <a:schemeClr val="accent1"/>
          </a:effectRef>
          <a:fontRef idx="minor">
            <a:schemeClr val="lt1"/>
          </a:fontRef>
        </p:style>
        <p:txBody>
          <a:bodyPr rtlCol="0" anchor="ctr"/>
          <a:lstStyle/>
          <a:p>
            <a:pPr>
              <a:lnSpc>
                <a:spcPct val="120000"/>
              </a:lnSpc>
              <a:defRPr/>
            </a:pPr>
            <a:r>
              <a:rPr lang="en-US" sz="1400" dirty="0" smtClean="0">
                <a:solidFill>
                  <a:schemeClr val="tx1"/>
                </a:solidFill>
                <a:latin typeface="Calibri" charset="0"/>
                <a:ea typeface="ＭＳ Ｐゴシック" charset="0"/>
                <a:cs typeface="Calibri" charset="0"/>
              </a:rPr>
              <a:t>1st patient  in Europe at Uppsala</a:t>
            </a:r>
            <a:endParaRPr lang="en-US" sz="1400" dirty="0">
              <a:solidFill>
                <a:schemeClr val="tx1"/>
              </a:solidFill>
              <a:latin typeface="Calibri" charset="0"/>
              <a:ea typeface="ＭＳ Ｐゴシック" charset="0"/>
              <a:cs typeface="Calibri" charset="0"/>
            </a:endParaRPr>
          </a:p>
        </p:txBody>
      </p:sp>
      <p:sp>
        <p:nvSpPr>
          <p:cNvPr id="34" name="Oval 33"/>
          <p:cNvSpPr/>
          <p:nvPr/>
        </p:nvSpPr>
        <p:spPr>
          <a:xfrm>
            <a:off x="7797051" y="3412629"/>
            <a:ext cx="101600" cy="101600"/>
          </a:xfrm>
          <a:prstGeom prst="ellipse">
            <a:avLst/>
          </a:prstGeom>
          <a:solidFill>
            <a:schemeClr val="accent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p>
        </p:txBody>
      </p:sp>
      <p:sp>
        <p:nvSpPr>
          <p:cNvPr id="35" name="Rectangle 34"/>
          <p:cNvSpPr/>
          <p:nvPr/>
        </p:nvSpPr>
        <p:spPr>
          <a:xfrm>
            <a:off x="7416621" y="3592334"/>
            <a:ext cx="496650" cy="276999"/>
          </a:xfrm>
          <a:prstGeom prst="rect">
            <a:avLst/>
          </a:prstGeom>
        </p:spPr>
        <p:txBody>
          <a:bodyPr wrap="none">
            <a:spAutoFit/>
          </a:bodyPr>
          <a:lstStyle/>
          <a:p>
            <a:r>
              <a:rPr lang="en-US" sz="1200" dirty="0" smtClean="0">
                <a:solidFill>
                  <a:prstClr val="black"/>
                </a:solidFill>
                <a:latin typeface="Calibri" charset="0"/>
                <a:ea typeface="ＭＳ Ｐゴシック" charset="0"/>
                <a:cs typeface="Calibri" charset="0"/>
              </a:rPr>
              <a:t>2009</a:t>
            </a:r>
            <a:endParaRPr lang="en-US" sz="1200" dirty="0"/>
          </a:p>
        </p:txBody>
      </p:sp>
      <p:sp>
        <p:nvSpPr>
          <p:cNvPr id="36" name="Rectangle 35"/>
          <p:cNvSpPr/>
          <p:nvPr/>
        </p:nvSpPr>
        <p:spPr>
          <a:xfrm>
            <a:off x="7898651" y="3592334"/>
            <a:ext cx="496650" cy="276999"/>
          </a:xfrm>
          <a:prstGeom prst="rect">
            <a:avLst/>
          </a:prstGeom>
        </p:spPr>
        <p:txBody>
          <a:bodyPr wrap="none">
            <a:spAutoFit/>
          </a:bodyPr>
          <a:lstStyle/>
          <a:p>
            <a:r>
              <a:rPr lang="en-US" sz="1200" dirty="0" smtClean="0">
                <a:solidFill>
                  <a:prstClr val="black"/>
                </a:solidFill>
                <a:latin typeface="Calibri" charset="0"/>
                <a:ea typeface="ＭＳ Ｐゴシック" charset="0"/>
                <a:cs typeface="Calibri" charset="0"/>
              </a:rPr>
              <a:t>2011</a:t>
            </a:r>
            <a:endParaRPr lang="en-US" sz="1200" dirty="0"/>
          </a:p>
        </p:txBody>
      </p:sp>
      <p:sp>
        <p:nvSpPr>
          <p:cNvPr id="37" name="Oval 36"/>
          <p:cNvSpPr/>
          <p:nvPr/>
        </p:nvSpPr>
        <p:spPr>
          <a:xfrm>
            <a:off x="8098551" y="3412623"/>
            <a:ext cx="101600" cy="101600"/>
          </a:xfrm>
          <a:prstGeom prst="ellipse">
            <a:avLst/>
          </a:prstGeom>
          <a:solidFill>
            <a:schemeClr val="accent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p>
        </p:txBody>
      </p:sp>
      <p:sp>
        <p:nvSpPr>
          <p:cNvPr id="38" name="Oval 37"/>
          <p:cNvSpPr/>
          <p:nvPr/>
        </p:nvSpPr>
        <p:spPr>
          <a:xfrm>
            <a:off x="8496494" y="3421084"/>
            <a:ext cx="101600" cy="101600"/>
          </a:xfrm>
          <a:prstGeom prst="ellipse">
            <a:avLst/>
          </a:prstGeom>
          <a:solidFill>
            <a:schemeClr val="accent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p>
        </p:txBody>
      </p:sp>
      <p:sp>
        <p:nvSpPr>
          <p:cNvPr id="39" name="Rectangle 38"/>
          <p:cNvSpPr/>
          <p:nvPr/>
        </p:nvSpPr>
        <p:spPr>
          <a:xfrm>
            <a:off x="8307434" y="3592334"/>
            <a:ext cx="496650" cy="276999"/>
          </a:xfrm>
          <a:prstGeom prst="rect">
            <a:avLst/>
          </a:prstGeom>
        </p:spPr>
        <p:txBody>
          <a:bodyPr wrap="none">
            <a:spAutoFit/>
          </a:bodyPr>
          <a:lstStyle/>
          <a:p>
            <a:r>
              <a:rPr lang="en-US" sz="1200" dirty="0" smtClean="0">
                <a:solidFill>
                  <a:prstClr val="black"/>
                </a:solidFill>
                <a:latin typeface="Calibri" charset="0"/>
                <a:ea typeface="ＭＳ Ｐゴシック" charset="0"/>
                <a:cs typeface="Calibri" charset="0"/>
              </a:rPr>
              <a:t>2015</a:t>
            </a:r>
            <a:endParaRPr lang="en-US" sz="1200" dirty="0"/>
          </a:p>
        </p:txBody>
      </p:sp>
      <p:sp>
        <p:nvSpPr>
          <p:cNvPr id="40" name="Rounded Rectangle 39"/>
          <p:cNvSpPr/>
          <p:nvPr/>
        </p:nvSpPr>
        <p:spPr>
          <a:xfrm>
            <a:off x="6379711" y="1854200"/>
            <a:ext cx="1804650" cy="254000"/>
          </a:xfrm>
          <a:prstGeom prst="round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defRPr/>
            </a:pPr>
            <a:r>
              <a:rPr lang="en-US" sz="1400" dirty="0" smtClean="0">
                <a:solidFill>
                  <a:schemeClr val="tx1"/>
                </a:solidFill>
                <a:latin typeface="Calibri" charset="0"/>
                <a:ea typeface="ＭＳ Ｐゴシック" charset="0"/>
                <a:cs typeface="Calibri" charset="0"/>
              </a:rPr>
              <a:t>CNAO, Pavia (Italy)</a:t>
            </a:r>
          </a:p>
        </p:txBody>
      </p:sp>
      <p:sp>
        <p:nvSpPr>
          <p:cNvPr id="41" name="Rounded Rectangle 40"/>
          <p:cNvSpPr/>
          <p:nvPr/>
        </p:nvSpPr>
        <p:spPr>
          <a:xfrm>
            <a:off x="6427973" y="1295400"/>
            <a:ext cx="2212456" cy="254000"/>
          </a:xfrm>
          <a:prstGeom prst="round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defRPr/>
            </a:pPr>
            <a:r>
              <a:rPr lang="en-US" sz="1400" dirty="0" err="1" smtClean="0">
                <a:solidFill>
                  <a:schemeClr val="tx1"/>
                </a:solidFill>
                <a:latin typeface="Calibri" charset="0"/>
                <a:ea typeface="ＭＳ Ｐゴシック" charset="0"/>
                <a:cs typeface="Calibri" charset="0"/>
              </a:rPr>
              <a:t>MedAustron</a:t>
            </a:r>
            <a:r>
              <a:rPr lang="en-US" sz="1400" dirty="0" smtClean="0">
                <a:solidFill>
                  <a:schemeClr val="tx1"/>
                </a:solidFill>
                <a:latin typeface="Calibri" charset="0"/>
                <a:ea typeface="ＭＳ Ｐゴシック" charset="0"/>
                <a:cs typeface="Calibri" charset="0"/>
              </a:rPr>
              <a:t> (Austria)</a:t>
            </a:r>
          </a:p>
        </p:txBody>
      </p:sp>
      <p:sp>
        <p:nvSpPr>
          <p:cNvPr id="43" name="Oval 42"/>
          <p:cNvSpPr/>
          <p:nvPr/>
        </p:nvSpPr>
        <p:spPr>
          <a:xfrm>
            <a:off x="3564266" y="3421108"/>
            <a:ext cx="101600" cy="101600"/>
          </a:xfrm>
          <a:prstGeom prst="ellipse">
            <a:avLst/>
          </a:prstGeom>
          <a:solidFill>
            <a:schemeClr val="accent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p>
        </p:txBody>
      </p:sp>
      <p:sp>
        <p:nvSpPr>
          <p:cNvPr id="44" name="Oval 43"/>
          <p:cNvSpPr/>
          <p:nvPr/>
        </p:nvSpPr>
        <p:spPr>
          <a:xfrm>
            <a:off x="3944477" y="3429569"/>
            <a:ext cx="101600" cy="101600"/>
          </a:xfrm>
          <a:prstGeom prst="ellipse">
            <a:avLst/>
          </a:prstGeom>
          <a:solidFill>
            <a:schemeClr val="accent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p>
        </p:txBody>
      </p:sp>
      <p:sp>
        <p:nvSpPr>
          <p:cNvPr id="45" name="Oval 44"/>
          <p:cNvSpPr/>
          <p:nvPr/>
        </p:nvSpPr>
        <p:spPr>
          <a:xfrm>
            <a:off x="4367821" y="3421096"/>
            <a:ext cx="101600" cy="101600"/>
          </a:xfrm>
          <a:prstGeom prst="ellipse">
            <a:avLst/>
          </a:prstGeom>
          <a:solidFill>
            <a:schemeClr val="accent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p>
        </p:txBody>
      </p:sp>
      <p:sp>
        <p:nvSpPr>
          <p:cNvPr id="46" name="Oval 45"/>
          <p:cNvSpPr/>
          <p:nvPr/>
        </p:nvSpPr>
        <p:spPr>
          <a:xfrm>
            <a:off x="5555285" y="3421084"/>
            <a:ext cx="101600" cy="101600"/>
          </a:xfrm>
          <a:prstGeom prst="ellipse">
            <a:avLst/>
          </a:prstGeom>
          <a:solidFill>
            <a:schemeClr val="accent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p>
        </p:txBody>
      </p:sp>
      <p:sp>
        <p:nvSpPr>
          <p:cNvPr id="47" name="Oval 46"/>
          <p:cNvSpPr/>
          <p:nvPr/>
        </p:nvSpPr>
        <p:spPr>
          <a:xfrm>
            <a:off x="4757303" y="3421096"/>
            <a:ext cx="101600" cy="101600"/>
          </a:xfrm>
          <a:prstGeom prst="ellipse">
            <a:avLst/>
          </a:prstGeom>
          <a:solidFill>
            <a:schemeClr val="accent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p>
        </p:txBody>
      </p:sp>
      <p:sp>
        <p:nvSpPr>
          <p:cNvPr id="48" name="Oval 47"/>
          <p:cNvSpPr/>
          <p:nvPr/>
        </p:nvSpPr>
        <p:spPr>
          <a:xfrm>
            <a:off x="5112911" y="3421090"/>
            <a:ext cx="101600" cy="101600"/>
          </a:xfrm>
          <a:prstGeom prst="ellipse">
            <a:avLst/>
          </a:prstGeom>
          <a:solidFill>
            <a:schemeClr val="accent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p>
        </p:txBody>
      </p:sp>
      <p:sp>
        <p:nvSpPr>
          <p:cNvPr id="50" name="Rounded Rectangle 49"/>
          <p:cNvSpPr/>
          <p:nvPr/>
        </p:nvSpPr>
        <p:spPr>
          <a:xfrm>
            <a:off x="1117594" y="4252083"/>
            <a:ext cx="2601569" cy="300231"/>
          </a:xfrm>
          <a:prstGeom prst="roundRect">
            <a:avLst/>
          </a:prstGeom>
          <a:solidFill>
            <a:srgbClr val="FFC6CC"/>
          </a:solidFill>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defRPr/>
            </a:pPr>
            <a:r>
              <a:rPr lang="en-US" sz="1400" dirty="0" smtClean="0">
                <a:solidFill>
                  <a:schemeClr val="tx1"/>
                </a:solidFill>
                <a:latin typeface="Calibri" charset="0"/>
                <a:ea typeface="ＭＳ Ｐゴシック" charset="0"/>
                <a:cs typeface="Calibri" charset="0"/>
              </a:rPr>
              <a:t>Eye </a:t>
            </a:r>
            <a:r>
              <a:rPr lang="en-US" sz="1400" dirty="0" err="1" smtClean="0">
                <a:solidFill>
                  <a:schemeClr val="tx1"/>
                </a:solidFill>
                <a:latin typeface="Calibri" charset="0"/>
                <a:ea typeface="ＭＳ Ｐゴシック" charset="0"/>
                <a:cs typeface="Calibri" charset="0"/>
              </a:rPr>
              <a:t>tumours</a:t>
            </a:r>
            <a:r>
              <a:rPr lang="en-US" sz="1400" dirty="0" smtClean="0">
                <a:solidFill>
                  <a:schemeClr val="tx1"/>
                </a:solidFill>
                <a:latin typeface="Calibri" charset="0"/>
                <a:ea typeface="ＭＳ Ｐゴシック" charset="0"/>
                <a:cs typeface="Calibri" charset="0"/>
              </a:rPr>
              <a:t>, </a:t>
            </a:r>
            <a:r>
              <a:rPr lang="en-US" sz="1400" dirty="0" err="1" smtClean="0">
                <a:solidFill>
                  <a:schemeClr val="tx1"/>
                </a:solidFill>
                <a:latin typeface="Calibri" charset="0"/>
                <a:ea typeface="ＭＳ Ｐゴシック" charset="0"/>
                <a:cs typeface="Calibri" charset="0"/>
              </a:rPr>
              <a:t>Clatterbridge</a:t>
            </a:r>
            <a:r>
              <a:rPr lang="en-US" sz="1400" dirty="0" smtClean="0">
                <a:solidFill>
                  <a:schemeClr val="tx1"/>
                </a:solidFill>
                <a:latin typeface="Calibri" charset="0"/>
                <a:ea typeface="ＭＳ Ｐゴシック" charset="0"/>
                <a:cs typeface="Calibri" charset="0"/>
              </a:rPr>
              <a:t>,  UK </a:t>
            </a:r>
          </a:p>
        </p:txBody>
      </p:sp>
      <p:sp>
        <p:nvSpPr>
          <p:cNvPr id="51" name="Rounded Rectangle 50"/>
          <p:cNvSpPr/>
          <p:nvPr/>
        </p:nvSpPr>
        <p:spPr>
          <a:xfrm>
            <a:off x="1613012" y="4559986"/>
            <a:ext cx="2500801" cy="254000"/>
          </a:xfrm>
          <a:prstGeom prst="roundRect">
            <a:avLst/>
          </a:prstGeom>
          <a:solidFill>
            <a:srgbClr val="FFC6CC"/>
          </a:solidFill>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defRPr/>
            </a:pPr>
            <a:r>
              <a:rPr lang="en-US" sz="1400" dirty="0" smtClean="0">
                <a:solidFill>
                  <a:schemeClr val="tx1"/>
                </a:solidFill>
                <a:latin typeface="Calibri" charset="0"/>
                <a:ea typeface="ＭＳ Ｐゴシック" charset="0"/>
                <a:cs typeface="Calibri" charset="0"/>
              </a:rPr>
              <a:t>GSI carbon ion pilot, Germany</a:t>
            </a:r>
          </a:p>
        </p:txBody>
      </p:sp>
      <p:sp>
        <p:nvSpPr>
          <p:cNvPr id="52" name="Rectangle 51"/>
          <p:cNvSpPr/>
          <p:nvPr/>
        </p:nvSpPr>
        <p:spPr>
          <a:xfrm>
            <a:off x="4514538" y="3066876"/>
            <a:ext cx="496650" cy="276999"/>
          </a:xfrm>
          <a:prstGeom prst="rect">
            <a:avLst/>
          </a:prstGeom>
        </p:spPr>
        <p:txBody>
          <a:bodyPr wrap="none">
            <a:spAutoFit/>
          </a:bodyPr>
          <a:lstStyle/>
          <a:p>
            <a:r>
              <a:rPr lang="en-US" sz="1200" dirty="0" smtClean="0">
                <a:solidFill>
                  <a:prstClr val="black"/>
                </a:solidFill>
                <a:latin typeface="Calibri" charset="0"/>
                <a:ea typeface="ＭＳ Ｐゴシック" charset="0"/>
                <a:cs typeface="Calibri" charset="0"/>
              </a:rPr>
              <a:t>1992</a:t>
            </a:r>
            <a:endParaRPr lang="en-US" sz="1200" dirty="0"/>
          </a:p>
        </p:txBody>
      </p:sp>
      <p:sp>
        <p:nvSpPr>
          <p:cNvPr id="53" name="Rectangle 52"/>
          <p:cNvSpPr/>
          <p:nvPr/>
        </p:nvSpPr>
        <p:spPr>
          <a:xfrm>
            <a:off x="4892769" y="3066081"/>
            <a:ext cx="496650" cy="276999"/>
          </a:xfrm>
          <a:prstGeom prst="rect">
            <a:avLst/>
          </a:prstGeom>
        </p:spPr>
        <p:txBody>
          <a:bodyPr wrap="none">
            <a:spAutoFit/>
          </a:bodyPr>
          <a:lstStyle/>
          <a:p>
            <a:r>
              <a:rPr lang="en-US" sz="1200" dirty="0" smtClean="0">
                <a:solidFill>
                  <a:prstClr val="black"/>
                </a:solidFill>
                <a:latin typeface="Calibri" charset="0"/>
                <a:ea typeface="ＭＳ Ｐゴシック" charset="0"/>
                <a:cs typeface="Calibri" charset="0"/>
              </a:rPr>
              <a:t>1993</a:t>
            </a:r>
            <a:endParaRPr lang="en-US" sz="1200" dirty="0"/>
          </a:p>
        </p:txBody>
      </p:sp>
      <p:sp>
        <p:nvSpPr>
          <p:cNvPr id="54" name="Rectangle 53"/>
          <p:cNvSpPr/>
          <p:nvPr/>
        </p:nvSpPr>
        <p:spPr>
          <a:xfrm>
            <a:off x="5284341" y="3066876"/>
            <a:ext cx="496650" cy="276999"/>
          </a:xfrm>
          <a:prstGeom prst="rect">
            <a:avLst/>
          </a:prstGeom>
        </p:spPr>
        <p:txBody>
          <a:bodyPr wrap="none">
            <a:spAutoFit/>
          </a:bodyPr>
          <a:lstStyle/>
          <a:p>
            <a:r>
              <a:rPr lang="en-US" sz="1200" dirty="0" smtClean="0">
                <a:solidFill>
                  <a:prstClr val="black"/>
                </a:solidFill>
                <a:latin typeface="Calibri" charset="0"/>
                <a:ea typeface="ＭＳ Ｐゴシック" charset="0"/>
                <a:cs typeface="Calibri" charset="0"/>
              </a:rPr>
              <a:t>1994</a:t>
            </a:r>
            <a:endParaRPr lang="en-US" sz="1200" dirty="0"/>
          </a:p>
        </p:txBody>
      </p:sp>
      <p:sp>
        <p:nvSpPr>
          <p:cNvPr id="56" name="Rounded Rectangle 55"/>
          <p:cNvSpPr/>
          <p:nvPr/>
        </p:nvSpPr>
        <p:spPr>
          <a:xfrm>
            <a:off x="1963841" y="4892593"/>
            <a:ext cx="2584065" cy="254000"/>
          </a:xfrm>
          <a:prstGeom prst="roundRect">
            <a:avLst/>
          </a:prstGeom>
          <a:solidFill>
            <a:srgbClr val="FFC6CC"/>
          </a:solidFill>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defRPr/>
            </a:pPr>
            <a:r>
              <a:rPr lang="en-US" sz="1400" dirty="0" smtClean="0">
                <a:solidFill>
                  <a:schemeClr val="tx1"/>
                </a:solidFill>
                <a:latin typeface="Calibri" charset="0"/>
                <a:ea typeface="ＭＳ Ｐゴシック" charset="0"/>
                <a:cs typeface="Calibri" charset="0"/>
              </a:rPr>
              <a:t>CPO (</a:t>
            </a:r>
            <a:r>
              <a:rPr lang="en-US" sz="1400" dirty="0" err="1" smtClean="0">
                <a:solidFill>
                  <a:schemeClr val="tx1"/>
                </a:solidFill>
                <a:latin typeface="Calibri" charset="0"/>
                <a:ea typeface="ＭＳ Ｐゴシック" charset="0"/>
                <a:cs typeface="Calibri" charset="0"/>
              </a:rPr>
              <a:t>Orsay</a:t>
            </a:r>
            <a:r>
              <a:rPr lang="en-US" sz="1400" dirty="0" smtClean="0">
                <a:solidFill>
                  <a:schemeClr val="tx1"/>
                </a:solidFill>
                <a:latin typeface="Calibri" charset="0"/>
                <a:ea typeface="ＭＳ Ｐゴシック" charset="0"/>
                <a:cs typeface="Calibri" charset="0"/>
              </a:rPr>
              <a:t>), CAI (Nice), France</a:t>
            </a:r>
          </a:p>
        </p:txBody>
      </p:sp>
      <p:sp>
        <p:nvSpPr>
          <p:cNvPr id="57" name="Rounded Rectangle 56"/>
          <p:cNvSpPr/>
          <p:nvPr/>
        </p:nvSpPr>
        <p:spPr>
          <a:xfrm>
            <a:off x="2170545" y="5223933"/>
            <a:ext cx="2688358" cy="254000"/>
          </a:xfrm>
          <a:prstGeom prst="roundRect">
            <a:avLst/>
          </a:prstGeom>
          <a:solidFill>
            <a:srgbClr val="FFC6CC"/>
          </a:solidFill>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defRPr/>
            </a:pPr>
            <a:r>
              <a:rPr lang="en-US" sz="1400" dirty="0" smtClean="0">
                <a:solidFill>
                  <a:schemeClr val="tx1"/>
                </a:solidFill>
                <a:latin typeface="Calibri" charset="0"/>
                <a:ea typeface="ＭＳ Ｐゴシック" charset="0"/>
                <a:cs typeface="Calibri" charset="0"/>
              </a:rPr>
              <a:t>Loma Linda (clinical setting) USA</a:t>
            </a:r>
          </a:p>
        </p:txBody>
      </p:sp>
      <p:sp>
        <p:nvSpPr>
          <p:cNvPr id="58" name="Rounded Rectangle 57"/>
          <p:cNvSpPr/>
          <p:nvPr/>
        </p:nvSpPr>
        <p:spPr>
          <a:xfrm>
            <a:off x="2797998" y="5571064"/>
            <a:ext cx="2693805" cy="254000"/>
          </a:xfrm>
          <a:prstGeom prst="roundRect">
            <a:avLst/>
          </a:prstGeom>
          <a:solidFill>
            <a:srgbClr val="FFC6CC"/>
          </a:solidFill>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defRPr/>
            </a:pPr>
            <a:r>
              <a:rPr lang="en-US" sz="1400" dirty="0" smtClean="0">
                <a:solidFill>
                  <a:schemeClr val="tx1"/>
                </a:solidFill>
                <a:latin typeface="Calibri" charset="0"/>
                <a:ea typeface="ＭＳ Ｐゴシック" charset="0"/>
                <a:cs typeface="Calibri" charset="0"/>
              </a:rPr>
              <a:t>Boston (commercial centre) USA</a:t>
            </a:r>
          </a:p>
        </p:txBody>
      </p:sp>
      <p:sp>
        <p:nvSpPr>
          <p:cNvPr id="59" name="Rounded Rectangle 58"/>
          <p:cNvSpPr/>
          <p:nvPr/>
        </p:nvSpPr>
        <p:spPr>
          <a:xfrm>
            <a:off x="3124950" y="5918200"/>
            <a:ext cx="2596778" cy="254000"/>
          </a:xfrm>
          <a:prstGeom prst="roundRect">
            <a:avLst/>
          </a:prstGeom>
          <a:solidFill>
            <a:srgbClr val="FFC6CC"/>
          </a:solidFill>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defRPr/>
            </a:pPr>
            <a:r>
              <a:rPr lang="en-US" sz="1400" dirty="0" smtClean="0">
                <a:solidFill>
                  <a:schemeClr val="tx1"/>
                </a:solidFill>
                <a:latin typeface="Calibri" charset="0"/>
                <a:ea typeface="ＭＳ Ｐゴシック" charset="0"/>
                <a:cs typeface="Calibri" charset="0"/>
              </a:rPr>
              <a:t>NIRS, Chiba (carbon ion) Japan</a:t>
            </a:r>
          </a:p>
        </p:txBody>
      </p:sp>
      <p:sp>
        <p:nvSpPr>
          <p:cNvPr id="60" name="Rectangle 59"/>
          <p:cNvSpPr/>
          <p:nvPr/>
        </p:nvSpPr>
        <p:spPr>
          <a:xfrm>
            <a:off x="318920" y="3592334"/>
            <a:ext cx="496650" cy="276999"/>
          </a:xfrm>
          <a:prstGeom prst="rect">
            <a:avLst/>
          </a:prstGeom>
        </p:spPr>
        <p:txBody>
          <a:bodyPr wrap="none">
            <a:spAutoFit/>
          </a:bodyPr>
          <a:lstStyle/>
          <a:p>
            <a:r>
              <a:rPr lang="en-US" sz="1200" dirty="0" smtClean="0">
                <a:solidFill>
                  <a:prstClr val="black"/>
                </a:solidFill>
                <a:latin typeface="Calibri" charset="0"/>
                <a:ea typeface="ＭＳ Ｐゴシック" charset="0"/>
                <a:cs typeface="Calibri" charset="0"/>
              </a:rPr>
              <a:t>1946</a:t>
            </a:r>
            <a:endParaRPr lang="en-US" sz="1200" dirty="0"/>
          </a:p>
        </p:txBody>
      </p:sp>
      <p:sp>
        <p:nvSpPr>
          <p:cNvPr id="61" name="Rectangle 60"/>
          <p:cNvSpPr/>
          <p:nvPr/>
        </p:nvSpPr>
        <p:spPr>
          <a:xfrm>
            <a:off x="803327" y="3600801"/>
            <a:ext cx="496650" cy="276999"/>
          </a:xfrm>
          <a:prstGeom prst="rect">
            <a:avLst/>
          </a:prstGeom>
        </p:spPr>
        <p:txBody>
          <a:bodyPr wrap="none">
            <a:spAutoFit/>
          </a:bodyPr>
          <a:lstStyle/>
          <a:p>
            <a:r>
              <a:rPr lang="en-US" sz="1200" dirty="0" smtClean="0">
                <a:solidFill>
                  <a:prstClr val="black"/>
                </a:solidFill>
                <a:latin typeface="Calibri" charset="0"/>
                <a:ea typeface="ＭＳ Ｐゴシック" charset="0"/>
                <a:cs typeface="Calibri" charset="0"/>
              </a:rPr>
              <a:t>1954</a:t>
            </a:r>
            <a:endParaRPr lang="en-US" sz="1200" dirty="0"/>
          </a:p>
        </p:txBody>
      </p:sp>
      <p:sp>
        <p:nvSpPr>
          <p:cNvPr id="62" name="Rectangle 61"/>
          <p:cNvSpPr/>
          <p:nvPr/>
        </p:nvSpPr>
        <p:spPr>
          <a:xfrm>
            <a:off x="1235134" y="3600801"/>
            <a:ext cx="496650" cy="276999"/>
          </a:xfrm>
          <a:prstGeom prst="rect">
            <a:avLst/>
          </a:prstGeom>
        </p:spPr>
        <p:txBody>
          <a:bodyPr wrap="none">
            <a:spAutoFit/>
          </a:bodyPr>
          <a:lstStyle/>
          <a:p>
            <a:r>
              <a:rPr lang="en-US" sz="1200" dirty="0" smtClean="0">
                <a:solidFill>
                  <a:prstClr val="black"/>
                </a:solidFill>
                <a:latin typeface="Calibri" charset="0"/>
                <a:ea typeface="ＭＳ Ｐゴシック" charset="0"/>
                <a:cs typeface="Calibri" charset="0"/>
              </a:rPr>
              <a:t>1957</a:t>
            </a:r>
            <a:endParaRPr lang="en-US" sz="1200" dirty="0"/>
          </a:p>
        </p:txBody>
      </p:sp>
      <p:cxnSp>
        <p:nvCxnSpPr>
          <p:cNvPr id="65" name="Straight Arrow Connector 64"/>
          <p:cNvCxnSpPr/>
          <p:nvPr/>
        </p:nvCxnSpPr>
        <p:spPr>
          <a:xfrm rot="5400000" flipH="1" flipV="1">
            <a:off x="-396871" y="2446240"/>
            <a:ext cx="1793680" cy="1588"/>
          </a:xfrm>
          <a:prstGeom prst="straightConnector1">
            <a:avLst/>
          </a:prstGeom>
          <a:ln>
            <a:solidFill>
              <a:schemeClr val="accent4"/>
            </a:solidFill>
            <a:tailEnd type="diamond"/>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rot="5400000" flipH="1" flipV="1">
            <a:off x="378753" y="2661346"/>
            <a:ext cx="1361880" cy="1588"/>
          </a:xfrm>
          <a:prstGeom prst="straightConnector1">
            <a:avLst/>
          </a:prstGeom>
          <a:ln>
            <a:solidFill>
              <a:schemeClr val="accent4"/>
            </a:solidFill>
            <a:tailEnd type="diamond"/>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rot="5400000" flipH="1" flipV="1">
            <a:off x="979498" y="2907277"/>
            <a:ext cx="871607" cy="1588"/>
          </a:xfrm>
          <a:prstGeom prst="straightConnector1">
            <a:avLst/>
          </a:prstGeom>
          <a:ln>
            <a:solidFill>
              <a:schemeClr val="accent4"/>
            </a:solidFill>
            <a:tailEnd type="diamond"/>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rot="16200000" flipH="1">
            <a:off x="3293503" y="3926857"/>
            <a:ext cx="619831" cy="1588"/>
          </a:xfrm>
          <a:prstGeom prst="straightConnector1">
            <a:avLst/>
          </a:prstGeom>
          <a:ln>
            <a:solidFill>
              <a:schemeClr val="accent4"/>
            </a:solidFill>
            <a:tailEnd type="diamond"/>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rot="5400000">
            <a:off x="3521766" y="4088862"/>
            <a:ext cx="925317" cy="1588"/>
          </a:xfrm>
          <a:prstGeom prst="straightConnector1">
            <a:avLst/>
          </a:prstGeom>
          <a:ln>
            <a:solidFill>
              <a:schemeClr val="accent4"/>
            </a:solidFill>
            <a:tailEnd type="diamond"/>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rot="16200000" flipH="1">
            <a:off x="3784910" y="4242405"/>
            <a:ext cx="1291793" cy="8586"/>
          </a:xfrm>
          <a:prstGeom prst="straightConnector1">
            <a:avLst/>
          </a:prstGeom>
          <a:ln>
            <a:solidFill>
              <a:schemeClr val="accent4"/>
            </a:solidFill>
            <a:tailEnd type="diamond"/>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rot="16200000" flipH="1">
            <a:off x="4455038" y="4763676"/>
            <a:ext cx="2300466" cy="8586"/>
          </a:xfrm>
          <a:prstGeom prst="straightConnector1">
            <a:avLst/>
          </a:prstGeom>
          <a:ln>
            <a:solidFill>
              <a:schemeClr val="accent4"/>
            </a:solidFill>
            <a:tailEnd type="diamond"/>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rot="16200000" flipH="1">
            <a:off x="3995964" y="4412367"/>
            <a:ext cx="1640067" cy="2"/>
          </a:xfrm>
          <a:prstGeom prst="straightConnector1">
            <a:avLst/>
          </a:prstGeom>
          <a:ln>
            <a:solidFill>
              <a:schemeClr val="accent4"/>
            </a:solidFill>
            <a:tailEnd type="diamond"/>
          </a:ln>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p:nvPr/>
        </p:nvCxnSpPr>
        <p:spPr>
          <a:xfrm rot="16200000" flipH="1">
            <a:off x="4198442" y="4598015"/>
            <a:ext cx="1946096" cy="2"/>
          </a:xfrm>
          <a:prstGeom prst="straightConnector1">
            <a:avLst/>
          </a:prstGeom>
          <a:ln>
            <a:solidFill>
              <a:schemeClr val="accent4"/>
            </a:solidFill>
            <a:tailEnd type="diamond"/>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rot="5400000" flipH="1" flipV="1">
            <a:off x="7455652" y="2961736"/>
            <a:ext cx="762691" cy="1"/>
          </a:xfrm>
          <a:prstGeom prst="straightConnector1">
            <a:avLst/>
          </a:prstGeom>
          <a:ln>
            <a:solidFill>
              <a:schemeClr val="accent4"/>
            </a:solidFill>
            <a:tailEnd type="diamond"/>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rot="5400000" flipH="1" flipV="1">
            <a:off x="7481111" y="2725641"/>
            <a:ext cx="1234881" cy="1"/>
          </a:xfrm>
          <a:prstGeom prst="straightConnector1">
            <a:avLst/>
          </a:prstGeom>
          <a:ln>
            <a:solidFill>
              <a:schemeClr val="accent4"/>
            </a:solidFill>
            <a:tailEnd type="diamond"/>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rot="5400000" flipH="1" flipV="1">
            <a:off x="7642386" y="2446638"/>
            <a:ext cx="1792887" cy="1588"/>
          </a:xfrm>
          <a:prstGeom prst="straightConnector1">
            <a:avLst/>
          </a:prstGeom>
          <a:ln>
            <a:solidFill>
              <a:schemeClr val="accent4"/>
            </a:solidFill>
            <a:tailEnd type="diamond"/>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rot="16200000" flipH="1">
            <a:off x="5994556" y="3756234"/>
            <a:ext cx="258479" cy="1590"/>
          </a:xfrm>
          <a:prstGeom prst="straightConnector1">
            <a:avLst/>
          </a:prstGeom>
          <a:ln>
            <a:solidFill>
              <a:schemeClr val="accent4"/>
            </a:solidFill>
            <a:tailEnd type="diamond"/>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5782731" y="3835400"/>
            <a:ext cx="726781" cy="307777"/>
          </a:xfrm>
          <a:prstGeom prst="rect">
            <a:avLst/>
          </a:prstGeom>
          <a:noFill/>
        </p:spPr>
        <p:txBody>
          <a:bodyPr wrap="none" rtlCol="0">
            <a:spAutoFit/>
          </a:bodyPr>
          <a:lstStyle/>
          <a:p>
            <a:r>
              <a:rPr lang="en-US" sz="1400" b="1" dirty="0" smtClean="0">
                <a:solidFill>
                  <a:srgbClr val="0000FF"/>
                </a:solidFill>
                <a:latin typeface="Calibri"/>
                <a:cs typeface="Calibri"/>
              </a:rPr>
              <a:t>PIMMS</a:t>
            </a:r>
            <a:endParaRPr lang="en-US" sz="1400" b="1" dirty="0">
              <a:solidFill>
                <a:srgbClr val="0000FF"/>
              </a:solidFill>
              <a:latin typeface="Calibri"/>
              <a:cs typeface="Calibri"/>
            </a:endParaRPr>
          </a:p>
        </p:txBody>
      </p:sp>
      <p:sp>
        <p:nvSpPr>
          <p:cNvPr id="4" name="TextBox 3"/>
          <p:cNvSpPr txBox="1"/>
          <p:nvPr/>
        </p:nvSpPr>
        <p:spPr>
          <a:xfrm>
            <a:off x="5717803" y="3067882"/>
            <a:ext cx="855748" cy="276999"/>
          </a:xfrm>
          <a:prstGeom prst="rect">
            <a:avLst/>
          </a:prstGeom>
          <a:noFill/>
        </p:spPr>
        <p:txBody>
          <a:bodyPr wrap="none" rtlCol="0">
            <a:spAutoFit/>
          </a:bodyPr>
          <a:lstStyle/>
          <a:p>
            <a:r>
              <a:rPr lang="en-US" sz="1200" dirty="0" smtClean="0">
                <a:solidFill>
                  <a:srgbClr val="0000FF"/>
                </a:solidFill>
                <a:latin typeface="Calibri"/>
                <a:cs typeface="Calibri"/>
              </a:rPr>
              <a:t>1996-2000</a:t>
            </a:r>
            <a:endParaRPr lang="en-US" sz="1200" dirty="0">
              <a:solidFill>
                <a:srgbClr val="0000FF"/>
              </a:solidFill>
              <a:latin typeface="Calibri"/>
              <a:cs typeface="Calibri"/>
            </a:endParaRPr>
          </a:p>
        </p:txBody>
      </p:sp>
      <p:cxnSp>
        <p:nvCxnSpPr>
          <p:cNvPr id="66" name="Straight Arrow Connector 65"/>
          <p:cNvCxnSpPr/>
          <p:nvPr/>
        </p:nvCxnSpPr>
        <p:spPr>
          <a:xfrm rot="5400000">
            <a:off x="6226731" y="4059281"/>
            <a:ext cx="864569" cy="1588"/>
          </a:xfrm>
          <a:prstGeom prst="straightConnector1">
            <a:avLst/>
          </a:prstGeom>
          <a:ln>
            <a:solidFill>
              <a:schemeClr val="accent4"/>
            </a:solidFill>
            <a:tailEnd type="diamond"/>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6159500" y="4508500"/>
            <a:ext cx="830839" cy="307777"/>
          </a:xfrm>
          <a:prstGeom prst="rect">
            <a:avLst/>
          </a:prstGeom>
          <a:noFill/>
        </p:spPr>
        <p:txBody>
          <a:bodyPr wrap="none" rtlCol="0">
            <a:spAutoFit/>
          </a:bodyPr>
          <a:lstStyle/>
          <a:p>
            <a:r>
              <a:rPr lang="en-US" sz="1400" b="1" dirty="0" smtClean="0">
                <a:solidFill>
                  <a:srgbClr val="0000FF"/>
                </a:solidFill>
                <a:latin typeface="Calibri"/>
                <a:cs typeface="Calibri"/>
              </a:rPr>
              <a:t>ENLIGHT</a:t>
            </a:r>
            <a:endParaRPr lang="en-US" sz="1400" b="1" dirty="0">
              <a:solidFill>
                <a:srgbClr val="0000FF"/>
              </a:solidFill>
              <a:latin typeface="Calibri"/>
              <a:cs typeface="Calibri"/>
            </a:endParaRPr>
          </a:p>
        </p:txBody>
      </p:sp>
      <p:sp>
        <p:nvSpPr>
          <p:cNvPr id="7" name="TextBox 6"/>
          <p:cNvSpPr txBox="1"/>
          <p:nvPr/>
        </p:nvSpPr>
        <p:spPr>
          <a:xfrm>
            <a:off x="6438900" y="3064932"/>
            <a:ext cx="496650" cy="276999"/>
          </a:xfrm>
          <a:prstGeom prst="rect">
            <a:avLst/>
          </a:prstGeom>
          <a:noFill/>
        </p:spPr>
        <p:txBody>
          <a:bodyPr wrap="none" rtlCol="0">
            <a:spAutoFit/>
          </a:bodyPr>
          <a:lstStyle/>
          <a:p>
            <a:r>
              <a:rPr lang="en-US" sz="1200" dirty="0" smtClean="0">
                <a:solidFill>
                  <a:srgbClr val="0000FF"/>
                </a:solidFill>
                <a:latin typeface="Calibri"/>
                <a:cs typeface="Calibri"/>
              </a:rPr>
              <a:t>2002</a:t>
            </a:r>
            <a:endParaRPr lang="en-US" sz="1200" dirty="0">
              <a:solidFill>
                <a:srgbClr val="0000FF"/>
              </a:solidFill>
              <a:latin typeface="Calibri"/>
              <a:cs typeface="Calibri"/>
            </a:endParaRPr>
          </a:p>
        </p:txBody>
      </p:sp>
      <p:cxnSp>
        <p:nvCxnSpPr>
          <p:cNvPr id="67" name="Straight Arrow Connector 66"/>
          <p:cNvCxnSpPr/>
          <p:nvPr/>
        </p:nvCxnSpPr>
        <p:spPr>
          <a:xfrm>
            <a:off x="8349769" y="3483576"/>
            <a:ext cx="0" cy="923324"/>
          </a:xfrm>
          <a:prstGeom prst="straightConnector1">
            <a:avLst/>
          </a:prstGeom>
          <a:ln>
            <a:solidFill>
              <a:schemeClr val="accent4"/>
            </a:solidFill>
            <a:tailEnd type="diamond"/>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7874000" y="4495800"/>
            <a:ext cx="838816" cy="523220"/>
          </a:xfrm>
          <a:prstGeom prst="rect">
            <a:avLst/>
          </a:prstGeom>
          <a:noFill/>
        </p:spPr>
        <p:txBody>
          <a:bodyPr wrap="none" rtlCol="0">
            <a:spAutoFit/>
          </a:bodyPr>
          <a:lstStyle/>
          <a:p>
            <a:r>
              <a:rPr lang="en-US" sz="1400" b="1" dirty="0" smtClean="0">
                <a:solidFill>
                  <a:srgbClr val="0000FF"/>
                </a:solidFill>
                <a:latin typeface="Calibri"/>
                <a:cs typeface="Calibri"/>
              </a:rPr>
              <a:t>ENLIGHT</a:t>
            </a:r>
            <a:endParaRPr lang="en-US" sz="1400" b="1" dirty="0">
              <a:solidFill>
                <a:srgbClr val="0000FF"/>
              </a:solidFill>
              <a:latin typeface="Calibri"/>
              <a:cs typeface="Calibri"/>
            </a:endParaRPr>
          </a:p>
          <a:p>
            <a:r>
              <a:rPr lang="en-US" sz="1400" b="1" dirty="0" smtClean="0">
                <a:solidFill>
                  <a:srgbClr val="0000FF"/>
                </a:solidFill>
                <a:latin typeface="Calibri"/>
                <a:cs typeface="Calibri"/>
              </a:rPr>
              <a:t>10</a:t>
            </a:r>
            <a:r>
              <a:rPr lang="en-US" sz="1400" b="1" baseline="30000" dirty="0" smtClean="0">
                <a:solidFill>
                  <a:srgbClr val="0000FF"/>
                </a:solidFill>
                <a:latin typeface="Calibri"/>
                <a:cs typeface="Calibri"/>
              </a:rPr>
              <a:t>th</a:t>
            </a:r>
            <a:r>
              <a:rPr lang="en-US" sz="1400" b="1" dirty="0" smtClean="0">
                <a:solidFill>
                  <a:srgbClr val="0000FF"/>
                </a:solidFill>
                <a:latin typeface="Calibri"/>
                <a:cs typeface="Calibri"/>
              </a:rPr>
              <a:t> year</a:t>
            </a:r>
            <a:endParaRPr lang="en-US" sz="1400" b="1" dirty="0">
              <a:solidFill>
                <a:srgbClr val="0000FF"/>
              </a:solidFill>
              <a:latin typeface="Calibri"/>
              <a:cs typeface="Calibri"/>
            </a:endParaRPr>
          </a:p>
        </p:txBody>
      </p:sp>
      <p:sp>
        <p:nvSpPr>
          <p:cNvPr id="71" name="Oval 70"/>
          <p:cNvSpPr/>
          <p:nvPr/>
        </p:nvSpPr>
        <p:spPr>
          <a:xfrm>
            <a:off x="6606693" y="3412623"/>
            <a:ext cx="101600" cy="101600"/>
          </a:xfrm>
          <a:prstGeom prst="ellipse">
            <a:avLst/>
          </a:prstGeom>
          <a:solidFill>
            <a:schemeClr val="accent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p>
        </p:txBody>
      </p:sp>
      <p:sp>
        <p:nvSpPr>
          <p:cNvPr id="75" name="Rounded Rectangle 74"/>
          <p:cNvSpPr/>
          <p:nvPr/>
        </p:nvSpPr>
        <p:spPr>
          <a:xfrm>
            <a:off x="5901722" y="3420044"/>
            <a:ext cx="399085" cy="111125"/>
          </a:xfrm>
          <a:prstGeom prst="roundRect">
            <a:avLst/>
          </a:prstGeom>
          <a:solidFill>
            <a:schemeClr val="accent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5" name="Rectangle 4"/>
          <p:cNvSpPr/>
          <p:nvPr/>
        </p:nvSpPr>
        <p:spPr>
          <a:xfrm>
            <a:off x="2924993" y="3062257"/>
            <a:ext cx="496650" cy="276999"/>
          </a:xfrm>
          <a:prstGeom prst="rect">
            <a:avLst/>
          </a:prstGeom>
        </p:spPr>
        <p:txBody>
          <a:bodyPr wrap="none">
            <a:spAutoFit/>
          </a:bodyPr>
          <a:lstStyle/>
          <a:p>
            <a:r>
              <a:rPr lang="en-US" sz="1200" dirty="0" smtClean="0">
                <a:solidFill>
                  <a:prstClr val="black"/>
                </a:solidFill>
                <a:latin typeface="Calibri" charset="0"/>
                <a:ea typeface="ＭＳ Ｐゴシック" charset="0"/>
                <a:cs typeface="Calibri" charset="0"/>
              </a:rPr>
              <a:t>1984</a:t>
            </a:r>
            <a:endParaRPr lang="en-US" sz="1200" dirty="0"/>
          </a:p>
        </p:txBody>
      </p:sp>
      <p:sp>
        <p:nvSpPr>
          <p:cNvPr id="64" name="Oval 63"/>
          <p:cNvSpPr/>
          <p:nvPr/>
        </p:nvSpPr>
        <p:spPr>
          <a:xfrm>
            <a:off x="3140302" y="3423405"/>
            <a:ext cx="101600" cy="101600"/>
          </a:xfrm>
          <a:prstGeom prst="ellipse">
            <a:avLst/>
          </a:prstGeom>
          <a:solidFill>
            <a:schemeClr val="accent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p>
        </p:txBody>
      </p:sp>
      <p:sp>
        <p:nvSpPr>
          <p:cNvPr id="73" name="Rounded Rectangle 72"/>
          <p:cNvSpPr/>
          <p:nvPr/>
        </p:nvSpPr>
        <p:spPr>
          <a:xfrm>
            <a:off x="1526746" y="3902751"/>
            <a:ext cx="1798298" cy="268517"/>
          </a:xfrm>
          <a:prstGeom prst="roundRect">
            <a:avLst/>
          </a:prstGeom>
          <a:solidFill>
            <a:srgbClr val="FFC6CC"/>
          </a:solidFill>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defRPr/>
            </a:pPr>
            <a:endParaRPr lang="en-US" sz="1400" dirty="0" smtClean="0">
              <a:solidFill>
                <a:schemeClr val="tx1"/>
              </a:solidFill>
              <a:latin typeface="Calibri" charset="0"/>
              <a:ea typeface="ＭＳ Ｐゴシック" charset="0"/>
              <a:cs typeface="Calibri" charset="0"/>
            </a:endParaRPr>
          </a:p>
          <a:p>
            <a:pPr algn="ctr">
              <a:lnSpc>
                <a:spcPct val="120000"/>
              </a:lnSpc>
              <a:defRPr/>
            </a:pPr>
            <a:r>
              <a:rPr lang="en-US" sz="1400" dirty="0" smtClean="0">
                <a:solidFill>
                  <a:schemeClr val="tx1"/>
                </a:solidFill>
                <a:latin typeface="Calibri" charset="0"/>
                <a:ea typeface="ＭＳ Ｐゴシック" charset="0"/>
                <a:cs typeface="Calibri" charset="0"/>
              </a:rPr>
              <a:t>PSI,  Switzerland</a:t>
            </a:r>
          </a:p>
          <a:p>
            <a:pPr algn="ctr">
              <a:lnSpc>
                <a:spcPct val="120000"/>
              </a:lnSpc>
              <a:defRPr/>
            </a:pPr>
            <a:r>
              <a:rPr lang="en-US" sz="1400" dirty="0" smtClean="0">
                <a:solidFill>
                  <a:schemeClr val="tx1"/>
                </a:solidFill>
                <a:latin typeface="Calibri" charset="0"/>
                <a:ea typeface="ＭＳ Ｐゴシック" charset="0"/>
                <a:cs typeface="Calibri" charset="0"/>
              </a:rPr>
              <a:t> </a:t>
            </a:r>
          </a:p>
        </p:txBody>
      </p:sp>
      <p:cxnSp>
        <p:nvCxnSpPr>
          <p:cNvPr id="69" name="Straight Arrow Connector 68"/>
          <p:cNvCxnSpPr/>
          <p:nvPr/>
        </p:nvCxnSpPr>
        <p:spPr>
          <a:xfrm>
            <a:off x="3200064" y="3627790"/>
            <a:ext cx="0" cy="290143"/>
          </a:xfrm>
          <a:prstGeom prst="straightConnector1">
            <a:avLst/>
          </a:prstGeom>
          <a:ln>
            <a:solidFill>
              <a:schemeClr val="accent4"/>
            </a:solidFill>
            <a:tailEnd type="diamond"/>
          </a:ln>
        </p:spPr>
        <p:style>
          <a:lnRef idx="2">
            <a:schemeClr val="accent1"/>
          </a:lnRef>
          <a:fillRef idx="0">
            <a:schemeClr val="accent1"/>
          </a:fillRef>
          <a:effectRef idx="1">
            <a:schemeClr val="accent1"/>
          </a:effectRef>
          <a:fontRef idx="minor">
            <a:schemeClr val="tx1"/>
          </a:fontRef>
        </p:style>
      </p:cxnSp>
      <p:sp>
        <p:nvSpPr>
          <p:cNvPr id="9" name="Slide Number Placeholder 8"/>
          <p:cNvSpPr>
            <a:spLocks noGrp="1"/>
          </p:cNvSpPr>
          <p:nvPr>
            <p:ph type="sldNum" sz="quarter" idx="12"/>
          </p:nvPr>
        </p:nvSpPr>
        <p:spPr/>
        <p:txBody>
          <a:bodyPr/>
          <a:lstStyle/>
          <a:p>
            <a:fld id="{EBFE97BA-25C8-9F43-B1D0-D16D337F4DD5}" type="slidenum">
              <a:rPr lang="en-US" smtClean="0"/>
              <a:t>13</a:t>
            </a:fld>
            <a:endParaRPr lang="en-US"/>
          </a:p>
        </p:txBody>
      </p:sp>
      <p:sp>
        <p:nvSpPr>
          <p:cNvPr id="10" name="Footer Placeholder 9"/>
          <p:cNvSpPr>
            <a:spLocks noGrp="1"/>
          </p:cNvSpPr>
          <p:nvPr>
            <p:ph type="ftr" sz="quarter" idx="11"/>
          </p:nvPr>
        </p:nvSpPr>
        <p:spPr/>
        <p:txBody>
          <a:bodyPr/>
          <a:lstStyle/>
          <a:p>
            <a:r>
              <a:rPr lang="en-US" smtClean="0"/>
              <a:t>Manjit Dosanjh, 24 September 2014</a:t>
            </a:r>
            <a:endParaRPr lang="en-US"/>
          </a:p>
        </p:txBody>
      </p:sp>
    </p:spTree>
    <p:extLst>
      <p:ext uri="{BB962C8B-B14F-4D97-AF65-F5344CB8AC3E}">
        <p14:creationId xmlns:p14="http://schemas.microsoft.com/office/powerpoint/2010/main" val="123614987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141118" y="233492"/>
            <a:ext cx="9002882" cy="940443"/>
          </a:xfrm>
        </p:spPr>
        <p:txBody>
          <a:bodyPr>
            <a:noAutofit/>
          </a:bodyPr>
          <a:lstStyle/>
          <a:p>
            <a:pPr algn="ctr"/>
            <a:r>
              <a:rPr lang="en-GB" sz="3200" dirty="0">
                <a:solidFill>
                  <a:srgbClr val="7F0303"/>
                </a:solidFill>
              </a:rPr>
              <a:t>The Proton-Ion Medical  Machine Study (PIMMS)</a:t>
            </a:r>
          </a:p>
        </p:txBody>
      </p:sp>
      <p:sp>
        <p:nvSpPr>
          <p:cNvPr id="132099" name="Rectangle 3"/>
          <p:cNvSpPr>
            <a:spLocks noGrp="1" noChangeArrowheads="1"/>
          </p:cNvSpPr>
          <p:nvPr>
            <p:ph type="body" idx="1"/>
          </p:nvPr>
        </p:nvSpPr>
        <p:spPr>
          <a:xfrm>
            <a:off x="614363" y="1512888"/>
            <a:ext cx="8224837" cy="4660900"/>
          </a:xfrm>
        </p:spPr>
        <p:txBody>
          <a:bodyPr/>
          <a:lstStyle/>
          <a:p>
            <a:pPr>
              <a:spcAft>
                <a:spcPts val="1200"/>
              </a:spcAft>
              <a:buFont typeface="Symbol" charset="0"/>
              <a:buChar char="·"/>
            </a:pPr>
            <a:r>
              <a:rPr lang="en-GB" sz="2400" dirty="0"/>
              <a:t>Facility for hadron therapy </a:t>
            </a:r>
          </a:p>
          <a:p>
            <a:pPr>
              <a:spcAft>
                <a:spcPts val="1200"/>
              </a:spcAft>
              <a:buFont typeface="Symbol" charset="0"/>
              <a:buChar char="·"/>
            </a:pPr>
            <a:r>
              <a:rPr lang="en-GB" sz="2400" dirty="0"/>
              <a:t>Carbon-ions and protons</a:t>
            </a:r>
          </a:p>
          <a:p>
            <a:pPr>
              <a:spcAft>
                <a:spcPts val="1200"/>
              </a:spcAft>
              <a:buFont typeface="Symbol" charset="0"/>
              <a:buChar char="·"/>
            </a:pPr>
            <a:r>
              <a:rPr lang="en-GB" sz="2400" dirty="0"/>
              <a:t>High precision active scanning (C, p)</a:t>
            </a:r>
          </a:p>
          <a:p>
            <a:pPr>
              <a:spcAft>
                <a:spcPts val="1200"/>
              </a:spcAft>
              <a:buFont typeface="Symbol" charset="0"/>
              <a:buChar char="·"/>
            </a:pPr>
            <a:r>
              <a:rPr lang="en-GB" sz="2400" dirty="0"/>
              <a:t>Conventional passive spreading (p)</a:t>
            </a:r>
          </a:p>
          <a:p>
            <a:pPr>
              <a:spcAft>
                <a:spcPts val="1200"/>
              </a:spcAft>
              <a:buFont typeface="Symbol" charset="0"/>
              <a:buChar char="·"/>
            </a:pPr>
            <a:r>
              <a:rPr lang="en-GB" sz="2400" dirty="0"/>
              <a:t>Fixed beam lines and gantries for maximum flexibility (</a:t>
            </a:r>
            <a:r>
              <a:rPr lang="en-GB" sz="2400" dirty="0" err="1"/>
              <a:t>C,p</a:t>
            </a:r>
            <a:r>
              <a:rPr lang="en-GB" sz="2400" dirty="0"/>
              <a:t>)  </a:t>
            </a:r>
          </a:p>
          <a:p>
            <a:pPr>
              <a:spcAft>
                <a:spcPts val="1200"/>
              </a:spcAft>
              <a:buFont typeface="Symbol" charset="0"/>
              <a:buChar char="·"/>
            </a:pPr>
            <a:r>
              <a:rPr lang="en-GB" sz="2400" dirty="0"/>
              <a:t>Green-field solution, no starting constraints </a:t>
            </a:r>
          </a:p>
          <a:p>
            <a:pPr>
              <a:spcAft>
                <a:spcPts val="1200"/>
              </a:spcAft>
              <a:buFont typeface="Symbol" charset="0"/>
              <a:buChar char="·"/>
            </a:pPr>
            <a:r>
              <a:rPr lang="en-GB" sz="2400" dirty="0"/>
              <a:t>Generic study, to be adapted to specific regional needs </a:t>
            </a:r>
          </a:p>
          <a:p>
            <a:endParaRPr lang="en-GB" sz="2000" dirty="0"/>
          </a:p>
        </p:txBody>
      </p:sp>
      <p:pic>
        <p:nvPicPr>
          <p:cNvPr id="132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312725"/>
            <a:ext cx="3581400"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EBFE97BA-25C8-9F43-B1D0-D16D337F4DD5}" type="slidenum">
              <a:rPr lang="en-US" smtClean="0"/>
              <a:t>14</a:t>
            </a:fld>
            <a:endParaRPr lang="en-US"/>
          </a:p>
        </p:txBody>
      </p:sp>
      <p:sp>
        <p:nvSpPr>
          <p:cNvPr id="4" name="Footer Placeholder 3"/>
          <p:cNvSpPr>
            <a:spLocks noGrp="1"/>
          </p:cNvSpPr>
          <p:nvPr>
            <p:ph type="ftr" sz="quarter" idx="11"/>
          </p:nvPr>
        </p:nvSpPr>
        <p:spPr/>
        <p:txBody>
          <a:bodyPr/>
          <a:lstStyle/>
          <a:p>
            <a:r>
              <a:rPr lang="en-US" smtClean="0"/>
              <a:t>Manjit Dosanjh, 24 September 2014</a:t>
            </a:r>
            <a:endParaRPr lang="en-US"/>
          </a:p>
        </p:txBody>
      </p:sp>
    </p:spTree>
    <p:extLst>
      <p:ext uri="{BB962C8B-B14F-4D97-AF65-F5344CB8AC3E}">
        <p14:creationId xmlns:p14="http://schemas.microsoft.com/office/powerpoint/2010/main" val="30315944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a:xfrm>
            <a:off x="457200" y="127646"/>
            <a:ext cx="8226854" cy="940443"/>
          </a:xfrm>
        </p:spPr>
        <p:txBody>
          <a:bodyPr/>
          <a:lstStyle/>
          <a:p>
            <a:pPr algn="ctr"/>
            <a:r>
              <a:rPr lang="en-US" sz="3600" dirty="0">
                <a:solidFill>
                  <a:srgbClr val="7F0303"/>
                </a:solidFill>
                <a:ea typeface="ＭＳ Ｐゴシック" charset="0"/>
                <a:cs typeface="ＭＳ Ｐゴシック" charset="0"/>
              </a:rPr>
              <a:t>PIMMS at CERN (1996</a:t>
            </a:r>
            <a:r>
              <a:rPr lang="en-US" dirty="0">
                <a:solidFill>
                  <a:srgbClr val="7F0303"/>
                </a:solidFill>
                <a:ea typeface="ＭＳ Ｐゴシック" charset="0"/>
                <a:cs typeface="ＭＳ Ｐゴシック" charset="0"/>
              </a:rPr>
              <a:t>-</a:t>
            </a:r>
            <a:r>
              <a:rPr lang="en-US" sz="3600" dirty="0">
                <a:solidFill>
                  <a:srgbClr val="7F0303"/>
                </a:solidFill>
                <a:ea typeface="ＭＳ Ｐゴシック" charset="0"/>
                <a:cs typeface="ＭＳ Ｐゴシック" charset="0"/>
              </a:rPr>
              <a:t>2000)</a:t>
            </a:r>
          </a:p>
        </p:txBody>
      </p:sp>
      <p:grpSp>
        <p:nvGrpSpPr>
          <p:cNvPr id="100355" name="Group 45"/>
          <p:cNvGrpSpPr>
            <a:grpSpLocks/>
          </p:cNvGrpSpPr>
          <p:nvPr/>
        </p:nvGrpSpPr>
        <p:grpSpPr bwMode="auto">
          <a:xfrm>
            <a:off x="982663" y="1330325"/>
            <a:ext cx="7453312" cy="5191125"/>
            <a:chOff x="863600" y="1304925"/>
            <a:chExt cx="7453313" cy="5191125"/>
          </a:xfrm>
        </p:grpSpPr>
        <p:grpSp>
          <p:nvGrpSpPr>
            <p:cNvPr id="100358" name="Group 4"/>
            <p:cNvGrpSpPr>
              <a:grpSpLocks/>
            </p:cNvGrpSpPr>
            <p:nvPr/>
          </p:nvGrpSpPr>
          <p:grpSpPr bwMode="auto">
            <a:xfrm>
              <a:off x="1778000" y="1304925"/>
              <a:ext cx="6538913" cy="3676650"/>
              <a:chOff x="-336" y="540"/>
              <a:chExt cx="4896" cy="2676"/>
            </a:xfrm>
          </p:grpSpPr>
          <p:pic>
            <p:nvPicPr>
              <p:cNvPr id="10039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774" y="-570"/>
                <a:ext cx="2676" cy="4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96" name="Text Box 6"/>
              <p:cNvSpPr txBox="1">
                <a:spLocks noChangeArrowheads="1"/>
              </p:cNvSpPr>
              <p:nvPr/>
            </p:nvSpPr>
            <p:spPr bwMode="auto">
              <a:xfrm>
                <a:off x="1103" y="1248"/>
                <a:ext cx="6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defRPr sz="1200">
                    <a:solidFill>
                      <a:schemeClr val="tx1"/>
                    </a:solidFill>
                    <a:latin typeface="Comic Sans MS" charset="0"/>
                    <a:ea typeface="ＭＳ Ｐゴシック" charset="0"/>
                    <a:cs typeface="ＭＳ Ｐゴシック" charset="0"/>
                  </a:defRPr>
                </a:lvl1pPr>
                <a:lvl2pPr marL="742950" indent="-285750">
                  <a:defRPr sz="1200">
                    <a:solidFill>
                      <a:schemeClr val="tx1"/>
                    </a:solidFill>
                    <a:latin typeface="Comic Sans MS" charset="0"/>
                    <a:ea typeface="ＭＳ Ｐゴシック" charset="0"/>
                  </a:defRPr>
                </a:lvl2pPr>
                <a:lvl3pPr marL="1143000" indent="-228600">
                  <a:defRPr sz="1200">
                    <a:solidFill>
                      <a:schemeClr val="tx1"/>
                    </a:solidFill>
                    <a:latin typeface="Comic Sans MS" charset="0"/>
                    <a:ea typeface="ＭＳ Ｐゴシック" charset="0"/>
                  </a:defRPr>
                </a:lvl3pPr>
                <a:lvl4pPr marL="1600200" indent="-228600">
                  <a:defRPr sz="1200">
                    <a:solidFill>
                      <a:schemeClr val="tx1"/>
                    </a:solidFill>
                    <a:latin typeface="Comic Sans MS" charset="0"/>
                    <a:ea typeface="ＭＳ Ｐゴシック" charset="0"/>
                  </a:defRPr>
                </a:lvl4pPr>
                <a:lvl5pPr marL="2057400" indent="-228600">
                  <a:defRPr sz="1200">
                    <a:solidFill>
                      <a:schemeClr val="tx1"/>
                    </a:solidFill>
                    <a:latin typeface="Comic Sans MS" charset="0"/>
                    <a:ea typeface="ＭＳ Ｐゴシック" charset="0"/>
                  </a:defRPr>
                </a:lvl5pPr>
                <a:lvl6pPr marL="2514600" indent="-228600" algn="ctr" eaLnBrk="0" fontAlgn="base" hangingPunct="0">
                  <a:spcBef>
                    <a:spcPct val="0"/>
                  </a:spcBef>
                  <a:spcAft>
                    <a:spcPct val="0"/>
                  </a:spcAft>
                  <a:defRPr sz="1200">
                    <a:solidFill>
                      <a:schemeClr val="tx1"/>
                    </a:solidFill>
                    <a:latin typeface="Comic Sans MS" charset="0"/>
                    <a:ea typeface="ＭＳ Ｐゴシック" charset="0"/>
                  </a:defRPr>
                </a:lvl6pPr>
                <a:lvl7pPr marL="2971800" indent="-228600" algn="ctr" eaLnBrk="0" fontAlgn="base" hangingPunct="0">
                  <a:spcBef>
                    <a:spcPct val="0"/>
                  </a:spcBef>
                  <a:spcAft>
                    <a:spcPct val="0"/>
                  </a:spcAft>
                  <a:defRPr sz="1200">
                    <a:solidFill>
                      <a:schemeClr val="tx1"/>
                    </a:solidFill>
                    <a:latin typeface="Comic Sans MS" charset="0"/>
                    <a:ea typeface="ＭＳ Ｐゴシック" charset="0"/>
                  </a:defRPr>
                </a:lvl7pPr>
                <a:lvl8pPr marL="3429000" indent="-228600" algn="ctr" eaLnBrk="0" fontAlgn="base" hangingPunct="0">
                  <a:spcBef>
                    <a:spcPct val="0"/>
                  </a:spcBef>
                  <a:spcAft>
                    <a:spcPct val="0"/>
                  </a:spcAft>
                  <a:defRPr sz="1200">
                    <a:solidFill>
                      <a:schemeClr val="tx1"/>
                    </a:solidFill>
                    <a:latin typeface="Comic Sans MS" charset="0"/>
                    <a:ea typeface="ＭＳ Ｐゴシック" charset="0"/>
                  </a:defRPr>
                </a:lvl8pPr>
                <a:lvl9pPr marL="3886200" indent="-228600" algn="ctr" eaLnBrk="0" fontAlgn="base" hangingPunct="0">
                  <a:spcBef>
                    <a:spcPct val="0"/>
                  </a:spcBef>
                  <a:spcAft>
                    <a:spcPct val="0"/>
                  </a:spcAft>
                  <a:defRPr sz="1200">
                    <a:solidFill>
                      <a:schemeClr val="tx1"/>
                    </a:solidFill>
                    <a:latin typeface="Comic Sans MS" charset="0"/>
                    <a:ea typeface="ＭＳ Ｐゴシック" charset="0"/>
                  </a:defRPr>
                </a:lvl9pPr>
              </a:lstStyle>
              <a:p>
                <a:r>
                  <a:rPr lang="en-US" sz="1000">
                    <a:solidFill>
                      <a:srgbClr val="FFFFFF"/>
                    </a:solidFill>
                    <a:latin typeface="Trebuchet MS" charset="0"/>
                  </a:rPr>
                  <a:t>and protons</a:t>
                </a:r>
              </a:p>
            </p:txBody>
          </p:sp>
          <p:sp>
            <p:nvSpPr>
              <p:cNvPr id="100397" name="Text Box 7"/>
              <p:cNvSpPr txBox="1">
                <a:spLocks noChangeArrowheads="1"/>
              </p:cNvSpPr>
              <p:nvPr/>
            </p:nvSpPr>
            <p:spPr bwMode="auto">
              <a:xfrm>
                <a:off x="1046" y="768"/>
                <a:ext cx="634"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defRPr sz="1200">
                    <a:solidFill>
                      <a:schemeClr val="tx1"/>
                    </a:solidFill>
                    <a:latin typeface="Comic Sans MS" charset="0"/>
                    <a:ea typeface="ＭＳ Ｐゴシック" charset="0"/>
                    <a:cs typeface="ＭＳ Ｐゴシック" charset="0"/>
                  </a:defRPr>
                </a:lvl1pPr>
                <a:lvl2pPr marL="742950" indent="-285750">
                  <a:defRPr sz="1200">
                    <a:solidFill>
                      <a:schemeClr val="tx1"/>
                    </a:solidFill>
                    <a:latin typeface="Comic Sans MS" charset="0"/>
                    <a:ea typeface="ＭＳ Ｐゴシック" charset="0"/>
                  </a:defRPr>
                </a:lvl2pPr>
                <a:lvl3pPr marL="1143000" indent="-228600">
                  <a:defRPr sz="1200">
                    <a:solidFill>
                      <a:schemeClr val="tx1"/>
                    </a:solidFill>
                    <a:latin typeface="Comic Sans MS" charset="0"/>
                    <a:ea typeface="ＭＳ Ｐゴシック" charset="0"/>
                  </a:defRPr>
                </a:lvl3pPr>
                <a:lvl4pPr marL="1600200" indent="-228600">
                  <a:defRPr sz="1200">
                    <a:solidFill>
                      <a:schemeClr val="tx1"/>
                    </a:solidFill>
                    <a:latin typeface="Comic Sans MS" charset="0"/>
                    <a:ea typeface="ＭＳ Ｐゴシック" charset="0"/>
                  </a:defRPr>
                </a:lvl4pPr>
                <a:lvl5pPr marL="2057400" indent="-228600">
                  <a:defRPr sz="1200">
                    <a:solidFill>
                      <a:schemeClr val="tx1"/>
                    </a:solidFill>
                    <a:latin typeface="Comic Sans MS" charset="0"/>
                    <a:ea typeface="ＭＳ Ｐゴシック" charset="0"/>
                  </a:defRPr>
                </a:lvl5pPr>
                <a:lvl6pPr marL="2514600" indent="-228600" algn="ctr" eaLnBrk="0" fontAlgn="base" hangingPunct="0">
                  <a:spcBef>
                    <a:spcPct val="0"/>
                  </a:spcBef>
                  <a:spcAft>
                    <a:spcPct val="0"/>
                  </a:spcAft>
                  <a:defRPr sz="1200">
                    <a:solidFill>
                      <a:schemeClr val="tx1"/>
                    </a:solidFill>
                    <a:latin typeface="Comic Sans MS" charset="0"/>
                    <a:ea typeface="ＭＳ Ｐゴシック" charset="0"/>
                  </a:defRPr>
                </a:lvl6pPr>
                <a:lvl7pPr marL="2971800" indent="-228600" algn="ctr" eaLnBrk="0" fontAlgn="base" hangingPunct="0">
                  <a:spcBef>
                    <a:spcPct val="0"/>
                  </a:spcBef>
                  <a:spcAft>
                    <a:spcPct val="0"/>
                  </a:spcAft>
                  <a:defRPr sz="1200">
                    <a:solidFill>
                      <a:schemeClr val="tx1"/>
                    </a:solidFill>
                    <a:latin typeface="Comic Sans MS" charset="0"/>
                    <a:ea typeface="ＭＳ Ｐゴシック" charset="0"/>
                  </a:defRPr>
                </a:lvl7pPr>
                <a:lvl8pPr marL="3429000" indent="-228600" algn="ctr" eaLnBrk="0" fontAlgn="base" hangingPunct="0">
                  <a:spcBef>
                    <a:spcPct val="0"/>
                  </a:spcBef>
                  <a:spcAft>
                    <a:spcPct val="0"/>
                  </a:spcAft>
                  <a:defRPr sz="1200">
                    <a:solidFill>
                      <a:schemeClr val="tx1"/>
                    </a:solidFill>
                    <a:latin typeface="Comic Sans MS" charset="0"/>
                    <a:ea typeface="ＭＳ Ｐゴシック" charset="0"/>
                  </a:defRPr>
                </a:lvl8pPr>
                <a:lvl9pPr marL="3886200" indent="-228600" algn="ctr" eaLnBrk="0" fontAlgn="base" hangingPunct="0">
                  <a:spcBef>
                    <a:spcPct val="0"/>
                  </a:spcBef>
                  <a:spcAft>
                    <a:spcPct val="0"/>
                  </a:spcAft>
                  <a:defRPr sz="1200">
                    <a:solidFill>
                      <a:schemeClr val="tx1"/>
                    </a:solidFill>
                    <a:latin typeface="Comic Sans MS" charset="0"/>
                    <a:ea typeface="ＭＳ Ｐゴシック" charset="0"/>
                  </a:defRPr>
                </a:lvl9pPr>
              </a:lstStyle>
              <a:p>
                <a:r>
                  <a:rPr lang="en-US" sz="1000">
                    <a:solidFill>
                      <a:srgbClr val="FFFFFF"/>
                    </a:solidFill>
                    <a:latin typeface="Trebuchet MS" charset="0"/>
                  </a:rPr>
                  <a:t>linacs for</a:t>
                </a:r>
              </a:p>
              <a:p>
                <a:r>
                  <a:rPr lang="en-US" sz="1000">
                    <a:solidFill>
                      <a:srgbClr val="FFFFFF"/>
                    </a:solidFill>
                    <a:latin typeface="Trebuchet MS" charset="0"/>
                  </a:rPr>
                  <a:t>carbon ions</a:t>
                </a:r>
              </a:p>
            </p:txBody>
          </p:sp>
        </p:grpSp>
        <p:grpSp>
          <p:nvGrpSpPr>
            <p:cNvPr id="100359" name="Group 8"/>
            <p:cNvGrpSpPr>
              <a:grpSpLocks/>
            </p:cNvGrpSpPr>
            <p:nvPr/>
          </p:nvGrpSpPr>
          <p:grpSpPr bwMode="auto">
            <a:xfrm>
              <a:off x="4448175" y="3160713"/>
              <a:ext cx="2351088" cy="476250"/>
              <a:chOff x="6307" y="4551"/>
              <a:chExt cx="3455" cy="680"/>
            </a:xfrm>
          </p:grpSpPr>
          <p:sp>
            <p:nvSpPr>
              <p:cNvPr id="100390" name="Text Box 9"/>
              <p:cNvSpPr txBox="1">
                <a:spLocks noChangeArrowheads="1"/>
              </p:cNvSpPr>
              <p:nvPr/>
            </p:nvSpPr>
            <p:spPr bwMode="auto">
              <a:xfrm>
                <a:off x="6307" y="4798"/>
                <a:ext cx="338"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defRPr sz="1200">
                    <a:solidFill>
                      <a:schemeClr val="tx1"/>
                    </a:solidFill>
                    <a:latin typeface="Comic Sans MS" charset="0"/>
                    <a:ea typeface="ＭＳ Ｐゴシック" charset="0"/>
                    <a:cs typeface="ＭＳ Ｐゴシック" charset="0"/>
                  </a:defRPr>
                </a:lvl1pPr>
                <a:lvl2pPr marL="742950" indent="-285750">
                  <a:defRPr sz="1200">
                    <a:solidFill>
                      <a:schemeClr val="tx1"/>
                    </a:solidFill>
                    <a:latin typeface="Comic Sans MS" charset="0"/>
                    <a:ea typeface="ＭＳ Ｐゴシック" charset="0"/>
                  </a:defRPr>
                </a:lvl2pPr>
                <a:lvl3pPr marL="1143000" indent="-228600">
                  <a:defRPr sz="1200">
                    <a:solidFill>
                      <a:schemeClr val="tx1"/>
                    </a:solidFill>
                    <a:latin typeface="Comic Sans MS" charset="0"/>
                    <a:ea typeface="ＭＳ Ｐゴシック" charset="0"/>
                  </a:defRPr>
                </a:lvl3pPr>
                <a:lvl4pPr marL="1600200" indent="-228600">
                  <a:defRPr sz="1200">
                    <a:solidFill>
                      <a:schemeClr val="tx1"/>
                    </a:solidFill>
                    <a:latin typeface="Comic Sans MS" charset="0"/>
                    <a:ea typeface="ＭＳ Ｐゴシック" charset="0"/>
                  </a:defRPr>
                </a:lvl4pPr>
                <a:lvl5pPr marL="2057400" indent="-228600">
                  <a:defRPr sz="1200">
                    <a:solidFill>
                      <a:schemeClr val="tx1"/>
                    </a:solidFill>
                    <a:latin typeface="Comic Sans MS" charset="0"/>
                    <a:ea typeface="ＭＳ Ｐゴシック" charset="0"/>
                  </a:defRPr>
                </a:lvl5pPr>
                <a:lvl6pPr marL="2514600" indent="-228600" algn="ctr" eaLnBrk="0" fontAlgn="base" hangingPunct="0">
                  <a:spcBef>
                    <a:spcPct val="0"/>
                  </a:spcBef>
                  <a:spcAft>
                    <a:spcPct val="0"/>
                  </a:spcAft>
                  <a:defRPr sz="1200">
                    <a:solidFill>
                      <a:schemeClr val="tx1"/>
                    </a:solidFill>
                    <a:latin typeface="Comic Sans MS" charset="0"/>
                    <a:ea typeface="ＭＳ Ｐゴシック" charset="0"/>
                  </a:defRPr>
                </a:lvl6pPr>
                <a:lvl7pPr marL="2971800" indent="-228600" algn="ctr" eaLnBrk="0" fontAlgn="base" hangingPunct="0">
                  <a:spcBef>
                    <a:spcPct val="0"/>
                  </a:spcBef>
                  <a:spcAft>
                    <a:spcPct val="0"/>
                  </a:spcAft>
                  <a:defRPr sz="1200">
                    <a:solidFill>
                      <a:schemeClr val="tx1"/>
                    </a:solidFill>
                    <a:latin typeface="Comic Sans MS" charset="0"/>
                    <a:ea typeface="ＭＳ Ｐゴシック" charset="0"/>
                  </a:defRPr>
                </a:lvl7pPr>
                <a:lvl8pPr marL="3429000" indent="-228600" algn="ctr" eaLnBrk="0" fontAlgn="base" hangingPunct="0">
                  <a:spcBef>
                    <a:spcPct val="0"/>
                  </a:spcBef>
                  <a:spcAft>
                    <a:spcPct val="0"/>
                  </a:spcAft>
                  <a:defRPr sz="1200">
                    <a:solidFill>
                      <a:schemeClr val="tx1"/>
                    </a:solidFill>
                    <a:latin typeface="Comic Sans MS" charset="0"/>
                    <a:ea typeface="ＭＳ Ｐゴシック" charset="0"/>
                  </a:defRPr>
                </a:lvl8pPr>
                <a:lvl9pPr marL="3886200" indent="-228600" algn="ctr" eaLnBrk="0" fontAlgn="base" hangingPunct="0">
                  <a:spcBef>
                    <a:spcPct val="0"/>
                  </a:spcBef>
                  <a:spcAft>
                    <a:spcPct val="0"/>
                  </a:spcAft>
                  <a:defRPr sz="1200">
                    <a:solidFill>
                      <a:schemeClr val="tx1"/>
                    </a:solidFill>
                    <a:latin typeface="Comic Sans MS" charset="0"/>
                    <a:ea typeface="ＭＳ Ｐゴシック" charset="0"/>
                  </a:defRPr>
                </a:lvl9pPr>
              </a:lstStyle>
              <a:p>
                <a:r>
                  <a:rPr lang="en-US">
                    <a:solidFill>
                      <a:srgbClr val="FFFFFF"/>
                    </a:solidFill>
                    <a:latin typeface="Trebuchet MS" charset="0"/>
                  </a:rPr>
                  <a:t>p</a:t>
                </a:r>
              </a:p>
            </p:txBody>
          </p:sp>
          <p:sp>
            <p:nvSpPr>
              <p:cNvPr id="100391" name="Text Box 10"/>
              <p:cNvSpPr txBox="1">
                <a:spLocks noChangeArrowheads="1"/>
              </p:cNvSpPr>
              <p:nvPr/>
            </p:nvSpPr>
            <p:spPr bwMode="auto">
              <a:xfrm>
                <a:off x="7534" y="4551"/>
                <a:ext cx="336"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defRPr sz="1200">
                    <a:solidFill>
                      <a:schemeClr val="tx1"/>
                    </a:solidFill>
                    <a:latin typeface="Comic Sans MS" charset="0"/>
                    <a:ea typeface="ＭＳ Ｐゴシック" charset="0"/>
                    <a:cs typeface="ＭＳ Ｐゴシック" charset="0"/>
                  </a:defRPr>
                </a:lvl1pPr>
                <a:lvl2pPr marL="742950" indent="-285750">
                  <a:defRPr sz="1200">
                    <a:solidFill>
                      <a:schemeClr val="tx1"/>
                    </a:solidFill>
                    <a:latin typeface="Comic Sans MS" charset="0"/>
                    <a:ea typeface="ＭＳ Ｐゴシック" charset="0"/>
                  </a:defRPr>
                </a:lvl2pPr>
                <a:lvl3pPr marL="1143000" indent="-228600">
                  <a:defRPr sz="1200">
                    <a:solidFill>
                      <a:schemeClr val="tx1"/>
                    </a:solidFill>
                    <a:latin typeface="Comic Sans MS" charset="0"/>
                    <a:ea typeface="ＭＳ Ｐゴシック" charset="0"/>
                  </a:defRPr>
                </a:lvl3pPr>
                <a:lvl4pPr marL="1600200" indent="-228600">
                  <a:defRPr sz="1200">
                    <a:solidFill>
                      <a:schemeClr val="tx1"/>
                    </a:solidFill>
                    <a:latin typeface="Comic Sans MS" charset="0"/>
                    <a:ea typeface="ＭＳ Ｐゴシック" charset="0"/>
                  </a:defRPr>
                </a:lvl4pPr>
                <a:lvl5pPr marL="2057400" indent="-228600">
                  <a:defRPr sz="1200">
                    <a:solidFill>
                      <a:schemeClr val="tx1"/>
                    </a:solidFill>
                    <a:latin typeface="Comic Sans MS" charset="0"/>
                    <a:ea typeface="ＭＳ Ｐゴシック" charset="0"/>
                  </a:defRPr>
                </a:lvl5pPr>
                <a:lvl6pPr marL="2514600" indent="-228600" algn="ctr" eaLnBrk="0" fontAlgn="base" hangingPunct="0">
                  <a:spcBef>
                    <a:spcPct val="0"/>
                  </a:spcBef>
                  <a:spcAft>
                    <a:spcPct val="0"/>
                  </a:spcAft>
                  <a:defRPr sz="1200">
                    <a:solidFill>
                      <a:schemeClr val="tx1"/>
                    </a:solidFill>
                    <a:latin typeface="Comic Sans MS" charset="0"/>
                    <a:ea typeface="ＭＳ Ｐゴシック" charset="0"/>
                  </a:defRPr>
                </a:lvl6pPr>
                <a:lvl7pPr marL="2971800" indent="-228600" algn="ctr" eaLnBrk="0" fontAlgn="base" hangingPunct="0">
                  <a:spcBef>
                    <a:spcPct val="0"/>
                  </a:spcBef>
                  <a:spcAft>
                    <a:spcPct val="0"/>
                  </a:spcAft>
                  <a:defRPr sz="1200">
                    <a:solidFill>
                      <a:schemeClr val="tx1"/>
                    </a:solidFill>
                    <a:latin typeface="Comic Sans MS" charset="0"/>
                    <a:ea typeface="ＭＳ Ｐゴシック" charset="0"/>
                  </a:defRPr>
                </a:lvl7pPr>
                <a:lvl8pPr marL="3429000" indent="-228600" algn="ctr" eaLnBrk="0" fontAlgn="base" hangingPunct="0">
                  <a:spcBef>
                    <a:spcPct val="0"/>
                  </a:spcBef>
                  <a:spcAft>
                    <a:spcPct val="0"/>
                  </a:spcAft>
                  <a:defRPr sz="1200">
                    <a:solidFill>
                      <a:schemeClr val="tx1"/>
                    </a:solidFill>
                    <a:latin typeface="Comic Sans MS" charset="0"/>
                    <a:ea typeface="ＭＳ Ｐゴシック" charset="0"/>
                  </a:defRPr>
                </a:lvl8pPr>
                <a:lvl9pPr marL="3886200" indent="-228600" algn="ctr" eaLnBrk="0" fontAlgn="base" hangingPunct="0">
                  <a:spcBef>
                    <a:spcPct val="0"/>
                  </a:spcBef>
                  <a:spcAft>
                    <a:spcPct val="0"/>
                  </a:spcAft>
                  <a:defRPr sz="1200">
                    <a:solidFill>
                      <a:schemeClr val="tx1"/>
                    </a:solidFill>
                    <a:latin typeface="Comic Sans MS" charset="0"/>
                    <a:ea typeface="ＭＳ Ｐゴシック" charset="0"/>
                  </a:defRPr>
                </a:lvl9pPr>
              </a:lstStyle>
              <a:p>
                <a:r>
                  <a:rPr lang="en-US">
                    <a:solidFill>
                      <a:srgbClr val="FFFFFF"/>
                    </a:solidFill>
                    <a:latin typeface="Trebuchet MS" charset="0"/>
                  </a:rPr>
                  <a:t>p</a:t>
                </a:r>
              </a:p>
            </p:txBody>
          </p:sp>
          <p:sp>
            <p:nvSpPr>
              <p:cNvPr id="100392" name="Text Box 11"/>
              <p:cNvSpPr txBox="1">
                <a:spLocks noChangeArrowheads="1"/>
              </p:cNvSpPr>
              <p:nvPr/>
            </p:nvSpPr>
            <p:spPr bwMode="auto">
              <a:xfrm>
                <a:off x="8288" y="4798"/>
                <a:ext cx="343"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defRPr sz="1200">
                    <a:solidFill>
                      <a:schemeClr val="tx1"/>
                    </a:solidFill>
                    <a:latin typeface="Comic Sans MS" charset="0"/>
                    <a:ea typeface="ＭＳ Ｐゴシック" charset="0"/>
                    <a:cs typeface="ＭＳ Ｐゴシック" charset="0"/>
                  </a:defRPr>
                </a:lvl1pPr>
                <a:lvl2pPr marL="742950" indent="-285750">
                  <a:defRPr sz="1200">
                    <a:solidFill>
                      <a:schemeClr val="tx1"/>
                    </a:solidFill>
                    <a:latin typeface="Comic Sans MS" charset="0"/>
                    <a:ea typeface="ＭＳ Ｐゴシック" charset="0"/>
                  </a:defRPr>
                </a:lvl2pPr>
                <a:lvl3pPr marL="1143000" indent="-228600">
                  <a:defRPr sz="1200">
                    <a:solidFill>
                      <a:schemeClr val="tx1"/>
                    </a:solidFill>
                    <a:latin typeface="Comic Sans MS" charset="0"/>
                    <a:ea typeface="ＭＳ Ｐゴシック" charset="0"/>
                  </a:defRPr>
                </a:lvl3pPr>
                <a:lvl4pPr marL="1600200" indent="-228600">
                  <a:defRPr sz="1200">
                    <a:solidFill>
                      <a:schemeClr val="tx1"/>
                    </a:solidFill>
                    <a:latin typeface="Comic Sans MS" charset="0"/>
                    <a:ea typeface="ＭＳ Ｐゴシック" charset="0"/>
                  </a:defRPr>
                </a:lvl4pPr>
                <a:lvl5pPr marL="2057400" indent="-228600">
                  <a:defRPr sz="1200">
                    <a:solidFill>
                      <a:schemeClr val="tx1"/>
                    </a:solidFill>
                    <a:latin typeface="Comic Sans MS" charset="0"/>
                    <a:ea typeface="ＭＳ Ｐゴシック" charset="0"/>
                  </a:defRPr>
                </a:lvl5pPr>
                <a:lvl6pPr marL="2514600" indent="-228600" algn="ctr" eaLnBrk="0" fontAlgn="base" hangingPunct="0">
                  <a:spcBef>
                    <a:spcPct val="0"/>
                  </a:spcBef>
                  <a:spcAft>
                    <a:spcPct val="0"/>
                  </a:spcAft>
                  <a:defRPr sz="1200">
                    <a:solidFill>
                      <a:schemeClr val="tx1"/>
                    </a:solidFill>
                    <a:latin typeface="Comic Sans MS" charset="0"/>
                    <a:ea typeface="ＭＳ Ｐゴシック" charset="0"/>
                  </a:defRPr>
                </a:lvl6pPr>
                <a:lvl7pPr marL="2971800" indent="-228600" algn="ctr" eaLnBrk="0" fontAlgn="base" hangingPunct="0">
                  <a:spcBef>
                    <a:spcPct val="0"/>
                  </a:spcBef>
                  <a:spcAft>
                    <a:spcPct val="0"/>
                  </a:spcAft>
                  <a:defRPr sz="1200">
                    <a:solidFill>
                      <a:schemeClr val="tx1"/>
                    </a:solidFill>
                    <a:latin typeface="Comic Sans MS" charset="0"/>
                    <a:ea typeface="ＭＳ Ｐゴシック" charset="0"/>
                  </a:defRPr>
                </a:lvl7pPr>
                <a:lvl8pPr marL="3429000" indent="-228600" algn="ctr" eaLnBrk="0" fontAlgn="base" hangingPunct="0">
                  <a:spcBef>
                    <a:spcPct val="0"/>
                  </a:spcBef>
                  <a:spcAft>
                    <a:spcPct val="0"/>
                  </a:spcAft>
                  <a:defRPr sz="1200">
                    <a:solidFill>
                      <a:schemeClr val="tx1"/>
                    </a:solidFill>
                    <a:latin typeface="Comic Sans MS" charset="0"/>
                    <a:ea typeface="ＭＳ Ｐゴシック" charset="0"/>
                  </a:defRPr>
                </a:lvl8pPr>
                <a:lvl9pPr marL="3886200" indent="-228600" algn="ctr" eaLnBrk="0" fontAlgn="base" hangingPunct="0">
                  <a:spcBef>
                    <a:spcPct val="0"/>
                  </a:spcBef>
                  <a:spcAft>
                    <a:spcPct val="0"/>
                  </a:spcAft>
                  <a:defRPr sz="1200">
                    <a:solidFill>
                      <a:schemeClr val="tx1"/>
                    </a:solidFill>
                    <a:latin typeface="Comic Sans MS" charset="0"/>
                    <a:ea typeface="ＭＳ Ｐゴシック" charset="0"/>
                  </a:defRPr>
                </a:lvl9pPr>
              </a:lstStyle>
              <a:p>
                <a:r>
                  <a:rPr lang="en-US">
                    <a:solidFill>
                      <a:srgbClr val="FFFFFF"/>
                    </a:solidFill>
                    <a:latin typeface="Trebuchet MS" charset="0"/>
                  </a:rPr>
                  <a:t>C</a:t>
                </a:r>
              </a:p>
            </p:txBody>
          </p:sp>
          <p:sp>
            <p:nvSpPr>
              <p:cNvPr id="100393" name="Text Box 12"/>
              <p:cNvSpPr txBox="1">
                <a:spLocks noChangeArrowheads="1"/>
              </p:cNvSpPr>
              <p:nvPr/>
            </p:nvSpPr>
            <p:spPr bwMode="auto">
              <a:xfrm>
                <a:off x="9419" y="4891"/>
                <a:ext cx="343"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defRPr sz="1200">
                    <a:solidFill>
                      <a:schemeClr val="tx1"/>
                    </a:solidFill>
                    <a:latin typeface="Comic Sans MS" charset="0"/>
                    <a:ea typeface="ＭＳ Ｐゴシック" charset="0"/>
                    <a:cs typeface="ＭＳ Ｐゴシック" charset="0"/>
                  </a:defRPr>
                </a:lvl1pPr>
                <a:lvl2pPr marL="742950" indent="-285750">
                  <a:defRPr sz="1200">
                    <a:solidFill>
                      <a:schemeClr val="tx1"/>
                    </a:solidFill>
                    <a:latin typeface="Comic Sans MS" charset="0"/>
                    <a:ea typeface="ＭＳ Ｐゴシック" charset="0"/>
                  </a:defRPr>
                </a:lvl2pPr>
                <a:lvl3pPr marL="1143000" indent="-228600">
                  <a:defRPr sz="1200">
                    <a:solidFill>
                      <a:schemeClr val="tx1"/>
                    </a:solidFill>
                    <a:latin typeface="Comic Sans MS" charset="0"/>
                    <a:ea typeface="ＭＳ Ｐゴシック" charset="0"/>
                  </a:defRPr>
                </a:lvl3pPr>
                <a:lvl4pPr marL="1600200" indent="-228600">
                  <a:defRPr sz="1200">
                    <a:solidFill>
                      <a:schemeClr val="tx1"/>
                    </a:solidFill>
                    <a:latin typeface="Comic Sans MS" charset="0"/>
                    <a:ea typeface="ＭＳ Ｐゴシック" charset="0"/>
                  </a:defRPr>
                </a:lvl4pPr>
                <a:lvl5pPr marL="2057400" indent="-228600">
                  <a:defRPr sz="1200">
                    <a:solidFill>
                      <a:schemeClr val="tx1"/>
                    </a:solidFill>
                    <a:latin typeface="Comic Sans MS" charset="0"/>
                    <a:ea typeface="ＭＳ Ｐゴシック" charset="0"/>
                  </a:defRPr>
                </a:lvl5pPr>
                <a:lvl6pPr marL="2514600" indent="-228600" algn="ctr" eaLnBrk="0" fontAlgn="base" hangingPunct="0">
                  <a:spcBef>
                    <a:spcPct val="0"/>
                  </a:spcBef>
                  <a:spcAft>
                    <a:spcPct val="0"/>
                  </a:spcAft>
                  <a:defRPr sz="1200">
                    <a:solidFill>
                      <a:schemeClr val="tx1"/>
                    </a:solidFill>
                    <a:latin typeface="Comic Sans MS" charset="0"/>
                    <a:ea typeface="ＭＳ Ｐゴシック" charset="0"/>
                  </a:defRPr>
                </a:lvl6pPr>
                <a:lvl7pPr marL="2971800" indent="-228600" algn="ctr" eaLnBrk="0" fontAlgn="base" hangingPunct="0">
                  <a:spcBef>
                    <a:spcPct val="0"/>
                  </a:spcBef>
                  <a:spcAft>
                    <a:spcPct val="0"/>
                  </a:spcAft>
                  <a:defRPr sz="1200">
                    <a:solidFill>
                      <a:schemeClr val="tx1"/>
                    </a:solidFill>
                    <a:latin typeface="Comic Sans MS" charset="0"/>
                    <a:ea typeface="ＭＳ Ｐゴシック" charset="0"/>
                  </a:defRPr>
                </a:lvl7pPr>
                <a:lvl8pPr marL="3429000" indent="-228600" algn="ctr" eaLnBrk="0" fontAlgn="base" hangingPunct="0">
                  <a:spcBef>
                    <a:spcPct val="0"/>
                  </a:spcBef>
                  <a:spcAft>
                    <a:spcPct val="0"/>
                  </a:spcAft>
                  <a:defRPr sz="1200">
                    <a:solidFill>
                      <a:schemeClr val="tx1"/>
                    </a:solidFill>
                    <a:latin typeface="Comic Sans MS" charset="0"/>
                    <a:ea typeface="ＭＳ Ｐゴシック" charset="0"/>
                  </a:defRPr>
                </a:lvl8pPr>
                <a:lvl9pPr marL="3886200" indent="-228600" algn="ctr" eaLnBrk="0" fontAlgn="base" hangingPunct="0">
                  <a:spcBef>
                    <a:spcPct val="0"/>
                  </a:spcBef>
                  <a:spcAft>
                    <a:spcPct val="0"/>
                  </a:spcAft>
                  <a:defRPr sz="1200">
                    <a:solidFill>
                      <a:schemeClr val="tx1"/>
                    </a:solidFill>
                    <a:latin typeface="Comic Sans MS" charset="0"/>
                    <a:ea typeface="ＭＳ Ｐゴシック" charset="0"/>
                  </a:defRPr>
                </a:lvl9pPr>
              </a:lstStyle>
              <a:p>
                <a:r>
                  <a:rPr lang="en-US">
                    <a:solidFill>
                      <a:srgbClr val="FFFFFF"/>
                    </a:solidFill>
                    <a:latin typeface="Trebuchet MS" charset="0"/>
                  </a:rPr>
                  <a:t>C</a:t>
                </a:r>
              </a:p>
            </p:txBody>
          </p:sp>
          <p:sp>
            <p:nvSpPr>
              <p:cNvPr id="100394" name="Text Box 13"/>
              <p:cNvSpPr txBox="1">
                <a:spLocks noChangeArrowheads="1"/>
              </p:cNvSpPr>
              <p:nvPr/>
            </p:nvSpPr>
            <p:spPr bwMode="auto">
              <a:xfrm>
                <a:off x="7100" y="4739"/>
                <a:ext cx="338"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defRPr sz="1200">
                    <a:solidFill>
                      <a:schemeClr val="tx1"/>
                    </a:solidFill>
                    <a:latin typeface="Comic Sans MS" charset="0"/>
                    <a:ea typeface="ＭＳ Ｐゴシック" charset="0"/>
                    <a:cs typeface="ＭＳ Ｐゴシック" charset="0"/>
                  </a:defRPr>
                </a:lvl1pPr>
                <a:lvl2pPr marL="742950" indent="-285750">
                  <a:defRPr sz="1200">
                    <a:solidFill>
                      <a:schemeClr val="tx1"/>
                    </a:solidFill>
                    <a:latin typeface="Comic Sans MS" charset="0"/>
                    <a:ea typeface="ＭＳ Ｐゴシック" charset="0"/>
                  </a:defRPr>
                </a:lvl2pPr>
                <a:lvl3pPr marL="1143000" indent="-228600">
                  <a:defRPr sz="1200">
                    <a:solidFill>
                      <a:schemeClr val="tx1"/>
                    </a:solidFill>
                    <a:latin typeface="Comic Sans MS" charset="0"/>
                    <a:ea typeface="ＭＳ Ｐゴシック" charset="0"/>
                  </a:defRPr>
                </a:lvl3pPr>
                <a:lvl4pPr marL="1600200" indent="-228600">
                  <a:defRPr sz="1200">
                    <a:solidFill>
                      <a:schemeClr val="tx1"/>
                    </a:solidFill>
                    <a:latin typeface="Comic Sans MS" charset="0"/>
                    <a:ea typeface="ＭＳ Ｐゴシック" charset="0"/>
                  </a:defRPr>
                </a:lvl4pPr>
                <a:lvl5pPr marL="2057400" indent="-228600">
                  <a:defRPr sz="1200">
                    <a:solidFill>
                      <a:schemeClr val="tx1"/>
                    </a:solidFill>
                    <a:latin typeface="Comic Sans MS" charset="0"/>
                    <a:ea typeface="ＭＳ Ｐゴシック" charset="0"/>
                  </a:defRPr>
                </a:lvl5pPr>
                <a:lvl6pPr marL="2514600" indent="-228600" algn="ctr" eaLnBrk="0" fontAlgn="base" hangingPunct="0">
                  <a:spcBef>
                    <a:spcPct val="0"/>
                  </a:spcBef>
                  <a:spcAft>
                    <a:spcPct val="0"/>
                  </a:spcAft>
                  <a:defRPr sz="1200">
                    <a:solidFill>
                      <a:schemeClr val="tx1"/>
                    </a:solidFill>
                    <a:latin typeface="Comic Sans MS" charset="0"/>
                    <a:ea typeface="ＭＳ Ｐゴシック" charset="0"/>
                  </a:defRPr>
                </a:lvl6pPr>
                <a:lvl7pPr marL="2971800" indent="-228600" algn="ctr" eaLnBrk="0" fontAlgn="base" hangingPunct="0">
                  <a:spcBef>
                    <a:spcPct val="0"/>
                  </a:spcBef>
                  <a:spcAft>
                    <a:spcPct val="0"/>
                  </a:spcAft>
                  <a:defRPr sz="1200">
                    <a:solidFill>
                      <a:schemeClr val="tx1"/>
                    </a:solidFill>
                    <a:latin typeface="Comic Sans MS" charset="0"/>
                    <a:ea typeface="ＭＳ Ｐゴシック" charset="0"/>
                  </a:defRPr>
                </a:lvl7pPr>
                <a:lvl8pPr marL="3429000" indent="-228600" algn="ctr" eaLnBrk="0" fontAlgn="base" hangingPunct="0">
                  <a:spcBef>
                    <a:spcPct val="0"/>
                  </a:spcBef>
                  <a:spcAft>
                    <a:spcPct val="0"/>
                  </a:spcAft>
                  <a:defRPr sz="1200">
                    <a:solidFill>
                      <a:schemeClr val="tx1"/>
                    </a:solidFill>
                    <a:latin typeface="Comic Sans MS" charset="0"/>
                    <a:ea typeface="ＭＳ Ｐゴシック" charset="0"/>
                  </a:defRPr>
                </a:lvl8pPr>
                <a:lvl9pPr marL="3886200" indent="-228600" algn="ctr" eaLnBrk="0" fontAlgn="base" hangingPunct="0">
                  <a:spcBef>
                    <a:spcPct val="0"/>
                  </a:spcBef>
                  <a:spcAft>
                    <a:spcPct val="0"/>
                  </a:spcAft>
                  <a:defRPr sz="1200">
                    <a:solidFill>
                      <a:schemeClr val="tx1"/>
                    </a:solidFill>
                    <a:latin typeface="Comic Sans MS" charset="0"/>
                    <a:ea typeface="ＭＳ Ｐゴシック" charset="0"/>
                  </a:defRPr>
                </a:lvl9pPr>
              </a:lstStyle>
              <a:p>
                <a:r>
                  <a:rPr lang="en-US">
                    <a:solidFill>
                      <a:srgbClr val="FFFFFF"/>
                    </a:solidFill>
                    <a:latin typeface="Trebuchet MS" charset="0"/>
                  </a:rPr>
                  <a:t>p</a:t>
                </a:r>
              </a:p>
            </p:txBody>
          </p:sp>
        </p:grpSp>
        <p:pic>
          <p:nvPicPr>
            <p:cNvPr id="100360" name="Picture 14"/>
            <p:cNvPicPr>
              <a:picLocks noChangeAspect="1" noChangeArrowheads="1"/>
            </p:cNvPicPr>
            <p:nvPr/>
          </p:nvPicPr>
          <p:blipFill>
            <a:blip r:embed="rId3">
              <a:extLst>
                <a:ext uri="{28A0092B-C50C-407E-A947-70E740481C1C}">
                  <a14:useLocalDpi xmlns:a14="http://schemas.microsoft.com/office/drawing/2010/main" val="0"/>
                </a:ext>
              </a:extLst>
            </a:blip>
            <a:srcRect t="554"/>
            <a:stretch>
              <a:fillRect/>
            </a:stretch>
          </p:blipFill>
          <p:spPr bwMode="auto">
            <a:xfrm>
              <a:off x="863600" y="3106738"/>
              <a:ext cx="3444875" cy="338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61" name="Line 15"/>
            <p:cNvSpPr>
              <a:spLocks noChangeShapeType="1"/>
            </p:cNvSpPr>
            <p:nvPr/>
          </p:nvSpPr>
          <p:spPr bwMode="auto">
            <a:xfrm flipV="1">
              <a:off x="1933575" y="6353175"/>
              <a:ext cx="655638" cy="90488"/>
            </a:xfrm>
            <a:prstGeom prst="line">
              <a:avLst/>
            </a:prstGeom>
            <a:noFill/>
            <a:ln w="12700">
              <a:solidFill>
                <a:srgbClr val="000000"/>
              </a:solidFill>
              <a:round/>
              <a:headEnd type="triangle" w="sm" len="lg"/>
              <a:tailEnd type="none" w="sm" len="lg"/>
            </a:ln>
            <a:extLst>
              <a:ext uri="{909E8E84-426E-40dd-AFC4-6F175D3DCCD1}">
                <a14:hiddenFill xmlns:a14="http://schemas.microsoft.com/office/drawing/2010/main">
                  <a:noFill/>
                </a14:hiddenFill>
              </a:ext>
            </a:extLst>
          </p:spPr>
          <p:txBody>
            <a:bodyPr/>
            <a:lstStyle/>
            <a:p>
              <a:endParaRPr lang="en-US"/>
            </a:p>
          </p:txBody>
        </p:sp>
        <p:sp>
          <p:nvSpPr>
            <p:cNvPr id="100362" name="Freeform 16"/>
            <p:cNvSpPr>
              <a:spLocks/>
            </p:cNvSpPr>
            <p:nvPr/>
          </p:nvSpPr>
          <p:spPr bwMode="auto">
            <a:xfrm>
              <a:off x="3605213" y="5846763"/>
              <a:ext cx="160337" cy="157162"/>
            </a:xfrm>
            <a:custGeom>
              <a:avLst/>
              <a:gdLst>
                <a:gd name="T0" fmla="*/ 2147483647 w 20000"/>
                <a:gd name="T1" fmla="*/ 0 h 20000"/>
                <a:gd name="T2" fmla="*/ 0 w 20000"/>
                <a:gd name="T3" fmla="*/ 2147483647 h 20000"/>
                <a:gd name="T4" fmla="*/ 2147483647 w 20000"/>
                <a:gd name="T5" fmla="*/ 2147483647 h 20000"/>
                <a:gd name="T6" fmla="*/ 2147483647 w 20000"/>
                <a:gd name="T7" fmla="*/ 2147483647 h 20000"/>
                <a:gd name="T8" fmla="*/ 2147483647 w 20000"/>
                <a:gd name="T9" fmla="*/ 0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13537" y="0"/>
                  </a:moveTo>
                  <a:lnTo>
                    <a:pt x="0" y="13571"/>
                  </a:lnTo>
                  <a:lnTo>
                    <a:pt x="7118" y="19955"/>
                  </a:lnTo>
                  <a:lnTo>
                    <a:pt x="19956" y="7098"/>
                  </a:lnTo>
                  <a:lnTo>
                    <a:pt x="13537" y="0"/>
                  </a:lnTo>
                  <a:close/>
                </a:path>
              </a:pathLst>
            </a:custGeom>
            <a:pattFill prst="dkHorz">
              <a:fgClr>
                <a:srgbClr val="F2F2F2"/>
              </a:fgClr>
              <a:bgClr>
                <a:srgbClr val="FF0000"/>
              </a:bgClr>
            </a:pattFill>
            <a:ln w="3175">
              <a:solidFill>
                <a:srgbClr val="000000"/>
              </a:solidFill>
              <a:round/>
              <a:headEnd type="none" w="sm" len="lg"/>
              <a:tailEnd type="none" w="sm" len="lg"/>
            </a:ln>
          </p:spPr>
          <p:txBody>
            <a:bodyPr/>
            <a:lstStyle/>
            <a:p>
              <a:endParaRPr lang="en-US"/>
            </a:p>
          </p:txBody>
        </p:sp>
        <p:sp>
          <p:nvSpPr>
            <p:cNvPr id="100363" name="Rectangle 17"/>
            <p:cNvSpPr>
              <a:spLocks noChangeArrowheads="1"/>
            </p:cNvSpPr>
            <p:nvPr/>
          </p:nvSpPr>
          <p:spPr bwMode="auto">
            <a:xfrm>
              <a:off x="2397125" y="3232150"/>
              <a:ext cx="293688" cy="90488"/>
            </a:xfrm>
            <a:prstGeom prst="rect">
              <a:avLst/>
            </a:prstGeom>
            <a:pattFill prst="dkVert">
              <a:fgClr>
                <a:srgbClr val="FFFFFF"/>
              </a:fgClr>
              <a:bgClr>
                <a:srgbClr val="000000"/>
              </a:bgClr>
            </a:pattFill>
            <a:ln w="3175">
              <a:solidFill>
                <a:srgbClr val="000000"/>
              </a:solidFill>
              <a:miter lim="800000"/>
              <a:headEnd/>
              <a:tailEnd/>
            </a:ln>
          </p:spPr>
          <p:txBody>
            <a:bodyPr/>
            <a:lstStyle/>
            <a:p>
              <a:endParaRPr lang="en-US">
                <a:solidFill>
                  <a:srgbClr val="FFFFFF"/>
                </a:solidFill>
              </a:endParaRPr>
            </a:p>
          </p:txBody>
        </p:sp>
        <p:sp>
          <p:nvSpPr>
            <p:cNvPr id="100364" name="AutoShape 18"/>
            <p:cNvSpPr>
              <a:spLocks noChangeArrowheads="1"/>
            </p:cNvSpPr>
            <p:nvPr/>
          </p:nvSpPr>
          <p:spPr bwMode="auto">
            <a:xfrm>
              <a:off x="1917700" y="3544888"/>
              <a:ext cx="627063" cy="211137"/>
            </a:xfrm>
            <a:prstGeom prst="roundRect">
              <a:avLst>
                <a:gd name="adj" fmla="val 16667"/>
              </a:avLst>
            </a:prstGeom>
            <a:solidFill>
              <a:schemeClr val="bg1"/>
            </a:solidFill>
            <a:ln w="3175">
              <a:solidFill>
                <a:srgbClr val="000000"/>
              </a:solidFill>
              <a:round/>
              <a:headEnd/>
              <a:tailEnd/>
            </a:ln>
          </p:spPr>
          <p:txBody>
            <a:bodyPr lIns="12700" tIns="12700" rIns="12700" bIns="12700"/>
            <a:lstStyle/>
            <a:p>
              <a:pPr>
                <a:tabLst>
                  <a:tab pos="365125" algn="l"/>
                  <a:tab pos="2857500" algn="ctr"/>
                  <a:tab pos="5668963" algn="r"/>
                </a:tabLst>
              </a:pPr>
              <a:r>
                <a:rPr lang="en-GB" sz="1000">
                  <a:solidFill>
                    <a:srgbClr val="FFFFFF"/>
                  </a:solidFill>
                  <a:latin typeface="Times New Roman" charset="0"/>
                  <a:cs typeface="Times New Roman" charset="0"/>
                </a:rPr>
                <a:t>RF cavity</a:t>
              </a:r>
            </a:p>
            <a:p>
              <a:pPr>
                <a:tabLst>
                  <a:tab pos="365125" algn="l"/>
                  <a:tab pos="2857500" algn="ctr"/>
                  <a:tab pos="5668963" algn="r"/>
                </a:tabLst>
              </a:pPr>
              <a:endParaRPr lang="en-GB" sz="1000">
                <a:solidFill>
                  <a:srgbClr val="FFFFFF"/>
                </a:solidFill>
                <a:latin typeface="Times New Roman" charset="0"/>
              </a:endParaRPr>
            </a:p>
          </p:txBody>
        </p:sp>
        <p:sp>
          <p:nvSpPr>
            <p:cNvPr id="100365" name="AutoShape 19"/>
            <p:cNvSpPr>
              <a:spLocks noChangeArrowheads="1"/>
            </p:cNvSpPr>
            <p:nvPr/>
          </p:nvSpPr>
          <p:spPr bwMode="auto">
            <a:xfrm>
              <a:off x="2574925" y="3492500"/>
              <a:ext cx="809625" cy="334963"/>
            </a:xfrm>
            <a:prstGeom prst="roundRect">
              <a:avLst>
                <a:gd name="adj" fmla="val 16667"/>
              </a:avLst>
            </a:prstGeom>
            <a:solidFill>
              <a:srgbClr val="F2F2F2"/>
            </a:solidFill>
            <a:ln w="3175">
              <a:solidFill>
                <a:srgbClr val="0000FF"/>
              </a:solidFill>
              <a:round/>
              <a:headEnd/>
              <a:tailEnd/>
            </a:ln>
          </p:spPr>
          <p:txBody>
            <a:bodyPr lIns="12700" tIns="12700" rIns="12700" bIns="12700"/>
            <a:lstStyle/>
            <a:p>
              <a:pPr>
                <a:tabLst>
                  <a:tab pos="365125" algn="l"/>
                  <a:tab pos="2857500" algn="ctr"/>
                  <a:tab pos="5668963" algn="r"/>
                </a:tabLst>
              </a:pPr>
              <a:r>
                <a:rPr lang="en-GB" sz="1000">
                  <a:solidFill>
                    <a:srgbClr val="FFFFFF"/>
                  </a:solidFill>
                  <a:latin typeface="Times New Roman" charset="0"/>
                  <a:cs typeface="Times New Roman" charset="0"/>
                </a:rPr>
                <a:t>Resonance sextupole</a:t>
              </a:r>
            </a:p>
            <a:p>
              <a:pPr>
                <a:tabLst>
                  <a:tab pos="365125" algn="l"/>
                  <a:tab pos="2857500" algn="ctr"/>
                  <a:tab pos="5668963" algn="r"/>
                </a:tabLst>
              </a:pPr>
              <a:endParaRPr lang="en-GB" sz="1000">
                <a:solidFill>
                  <a:srgbClr val="FFFFFF"/>
                </a:solidFill>
                <a:latin typeface="Times New Roman" charset="0"/>
              </a:endParaRPr>
            </a:p>
          </p:txBody>
        </p:sp>
        <p:sp>
          <p:nvSpPr>
            <p:cNvPr id="100366" name="Rectangle 20"/>
            <p:cNvSpPr>
              <a:spLocks noChangeArrowheads="1"/>
            </p:cNvSpPr>
            <p:nvPr/>
          </p:nvSpPr>
          <p:spPr bwMode="auto">
            <a:xfrm>
              <a:off x="955675" y="4654550"/>
              <a:ext cx="149225" cy="266700"/>
            </a:xfrm>
            <a:prstGeom prst="rect">
              <a:avLst/>
            </a:prstGeom>
            <a:pattFill prst="dkUpDiag">
              <a:fgClr>
                <a:srgbClr val="FF0000"/>
              </a:fgClr>
              <a:bgClr>
                <a:srgbClr val="FFFFFF"/>
              </a:bgClr>
            </a:pattFill>
            <a:ln w="3175">
              <a:solidFill>
                <a:srgbClr val="FF0000"/>
              </a:solidFill>
              <a:miter lim="800000"/>
              <a:headEnd/>
              <a:tailEnd/>
            </a:ln>
          </p:spPr>
          <p:txBody>
            <a:bodyPr/>
            <a:lstStyle/>
            <a:p>
              <a:endParaRPr lang="en-US">
                <a:solidFill>
                  <a:srgbClr val="FFFFFF"/>
                </a:solidFill>
              </a:endParaRPr>
            </a:p>
          </p:txBody>
        </p:sp>
        <p:sp>
          <p:nvSpPr>
            <p:cNvPr id="100367" name="AutoShape 21"/>
            <p:cNvSpPr>
              <a:spLocks noChangeArrowheads="1"/>
            </p:cNvSpPr>
            <p:nvPr/>
          </p:nvSpPr>
          <p:spPr bwMode="auto">
            <a:xfrm>
              <a:off x="1223963" y="4549775"/>
              <a:ext cx="839787" cy="382588"/>
            </a:xfrm>
            <a:prstGeom prst="roundRect">
              <a:avLst>
                <a:gd name="adj" fmla="val 16667"/>
              </a:avLst>
            </a:prstGeom>
            <a:solidFill>
              <a:srgbClr val="F2F2F2"/>
            </a:solidFill>
            <a:ln w="3175">
              <a:solidFill>
                <a:srgbClr val="FF0000"/>
              </a:solidFill>
              <a:round/>
              <a:headEnd/>
              <a:tailEnd/>
            </a:ln>
          </p:spPr>
          <p:txBody>
            <a:bodyPr lIns="12700" tIns="12700" rIns="12700" bIns="12700"/>
            <a:lstStyle/>
            <a:p>
              <a:pPr>
                <a:tabLst>
                  <a:tab pos="365125" algn="l"/>
                  <a:tab pos="2857500" algn="ctr"/>
                  <a:tab pos="5668963" algn="r"/>
                </a:tabLst>
              </a:pPr>
              <a:r>
                <a:rPr lang="en-GB" sz="1000">
                  <a:solidFill>
                    <a:srgbClr val="FFFFFF"/>
                  </a:solidFill>
                  <a:latin typeface="Times New Roman" charset="0"/>
                  <a:cs typeface="Times New Roman" charset="0"/>
                </a:rPr>
                <a:t>Betatron</a:t>
              </a:r>
            </a:p>
            <a:p>
              <a:pPr>
                <a:tabLst>
                  <a:tab pos="365125" algn="l"/>
                  <a:tab pos="2857500" algn="ctr"/>
                  <a:tab pos="5668963" algn="r"/>
                </a:tabLst>
              </a:pPr>
              <a:r>
                <a:rPr lang="en-GB" sz="1000">
                  <a:solidFill>
                    <a:srgbClr val="FFFFFF"/>
                  </a:solidFill>
                  <a:latin typeface="Times New Roman" charset="0"/>
                  <a:cs typeface="Times New Roman" charset="0"/>
                </a:rPr>
                <a:t>core</a:t>
              </a:r>
            </a:p>
            <a:p>
              <a:pPr>
                <a:tabLst>
                  <a:tab pos="365125" algn="l"/>
                  <a:tab pos="2857500" algn="ctr"/>
                  <a:tab pos="5668963" algn="r"/>
                </a:tabLst>
              </a:pPr>
              <a:endParaRPr lang="en-GB" sz="1000">
                <a:solidFill>
                  <a:srgbClr val="FFFFFF"/>
                </a:solidFill>
                <a:latin typeface="Times New Roman" charset="0"/>
              </a:endParaRPr>
            </a:p>
          </p:txBody>
        </p:sp>
        <p:sp>
          <p:nvSpPr>
            <p:cNvPr id="100368" name="AutoShape 22"/>
            <p:cNvSpPr>
              <a:spLocks noChangeArrowheads="1"/>
            </p:cNvSpPr>
            <p:nvPr/>
          </p:nvSpPr>
          <p:spPr bwMode="auto">
            <a:xfrm>
              <a:off x="1847850" y="5868988"/>
              <a:ext cx="612775" cy="338137"/>
            </a:xfrm>
            <a:prstGeom prst="roundRect">
              <a:avLst>
                <a:gd name="adj" fmla="val 16667"/>
              </a:avLst>
            </a:prstGeom>
            <a:solidFill>
              <a:srgbClr val="F2F2F2"/>
            </a:solidFill>
            <a:ln w="3175">
              <a:solidFill>
                <a:srgbClr val="FF0000"/>
              </a:solidFill>
              <a:round/>
              <a:headEnd/>
              <a:tailEnd/>
            </a:ln>
          </p:spPr>
          <p:txBody>
            <a:bodyPr lIns="12700" tIns="12700" rIns="12700" bIns="12700"/>
            <a:lstStyle/>
            <a:p>
              <a:pPr>
                <a:tabLst>
                  <a:tab pos="365125" algn="l"/>
                  <a:tab pos="2857500" algn="ctr"/>
                  <a:tab pos="5668963" algn="r"/>
                </a:tabLst>
              </a:pPr>
              <a:r>
                <a:rPr lang="en-GB" sz="1000">
                  <a:solidFill>
                    <a:srgbClr val="FFFFFF"/>
                  </a:solidFill>
                  <a:latin typeface="Times New Roman" charset="0"/>
                  <a:cs typeface="Times New Roman" charset="0"/>
                </a:rPr>
                <a:t>Injection septum</a:t>
              </a:r>
            </a:p>
            <a:p>
              <a:pPr>
                <a:tabLst>
                  <a:tab pos="365125" algn="l"/>
                  <a:tab pos="2857500" algn="ctr"/>
                  <a:tab pos="5668963" algn="r"/>
                </a:tabLst>
              </a:pPr>
              <a:endParaRPr lang="en-GB" sz="1000">
                <a:solidFill>
                  <a:srgbClr val="FFFFFF"/>
                </a:solidFill>
                <a:latin typeface="Times New Roman" charset="0"/>
              </a:endParaRPr>
            </a:p>
          </p:txBody>
        </p:sp>
        <p:sp>
          <p:nvSpPr>
            <p:cNvPr id="100369" name="AutoShape 23"/>
            <p:cNvSpPr>
              <a:spLocks noChangeArrowheads="1"/>
            </p:cNvSpPr>
            <p:nvPr/>
          </p:nvSpPr>
          <p:spPr bwMode="auto">
            <a:xfrm>
              <a:off x="2892425" y="5426075"/>
              <a:ext cx="854075" cy="349250"/>
            </a:xfrm>
            <a:prstGeom prst="roundRect">
              <a:avLst>
                <a:gd name="adj" fmla="val 16667"/>
              </a:avLst>
            </a:prstGeom>
            <a:solidFill>
              <a:srgbClr val="F2F2F2"/>
            </a:solidFill>
            <a:ln w="3175">
              <a:solidFill>
                <a:srgbClr val="FF0000"/>
              </a:solidFill>
              <a:round/>
              <a:headEnd/>
              <a:tailEnd/>
            </a:ln>
          </p:spPr>
          <p:txBody>
            <a:bodyPr lIns="12700" tIns="12700" rIns="12700" bIns="12700"/>
            <a:lstStyle/>
            <a:p>
              <a:pPr>
                <a:tabLst>
                  <a:tab pos="365125" algn="l"/>
                  <a:tab pos="2857500" algn="ctr"/>
                  <a:tab pos="5668963" algn="r"/>
                </a:tabLst>
              </a:pPr>
              <a:r>
                <a:rPr lang="en-GB" sz="1000">
                  <a:solidFill>
                    <a:srgbClr val="FFFFFF"/>
                  </a:solidFill>
                  <a:latin typeface="Times New Roman" charset="0"/>
                  <a:cs typeface="Times New Roman" charset="0"/>
                </a:rPr>
                <a:t>Electrostatic septum</a:t>
              </a:r>
            </a:p>
            <a:p>
              <a:pPr>
                <a:tabLst>
                  <a:tab pos="365125" algn="l"/>
                  <a:tab pos="2857500" algn="ctr"/>
                  <a:tab pos="5668963" algn="r"/>
                </a:tabLst>
              </a:pPr>
              <a:endParaRPr lang="en-GB" sz="1000">
                <a:solidFill>
                  <a:srgbClr val="FFFFFF"/>
                </a:solidFill>
                <a:latin typeface="Times New Roman" charset="0"/>
              </a:endParaRPr>
            </a:p>
          </p:txBody>
        </p:sp>
        <p:sp>
          <p:nvSpPr>
            <p:cNvPr id="100370" name="Freeform 24"/>
            <p:cNvSpPr>
              <a:spLocks/>
            </p:cNvSpPr>
            <p:nvPr/>
          </p:nvSpPr>
          <p:spPr bwMode="auto">
            <a:xfrm>
              <a:off x="2298700" y="6237288"/>
              <a:ext cx="139700" cy="111125"/>
            </a:xfrm>
            <a:custGeom>
              <a:avLst/>
              <a:gdLst>
                <a:gd name="T0" fmla="*/ 2147483647 w 20000"/>
                <a:gd name="T1" fmla="*/ 0 h 20000"/>
                <a:gd name="T2" fmla="*/ 2147483647 w 20000"/>
                <a:gd name="T3" fmla="*/ 2147483647 h 20000"/>
                <a:gd name="T4" fmla="*/ 0 w 20000"/>
                <a:gd name="T5" fmla="*/ 2147483647 h 20000"/>
                <a:gd name="T6" fmla="*/ 0 w 20000"/>
                <a:gd name="T7" fmla="*/ 2147483647 h 20000"/>
                <a:gd name="T8" fmla="*/ 2147483647 w 20000"/>
                <a:gd name="T9" fmla="*/ 0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19949" y="0"/>
                  </a:moveTo>
                  <a:lnTo>
                    <a:pt x="19949" y="19938"/>
                  </a:lnTo>
                  <a:lnTo>
                    <a:pt x="0" y="19938"/>
                  </a:lnTo>
                  <a:lnTo>
                    <a:pt x="0" y="8910"/>
                  </a:lnTo>
                  <a:lnTo>
                    <a:pt x="19949" y="0"/>
                  </a:lnTo>
                  <a:close/>
                </a:path>
              </a:pathLst>
            </a:custGeom>
            <a:pattFill prst="pct40">
              <a:fgClr>
                <a:srgbClr val="FFFFFF"/>
              </a:fgClr>
              <a:bgClr>
                <a:srgbClr val="FF0000"/>
              </a:bgClr>
            </a:pattFill>
            <a:ln w="3175">
              <a:solidFill>
                <a:srgbClr val="FF0000"/>
              </a:solidFill>
              <a:round/>
              <a:headEnd type="none" w="sm" len="sm"/>
              <a:tailEnd type="none" w="sm" len="sm"/>
            </a:ln>
          </p:spPr>
          <p:txBody>
            <a:bodyPr/>
            <a:lstStyle/>
            <a:p>
              <a:endParaRPr lang="en-US"/>
            </a:p>
          </p:txBody>
        </p:sp>
        <p:sp>
          <p:nvSpPr>
            <p:cNvPr id="100371" name="Freeform 25"/>
            <p:cNvSpPr>
              <a:spLocks/>
            </p:cNvSpPr>
            <p:nvPr/>
          </p:nvSpPr>
          <p:spPr bwMode="auto">
            <a:xfrm>
              <a:off x="2557463" y="6243638"/>
              <a:ext cx="173037" cy="123825"/>
            </a:xfrm>
            <a:custGeom>
              <a:avLst/>
              <a:gdLst>
                <a:gd name="T0" fmla="*/ 2147483647 w 20000"/>
                <a:gd name="T1" fmla="*/ 0 h 20000"/>
                <a:gd name="T2" fmla="*/ 0 w 20000"/>
                <a:gd name="T3" fmla="*/ 0 h 20000"/>
                <a:gd name="T4" fmla="*/ 0 w 20000"/>
                <a:gd name="T5" fmla="*/ 2147483647 h 20000"/>
                <a:gd name="T6" fmla="*/ 2147483647 w 20000"/>
                <a:gd name="T7" fmla="*/ 2147483647 h 20000"/>
                <a:gd name="T8" fmla="*/ 2147483647 w 20000"/>
                <a:gd name="T9" fmla="*/ 0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19959" y="0"/>
                  </a:moveTo>
                  <a:lnTo>
                    <a:pt x="0" y="0"/>
                  </a:lnTo>
                  <a:lnTo>
                    <a:pt x="0" y="19943"/>
                  </a:lnTo>
                  <a:lnTo>
                    <a:pt x="19959" y="13636"/>
                  </a:lnTo>
                  <a:lnTo>
                    <a:pt x="19959" y="0"/>
                  </a:lnTo>
                  <a:close/>
                </a:path>
              </a:pathLst>
            </a:custGeom>
            <a:pattFill prst="dkDnDiag">
              <a:fgClr>
                <a:srgbClr val="FFFFFF"/>
              </a:fgClr>
              <a:bgClr>
                <a:srgbClr val="FF0000"/>
              </a:bgClr>
            </a:pattFill>
            <a:ln w="3175">
              <a:solidFill>
                <a:srgbClr val="808080"/>
              </a:solidFill>
              <a:round/>
              <a:headEnd type="none" w="sm" len="sm"/>
              <a:tailEnd type="none" w="sm" len="sm"/>
            </a:ln>
          </p:spPr>
          <p:txBody>
            <a:bodyPr/>
            <a:lstStyle/>
            <a:p>
              <a:endParaRPr lang="en-US"/>
            </a:p>
          </p:txBody>
        </p:sp>
        <p:sp>
          <p:nvSpPr>
            <p:cNvPr id="100372" name="AutoShape 26"/>
            <p:cNvSpPr>
              <a:spLocks noChangeArrowheads="1"/>
            </p:cNvSpPr>
            <p:nvPr/>
          </p:nvSpPr>
          <p:spPr bwMode="auto">
            <a:xfrm>
              <a:off x="2611438" y="5846763"/>
              <a:ext cx="642937" cy="360362"/>
            </a:xfrm>
            <a:prstGeom prst="roundRect">
              <a:avLst>
                <a:gd name="adj" fmla="val 16667"/>
              </a:avLst>
            </a:prstGeom>
            <a:solidFill>
              <a:srgbClr val="F2F2F2"/>
            </a:solidFill>
            <a:ln w="3175">
              <a:solidFill>
                <a:srgbClr val="FF0000"/>
              </a:solidFill>
              <a:round/>
              <a:headEnd/>
              <a:tailEnd/>
            </a:ln>
          </p:spPr>
          <p:txBody>
            <a:bodyPr lIns="12700" tIns="12700" rIns="12700" bIns="12700"/>
            <a:lstStyle/>
            <a:p>
              <a:pPr>
                <a:tabLst>
                  <a:tab pos="365125" algn="l"/>
                  <a:tab pos="2857500" algn="ctr"/>
                  <a:tab pos="5668963" algn="r"/>
                </a:tabLst>
              </a:pPr>
              <a:r>
                <a:rPr lang="en-GB" sz="1000">
                  <a:solidFill>
                    <a:srgbClr val="FFFFFF"/>
                  </a:solidFill>
                  <a:latin typeface="Times New Roman" charset="0"/>
                  <a:cs typeface="Times New Roman" charset="0"/>
                </a:rPr>
                <a:t>Extraction septum</a:t>
              </a:r>
            </a:p>
            <a:p>
              <a:pPr>
                <a:tabLst>
                  <a:tab pos="365125" algn="l"/>
                  <a:tab pos="2857500" algn="ctr"/>
                  <a:tab pos="5668963" algn="r"/>
                </a:tabLst>
              </a:pPr>
              <a:endParaRPr lang="en-GB" sz="1000">
                <a:solidFill>
                  <a:srgbClr val="FFFFFF"/>
                </a:solidFill>
                <a:latin typeface="Times New Roman" charset="0"/>
              </a:endParaRPr>
            </a:p>
          </p:txBody>
        </p:sp>
        <p:sp>
          <p:nvSpPr>
            <p:cNvPr id="100373" name="AutoShape 27"/>
            <p:cNvSpPr>
              <a:spLocks noChangeArrowheads="1"/>
            </p:cNvSpPr>
            <p:nvPr/>
          </p:nvSpPr>
          <p:spPr bwMode="auto">
            <a:xfrm>
              <a:off x="2551113" y="3900488"/>
              <a:ext cx="1195387" cy="360362"/>
            </a:xfrm>
            <a:prstGeom prst="roundRect">
              <a:avLst>
                <a:gd name="adj" fmla="val 16667"/>
              </a:avLst>
            </a:prstGeom>
            <a:solidFill>
              <a:srgbClr val="F2F2F2"/>
            </a:solidFill>
            <a:ln w="3175">
              <a:solidFill>
                <a:srgbClr val="0000FF"/>
              </a:solidFill>
              <a:round/>
              <a:headEnd/>
              <a:tailEnd/>
            </a:ln>
          </p:spPr>
          <p:txBody>
            <a:bodyPr lIns="12700" tIns="12700" rIns="12700" bIns="12700"/>
            <a:lstStyle/>
            <a:p>
              <a:pPr>
                <a:tabLst>
                  <a:tab pos="365125" algn="l"/>
                  <a:tab pos="2857500" algn="ctr"/>
                  <a:tab pos="5668963" algn="r"/>
                </a:tabLst>
              </a:pPr>
              <a:r>
                <a:rPr lang="en-GB" sz="1000">
                  <a:solidFill>
                    <a:srgbClr val="FFFFFF"/>
                  </a:solidFill>
                  <a:latin typeface="Times New Roman" charset="0"/>
                  <a:cs typeface="Times New Roman" charset="0"/>
                </a:rPr>
                <a:t>Sextupole horiz. chromaticity</a:t>
              </a:r>
            </a:p>
            <a:p>
              <a:pPr>
                <a:tabLst>
                  <a:tab pos="365125" algn="l"/>
                  <a:tab pos="2857500" algn="ctr"/>
                  <a:tab pos="5668963" algn="r"/>
                </a:tabLst>
              </a:pPr>
              <a:endParaRPr lang="en-GB" sz="800">
                <a:solidFill>
                  <a:srgbClr val="FFFFFF"/>
                </a:solidFill>
                <a:latin typeface="Times New Roman" charset="0"/>
              </a:endParaRPr>
            </a:p>
          </p:txBody>
        </p:sp>
        <p:sp>
          <p:nvSpPr>
            <p:cNvPr id="100374" name="AutoShape 28"/>
            <p:cNvSpPr>
              <a:spLocks noChangeArrowheads="1"/>
            </p:cNvSpPr>
            <p:nvPr/>
          </p:nvSpPr>
          <p:spPr bwMode="auto">
            <a:xfrm>
              <a:off x="2832100" y="5053013"/>
              <a:ext cx="1125538" cy="341312"/>
            </a:xfrm>
            <a:prstGeom prst="roundRect">
              <a:avLst>
                <a:gd name="adj" fmla="val 16667"/>
              </a:avLst>
            </a:prstGeom>
            <a:solidFill>
              <a:srgbClr val="F2F2F2"/>
            </a:solidFill>
            <a:ln w="3175">
              <a:solidFill>
                <a:srgbClr val="0000FF"/>
              </a:solidFill>
              <a:round/>
              <a:headEnd/>
              <a:tailEnd/>
            </a:ln>
          </p:spPr>
          <p:txBody>
            <a:bodyPr lIns="12700" tIns="12700" rIns="12700" bIns="12700"/>
            <a:lstStyle/>
            <a:p>
              <a:pPr>
                <a:tabLst>
                  <a:tab pos="365125" algn="l"/>
                  <a:tab pos="2857500" algn="ctr"/>
                  <a:tab pos="5668963" algn="r"/>
                </a:tabLst>
              </a:pPr>
              <a:r>
                <a:rPr lang="en-GB" sz="1000">
                  <a:solidFill>
                    <a:srgbClr val="FFFFFF"/>
                  </a:solidFill>
                  <a:latin typeface="Times New Roman" charset="0"/>
                  <a:cs typeface="Times New Roman" charset="0"/>
                </a:rPr>
                <a:t>Sextupole vert.</a:t>
              </a:r>
            </a:p>
            <a:p>
              <a:pPr>
                <a:tabLst>
                  <a:tab pos="365125" algn="l"/>
                  <a:tab pos="2857500" algn="ctr"/>
                  <a:tab pos="5668963" algn="r"/>
                </a:tabLst>
              </a:pPr>
              <a:r>
                <a:rPr lang="en-GB" sz="1000">
                  <a:solidFill>
                    <a:srgbClr val="FFFFFF"/>
                  </a:solidFill>
                  <a:latin typeface="Times New Roman" charset="0"/>
                  <a:cs typeface="Times New Roman" charset="0"/>
                </a:rPr>
                <a:t>chromaticity</a:t>
              </a:r>
            </a:p>
            <a:p>
              <a:pPr>
                <a:tabLst>
                  <a:tab pos="365125" algn="l"/>
                  <a:tab pos="2857500" algn="ctr"/>
                  <a:tab pos="5668963" algn="r"/>
                </a:tabLst>
              </a:pPr>
              <a:endParaRPr lang="en-GB" sz="800">
                <a:solidFill>
                  <a:srgbClr val="FFFFFF"/>
                </a:solidFill>
                <a:latin typeface="Times New Roman" charset="0"/>
              </a:endParaRPr>
            </a:p>
          </p:txBody>
        </p:sp>
        <p:sp>
          <p:nvSpPr>
            <p:cNvPr id="100375" name="AutoShape 29"/>
            <p:cNvSpPr>
              <a:spLocks noChangeArrowheads="1"/>
            </p:cNvSpPr>
            <p:nvPr/>
          </p:nvSpPr>
          <p:spPr bwMode="auto">
            <a:xfrm>
              <a:off x="1320800" y="4044950"/>
              <a:ext cx="1089025" cy="311150"/>
            </a:xfrm>
            <a:prstGeom prst="roundRect">
              <a:avLst>
                <a:gd name="adj" fmla="val 16667"/>
              </a:avLst>
            </a:prstGeom>
            <a:solidFill>
              <a:srgbClr val="F2F2F2"/>
            </a:solidFill>
            <a:ln w="3175">
              <a:solidFill>
                <a:srgbClr val="0000FF"/>
              </a:solidFill>
              <a:round/>
              <a:headEnd/>
              <a:tailEnd/>
            </a:ln>
          </p:spPr>
          <p:txBody>
            <a:bodyPr lIns="12700" tIns="12700" rIns="12700" bIns="12700"/>
            <a:lstStyle/>
            <a:p>
              <a:pPr>
                <a:tabLst>
                  <a:tab pos="365125" algn="l"/>
                  <a:tab pos="2857500" algn="ctr"/>
                  <a:tab pos="5668963" algn="r"/>
                </a:tabLst>
              </a:pPr>
              <a:r>
                <a:rPr lang="en-GB" sz="1000">
                  <a:solidFill>
                    <a:srgbClr val="FFFFFF"/>
                  </a:solidFill>
                  <a:latin typeface="Times New Roman" charset="0"/>
                  <a:cs typeface="Times New Roman" charset="0"/>
                </a:rPr>
                <a:t>Sextupole vert. chromaticity</a:t>
              </a:r>
            </a:p>
            <a:p>
              <a:pPr>
                <a:tabLst>
                  <a:tab pos="365125" algn="l"/>
                  <a:tab pos="2857500" algn="ctr"/>
                  <a:tab pos="5668963" algn="r"/>
                </a:tabLst>
              </a:pPr>
              <a:endParaRPr lang="en-GB" sz="1000">
                <a:solidFill>
                  <a:srgbClr val="FFFFFF"/>
                </a:solidFill>
                <a:latin typeface="Times New Roman" charset="0"/>
              </a:endParaRPr>
            </a:p>
          </p:txBody>
        </p:sp>
        <p:sp>
          <p:nvSpPr>
            <p:cNvPr id="100376" name="AutoShape 30"/>
            <p:cNvSpPr>
              <a:spLocks noChangeArrowheads="1"/>
            </p:cNvSpPr>
            <p:nvPr/>
          </p:nvSpPr>
          <p:spPr bwMode="auto">
            <a:xfrm>
              <a:off x="1468438" y="5414963"/>
              <a:ext cx="1012825" cy="322262"/>
            </a:xfrm>
            <a:prstGeom prst="roundRect">
              <a:avLst>
                <a:gd name="adj" fmla="val 16667"/>
              </a:avLst>
            </a:prstGeom>
            <a:solidFill>
              <a:srgbClr val="F2F2F2"/>
            </a:solidFill>
            <a:ln w="3175">
              <a:solidFill>
                <a:srgbClr val="0000FF"/>
              </a:solidFill>
              <a:round/>
              <a:headEnd/>
              <a:tailEnd/>
            </a:ln>
          </p:spPr>
          <p:txBody>
            <a:bodyPr lIns="12700" tIns="12700" rIns="12700" bIns="12700"/>
            <a:lstStyle/>
            <a:p>
              <a:pPr>
                <a:tabLst>
                  <a:tab pos="365125" algn="l"/>
                  <a:tab pos="2857500" algn="ctr"/>
                  <a:tab pos="5668963" algn="r"/>
                </a:tabLst>
              </a:pPr>
              <a:r>
                <a:rPr lang="en-GB" sz="1000">
                  <a:solidFill>
                    <a:srgbClr val="FFFFFF"/>
                  </a:solidFill>
                  <a:latin typeface="Times New Roman" charset="0"/>
                  <a:cs typeface="Times New Roman" charset="0"/>
                </a:rPr>
                <a:t>Sextupole horiz. chromaticity</a:t>
              </a:r>
            </a:p>
            <a:p>
              <a:pPr>
                <a:tabLst>
                  <a:tab pos="365125" algn="l"/>
                  <a:tab pos="2857500" algn="ctr"/>
                  <a:tab pos="5668963" algn="r"/>
                </a:tabLst>
              </a:pPr>
              <a:endParaRPr lang="en-GB" sz="800">
                <a:solidFill>
                  <a:srgbClr val="FFFFFF"/>
                </a:solidFill>
                <a:latin typeface="Times New Roman" charset="0"/>
              </a:endParaRPr>
            </a:p>
          </p:txBody>
        </p:sp>
        <p:sp>
          <p:nvSpPr>
            <p:cNvPr id="100377" name="Line 31"/>
            <p:cNvSpPr>
              <a:spLocks noChangeShapeType="1"/>
            </p:cNvSpPr>
            <p:nvPr/>
          </p:nvSpPr>
          <p:spPr bwMode="auto">
            <a:xfrm flipV="1">
              <a:off x="2762250" y="3327400"/>
              <a:ext cx="0" cy="139700"/>
            </a:xfrm>
            <a:prstGeom prst="line">
              <a:avLst/>
            </a:prstGeom>
            <a:noFill/>
            <a:ln w="19050">
              <a:solidFill>
                <a:srgbClr val="0000FF"/>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100378" name="Line 32"/>
            <p:cNvSpPr>
              <a:spLocks noChangeShapeType="1"/>
            </p:cNvSpPr>
            <p:nvPr/>
          </p:nvSpPr>
          <p:spPr bwMode="auto">
            <a:xfrm flipV="1">
              <a:off x="2481263" y="3359150"/>
              <a:ext cx="0" cy="182563"/>
            </a:xfrm>
            <a:prstGeom prst="line">
              <a:avLst/>
            </a:prstGeom>
            <a:noFill/>
            <a:ln w="19050">
              <a:solidFill>
                <a:schemeClr val="bg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100379" name="Line 33"/>
            <p:cNvSpPr>
              <a:spLocks noChangeShapeType="1"/>
            </p:cNvSpPr>
            <p:nvPr/>
          </p:nvSpPr>
          <p:spPr bwMode="auto">
            <a:xfrm flipH="1" flipV="1">
              <a:off x="1174750" y="4144963"/>
              <a:ext cx="111125" cy="42862"/>
            </a:xfrm>
            <a:prstGeom prst="line">
              <a:avLst/>
            </a:prstGeom>
            <a:noFill/>
            <a:ln w="19050">
              <a:solidFill>
                <a:srgbClr val="0000FF"/>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100380" name="Line 34"/>
            <p:cNvSpPr>
              <a:spLocks noChangeShapeType="1"/>
            </p:cNvSpPr>
            <p:nvPr/>
          </p:nvSpPr>
          <p:spPr bwMode="auto">
            <a:xfrm flipH="1">
              <a:off x="1079500" y="4743450"/>
              <a:ext cx="142875" cy="1588"/>
            </a:xfrm>
            <a:prstGeom prst="line">
              <a:avLst/>
            </a:prstGeom>
            <a:noFill/>
            <a:ln w="19050">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100381" name="Line 35"/>
            <p:cNvSpPr>
              <a:spLocks noChangeShapeType="1"/>
            </p:cNvSpPr>
            <p:nvPr/>
          </p:nvSpPr>
          <p:spPr bwMode="auto">
            <a:xfrm flipH="1">
              <a:off x="1406525" y="5722938"/>
              <a:ext cx="84138" cy="68262"/>
            </a:xfrm>
            <a:prstGeom prst="line">
              <a:avLst/>
            </a:prstGeom>
            <a:noFill/>
            <a:ln w="19050">
              <a:solidFill>
                <a:srgbClr val="0000FF"/>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100382" name="Line 36"/>
            <p:cNvSpPr>
              <a:spLocks noChangeShapeType="1"/>
            </p:cNvSpPr>
            <p:nvPr/>
          </p:nvSpPr>
          <p:spPr bwMode="auto">
            <a:xfrm>
              <a:off x="2366963" y="6156325"/>
              <a:ext cx="0" cy="123825"/>
            </a:xfrm>
            <a:prstGeom prst="line">
              <a:avLst/>
            </a:prstGeom>
            <a:noFill/>
            <a:ln w="19050">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100383" name="Line 37"/>
            <p:cNvSpPr>
              <a:spLocks noChangeShapeType="1"/>
            </p:cNvSpPr>
            <p:nvPr/>
          </p:nvSpPr>
          <p:spPr bwMode="auto">
            <a:xfrm flipV="1">
              <a:off x="3654425" y="3808413"/>
              <a:ext cx="92075" cy="74612"/>
            </a:xfrm>
            <a:prstGeom prst="line">
              <a:avLst/>
            </a:prstGeom>
            <a:noFill/>
            <a:ln w="19050">
              <a:solidFill>
                <a:srgbClr val="0000FF"/>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100384" name="Line 38"/>
            <p:cNvSpPr>
              <a:spLocks noChangeShapeType="1"/>
            </p:cNvSpPr>
            <p:nvPr/>
          </p:nvSpPr>
          <p:spPr bwMode="auto">
            <a:xfrm>
              <a:off x="3886200" y="5407025"/>
              <a:ext cx="109538" cy="79375"/>
            </a:xfrm>
            <a:prstGeom prst="line">
              <a:avLst/>
            </a:prstGeom>
            <a:noFill/>
            <a:ln w="19050">
              <a:solidFill>
                <a:srgbClr val="0000FF"/>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100385" name="Line 39"/>
            <p:cNvSpPr>
              <a:spLocks noChangeShapeType="1"/>
            </p:cNvSpPr>
            <p:nvPr/>
          </p:nvSpPr>
          <p:spPr bwMode="auto">
            <a:xfrm>
              <a:off x="3556000" y="5776913"/>
              <a:ext cx="119063" cy="106362"/>
            </a:xfrm>
            <a:prstGeom prst="line">
              <a:avLst/>
            </a:prstGeom>
            <a:noFill/>
            <a:ln w="19050">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100386" name="Line 40"/>
            <p:cNvSpPr>
              <a:spLocks noChangeShapeType="1"/>
            </p:cNvSpPr>
            <p:nvPr/>
          </p:nvSpPr>
          <p:spPr bwMode="auto">
            <a:xfrm>
              <a:off x="2686050" y="6157913"/>
              <a:ext cx="0" cy="122237"/>
            </a:xfrm>
            <a:prstGeom prst="line">
              <a:avLst/>
            </a:prstGeom>
            <a:noFill/>
            <a:ln w="19050">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100387" name="AutoShape 41"/>
            <p:cNvSpPr>
              <a:spLocks noChangeArrowheads="1"/>
            </p:cNvSpPr>
            <p:nvPr/>
          </p:nvSpPr>
          <p:spPr bwMode="auto">
            <a:xfrm>
              <a:off x="2087563" y="4445000"/>
              <a:ext cx="2108200" cy="576263"/>
            </a:xfrm>
            <a:prstGeom prst="roundRect">
              <a:avLst>
                <a:gd name="adj" fmla="val 16667"/>
              </a:avLst>
            </a:prstGeom>
            <a:solidFill>
              <a:schemeClr val="tx1"/>
            </a:solidFill>
            <a:ln w="19050">
              <a:solidFill>
                <a:schemeClr val="bg2"/>
              </a:solidFill>
              <a:round/>
              <a:headEnd/>
              <a:tailEnd/>
            </a:ln>
          </p:spPr>
          <p:txBody>
            <a:bodyPr lIns="12700" tIns="12700" rIns="12700" bIns="12700"/>
            <a:lstStyle/>
            <a:p>
              <a:pPr>
                <a:tabLst>
                  <a:tab pos="365125" algn="l"/>
                  <a:tab pos="2857500" algn="ctr"/>
                  <a:tab pos="5668963" algn="r"/>
                </a:tabLst>
              </a:pPr>
              <a:r>
                <a:rPr lang="en-GB" sz="1000">
                  <a:solidFill>
                    <a:srgbClr val="FFFFFF"/>
                  </a:solidFill>
                  <a:latin typeface="Times New Roman" charset="0"/>
                  <a:cs typeface="Times New Roman" charset="0"/>
                </a:rPr>
                <a:t>Circumference         C = 76.84 m</a:t>
              </a:r>
            </a:p>
            <a:p>
              <a:pPr>
                <a:tabLst>
                  <a:tab pos="365125" algn="l"/>
                  <a:tab pos="2857500" algn="ctr"/>
                  <a:tab pos="5668963" algn="r"/>
                </a:tabLst>
              </a:pPr>
              <a:r>
                <a:rPr lang="en-GB" sz="1000">
                  <a:solidFill>
                    <a:srgbClr val="FFFFFF"/>
                  </a:solidFill>
                  <a:latin typeface="Times New Roman" charset="0"/>
                  <a:cs typeface="Times New Roman" charset="0"/>
                </a:rPr>
                <a:t>Tune horizontal       Q</a:t>
              </a:r>
              <a:r>
                <a:rPr lang="en-GB" sz="1000" baseline="-30000">
                  <a:solidFill>
                    <a:srgbClr val="FFFFFF"/>
                  </a:solidFill>
                  <a:latin typeface="Times New Roman" charset="0"/>
                  <a:cs typeface="Times New Roman" charset="0"/>
                </a:rPr>
                <a:t>x</a:t>
              </a:r>
              <a:r>
                <a:rPr lang="en-GB" sz="1000">
                  <a:solidFill>
                    <a:srgbClr val="FFFFFF"/>
                  </a:solidFill>
                  <a:latin typeface="Times New Roman" charset="0"/>
                  <a:cs typeface="Times New Roman" charset="0"/>
                </a:rPr>
                <a:t> = 1.67</a:t>
              </a:r>
            </a:p>
            <a:p>
              <a:pPr>
                <a:tabLst>
                  <a:tab pos="365125" algn="l"/>
                  <a:tab pos="2857500" algn="ctr"/>
                  <a:tab pos="5668963" algn="r"/>
                </a:tabLst>
              </a:pPr>
              <a:r>
                <a:rPr lang="it-IT" sz="1000">
                  <a:solidFill>
                    <a:srgbClr val="FFFFFF"/>
                  </a:solidFill>
                  <a:latin typeface="Times New Roman" charset="0"/>
                  <a:cs typeface="Times New Roman" charset="0"/>
                </a:rPr>
                <a:t>Tune vertical            Q</a:t>
              </a:r>
              <a:r>
                <a:rPr lang="it-IT" sz="1000" baseline="-30000">
                  <a:solidFill>
                    <a:srgbClr val="FFFFFF"/>
                  </a:solidFill>
                  <a:latin typeface="Times New Roman" charset="0"/>
                  <a:cs typeface="Times New Roman" charset="0"/>
                </a:rPr>
                <a:t>z</a:t>
              </a:r>
              <a:r>
                <a:rPr lang="it-IT" sz="1000">
                  <a:solidFill>
                    <a:srgbClr val="FFFFFF"/>
                  </a:solidFill>
                  <a:latin typeface="Times New Roman" charset="0"/>
                  <a:cs typeface="Times New Roman" charset="0"/>
                </a:rPr>
                <a:t> = 1.72</a:t>
              </a:r>
              <a:endParaRPr lang="en-GB" sz="1000">
                <a:solidFill>
                  <a:srgbClr val="FFFFFF"/>
                </a:solidFill>
                <a:latin typeface="Times New Roman" charset="0"/>
                <a:cs typeface="Times New Roman" charset="0"/>
              </a:endParaRPr>
            </a:p>
            <a:p>
              <a:pPr>
                <a:tabLst>
                  <a:tab pos="365125" algn="l"/>
                  <a:tab pos="2857500" algn="ctr"/>
                  <a:tab pos="5668963" algn="r"/>
                </a:tabLst>
              </a:pPr>
              <a:endParaRPr lang="en-GB" sz="1000">
                <a:solidFill>
                  <a:srgbClr val="FFFFFF"/>
                </a:solidFill>
                <a:latin typeface="Times New Roman" charset="0"/>
              </a:endParaRPr>
            </a:p>
          </p:txBody>
        </p:sp>
        <p:sp>
          <p:nvSpPr>
            <p:cNvPr id="100388" name="Line 42"/>
            <p:cNvSpPr>
              <a:spLocks noChangeShapeType="1"/>
            </p:cNvSpPr>
            <p:nvPr/>
          </p:nvSpPr>
          <p:spPr bwMode="auto">
            <a:xfrm flipV="1">
              <a:off x="2762250" y="2530475"/>
              <a:ext cx="0" cy="720725"/>
            </a:xfrm>
            <a:prstGeom prst="line">
              <a:avLst/>
            </a:prstGeom>
            <a:noFill/>
            <a:ln w="19050">
              <a:solidFill>
                <a:srgbClr val="CC0000"/>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00389" name="Text Box 43"/>
            <p:cNvSpPr txBox="1">
              <a:spLocks noChangeArrowheads="1"/>
            </p:cNvSpPr>
            <p:nvPr/>
          </p:nvSpPr>
          <p:spPr bwMode="auto">
            <a:xfrm>
              <a:off x="1787525" y="2822575"/>
              <a:ext cx="1955800" cy="307975"/>
            </a:xfrm>
            <a:prstGeom prst="rect">
              <a:avLst/>
            </a:prstGeom>
            <a:solidFill>
              <a:schemeClr val="tx1"/>
            </a:solidFill>
            <a:ln w="19050">
              <a:solidFill>
                <a:schemeClr val="hlink"/>
              </a:solidFill>
              <a:miter lim="800000"/>
              <a:headEnd/>
              <a:tailEnd/>
            </a:ln>
          </p:spPr>
          <p:txBody>
            <a:bodyPr wrap="none">
              <a:spAutoFit/>
            </a:bodyPr>
            <a:lstStyle>
              <a:lvl1pPr>
                <a:defRPr sz="1200">
                  <a:solidFill>
                    <a:schemeClr val="tx1"/>
                  </a:solidFill>
                  <a:latin typeface="Comic Sans MS" charset="0"/>
                  <a:ea typeface="ＭＳ Ｐゴシック" charset="0"/>
                  <a:cs typeface="ＭＳ Ｐゴシック" charset="0"/>
                </a:defRPr>
              </a:lvl1pPr>
              <a:lvl2pPr marL="742950" indent="-285750">
                <a:defRPr sz="1200">
                  <a:solidFill>
                    <a:schemeClr val="tx1"/>
                  </a:solidFill>
                  <a:latin typeface="Comic Sans MS" charset="0"/>
                  <a:ea typeface="ＭＳ Ｐゴシック" charset="0"/>
                </a:defRPr>
              </a:lvl2pPr>
              <a:lvl3pPr marL="1143000" indent="-228600">
                <a:defRPr sz="1200">
                  <a:solidFill>
                    <a:schemeClr val="tx1"/>
                  </a:solidFill>
                  <a:latin typeface="Comic Sans MS" charset="0"/>
                  <a:ea typeface="ＭＳ Ｐゴシック" charset="0"/>
                </a:defRPr>
              </a:lvl3pPr>
              <a:lvl4pPr marL="1600200" indent="-228600">
                <a:defRPr sz="1200">
                  <a:solidFill>
                    <a:schemeClr val="tx1"/>
                  </a:solidFill>
                  <a:latin typeface="Comic Sans MS" charset="0"/>
                  <a:ea typeface="ＭＳ Ｐゴシック" charset="0"/>
                </a:defRPr>
              </a:lvl4pPr>
              <a:lvl5pPr marL="2057400" indent="-228600">
                <a:defRPr sz="1200">
                  <a:solidFill>
                    <a:schemeClr val="tx1"/>
                  </a:solidFill>
                  <a:latin typeface="Comic Sans MS" charset="0"/>
                  <a:ea typeface="ＭＳ Ｐゴシック" charset="0"/>
                </a:defRPr>
              </a:lvl5pPr>
              <a:lvl6pPr marL="2514600" indent="-228600" algn="ctr" eaLnBrk="0" fontAlgn="base" hangingPunct="0">
                <a:spcBef>
                  <a:spcPct val="0"/>
                </a:spcBef>
                <a:spcAft>
                  <a:spcPct val="0"/>
                </a:spcAft>
                <a:defRPr sz="1200">
                  <a:solidFill>
                    <a:schemeClr val="tx1"/>
                  </a:solidFill>
                  <a:latin typeface="Comic Sans MS" charset="0"/>
                  <a:ea typeface="ＭＳ Ｐゴシック" charset="0"/>
                </a:defRPr>
              </a:lvl6pPr>
              <a:lvl7pPr marL="2971800" indent="-228600" algn="ctr" eaLnBrk="0" fontAlgn="base" hangingPunct="0">
                <a:spcBef>
                  <a:spcPct val="0"/>
                </a:spcBef>
                <a:spcAft>
                  <a:spcPct val="0"/>
                </a:spcAft>
                <a:defRPr sz="1200">
                  <a:solidFill>
                    <a:schemeClr val="tx1"/>
                  </a:solidFill>
                  <a:latin typeface="Comic Sans MS" charset="0"/>
                  <a:ea typeface="ＭＳ Ｐゴシック" charset="0"/>
                </a:defRPr>
              </a:lvl7pPr>
              <a:lvl8pPr marL="3429000" indent="-228600" algn="ctr" eaLnBrk="0" fontAlgn="base" hangingPunct="0">
                <a:spcBef>
                  <a:spcPct val="0"/>
                </a:spcBef>
                <a:spcAft>
                  <a:spcPct val="0"/>
                </a:spcAft>
                <a:defRPr sz="1200">
                  <a:solidFill>
                    <a:schemeClr val="tx1"/>
                  </a:solidFill>
                  <a:latin typeface="Comic Sans MS" charset="0"/>
                  <a:ea typeface="ＭＳ Ｐゴシック" charset="0"/>
                </a:defRPr>
              </a:lvl8pPr>
              <a:lvl9pPr marL="3886200" indent="-228600" algn="ctr" eaLnBrk="0" fontAlgn="base" hangingPunct="0">
                <a:spcBef>
                  <a:spcPct val="0"/>
                </a:spcBef>
                <a:spcAft>
                  <a:spcPct val="0"/>
                </a:spcAft>
                <a:defRPr sz="1200">
                  <a:solidFill>
                    <a:schemeClr val="tx1"/>
                  </a:solidFill>
                  <a:latin typeface="Comic Sans MS" charset="0"/>
                  <a:ea typeface="ＭＳ Ｐゴシック" charset="0"/>
                </a:defRPr>
              </a:lvl9pPr>
            </a:lstStyle>
            <a:p>
              <a:r>
                <a:rPr lang="en-US" sz="1400">
                  <a:solidFill>
                    <a:srgbClr val="FFFFFF"/>
                  </a:solidFill>
                  <a:latin typeface="Times New Roman" charset="0"/>
                </a:rPr>
                <a:t>400 MeV/u  synchrotron</a:t>
              </a:r>
            </a:p>
          </p:txBody>
        </p:sp>
      </p:grpSp>
      <p:sp>
        <p:nvSpPr>
          <p:cNvPr id="100356" name="Content Placeholder 2"/>
          <p:cNvSpPr txBox="1">
            <a:spLocks/>
          </p:cNvSpPr>
          <p:nvPr/>
        </p:nvSpPr>
        <p:spPr bwMode="auto">
          <a:xfrm>
            <a:off x="4567238" y="5360988"/>
            <a:ext cx="4470400"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defRPr sz="1200">
                <a:solidFill>
                  <a:schemeClr val="tx1"/>
                </a:solidFill>
                <a:latin typeface="Comic Sans MS" charset="0"/>
                <a:ea typeface="ＭＳ Ｐゴシック" charset="0"/>
                <a:cs typeface="ＭＳ Ｐゴシック" charset="0"/>
              </a:defRPr>
            </a:lvl1pPr>
            <a:lvl2pPr marL="742950" indent="-285750" defTabSz="457200">
              <a:defRPr sz="1200">
                <a:solidFill>
                  <a:schemeClr val="tx1"/>
                </a:solidFill>
                <a:latin typeface="Comic Sans MS" charset="0"/>
                <a:ea typeface="ＭＳ Ｐゴシック" charset="0"/>
              </a:defRPr>
            </a:lvl2pPr>
            <a:lvl3pPr marL="1143000" indent="-228600" defTabSz="457200">
              <a:defRPr sz="1200">
                <a:solidFill>
                  <a:schemeClr val="tx1"/>
                </a:solidFill>
                <a:latin typeface="Comic Sans MS" charset="0"/>
                <a:ea typeface="ＭＳ Ｐゴシック" charset="0"/>
              </a:defRPr>
            </a:lvl3pPr>
            <a:lvl4pPr marL="1600200" indent="-228600" defTabSz="457200">
              <a:defRPr sz="1200">
                <a:solidFill>
                  <a:schemeClr val="tx1"/>
                </a:solidFill>
                <a:latin typeface="Comic Sans MS" charset="0"/>
                <a:ea typeface="ＭＳ Ｐゴシック" charset="0"/>
              </a:defRPr>
            </a:lvl4pPr>
            <a:lvl5pPr marL="2057400" indent="-228600" defTabSz="457200">
              <a:defRPr sz="1200">
                <a:solidFill>
                  <a:schemeClr val="tx1"/>
                </a:solidFill>
                <a:latin typeface="Comic Sans MS" charset="0"/>
                <a:ea typeface="ＭＳ Ｐゴシック" charset="0"/>
              </a:defRPr>
            </a:lvl5pPr>
            <a:lvl6pPr marL="2514600" indent="-228600" algn="ctr" eaLnBrk="0" fontAlgn="base" hangingPunct="0">
              <a:spcBef>
                <a:spcPct val="0"/>
              </a:spcBef>
              <a:spcAft>
                <a:spcPct val="0"/>
              </a:spcAft>
              <a:defRPr sz="1200">
                <a:solidFill>
                  <a:schemeClr val="tx1"/>
                </a:solidFill>
                <a:latin typeface="Comic Sans MS" charset="0"/>
                <a:ea typeface="ＭＳ Ｐゴシック" charset="0"/>
              </a:defRPr>
            </a:lvl6pPr>
            <a:lvl7pPr marL="2971800" indent="-228600" algn="ctr" eaLnBrk="0" fontAlgn="base" hangingPunct="0">
              <a:spcBef>
                <a:spcPct val="0"/>
              </a:spcBef>
              <a:spcAft>
                <a:spcPct val="0"/>
              </a:spcAft>
              <a:defRPr sz="1200">
                <a:solidFill>
                  <a:schemeClr val="tx1"/>
                </a:solidFill>
                <a:latin typeface="Comic Sans MS" charset="0"/>
                <a:ea typeface="ＭＳ Ｐゴシック" charset="0"/>
              </a:defRPr>
            </a:lvl7pPr>
            <a:lvl8pPr marL="3429000" indent="-228600" algn="ctr" eaLnBrk="0" fontAlgn="base" hangingPunct="0">
              <a:spcBef>
                <a:spcPct val="0"/>
              </a:spcBef>
              <a:spcAft>
                <a:spcPct val="0"/>
              </a:spcAft>
              <a:defRPr sz="1200">
                <a:solidFill>
                  <a:schemeClr val="tx1"/>
                </a:solidFill>
                <a:latin typeface="Comic Sans MS" charset="0"/>
                <a:ea typeface="ＭＳ Ｐゴシック" charset="0"/>
              </a:defRPr>
            </a:lvl8pPr>
            <a:lvl9pPr marL="3886200" indent="-228600" algn="ctr" eaLnBrk="0" fontAlgn="base" hangingPunct="0">
              <a:spcBef>
                <a:spcPct val="0"/>
              </a:spcBef>
              <a:spcAft>
                <a:spcPct val="0"/>
              </a:spcAft>
              <a:defRPr sz="1200">
                <a:solidFill>
                  <a:schemeClr val="tx1"/>
                </a:solidFill>
                <a:latin typeface="Comic Sans MS" charset="0"/>
                <a:ea typeface="ＭＳ Ｐゴシック" charset="0"/>
              </a:defRPr>
            </a:lvl9pPr>
          </a:lstStyle>
          <a:p>
            <a:pPr algn="l" eaLnBrk="1" hangingPunct="1">
              <a:spcBef>
                <a:spcPct val="20000"/>
              </a:spcBef>
              <a:buClr>
                <a:srgbClr val="CC8C24"/>
              </a:buClr>
              <a:buSzPct val="90000"/>
              <a:buFont typeface="Wingdings" charset="0"/>
              <a:buChar char=""/>
            </a:pPr>
            <a:r>
              <a:rPr lang="en-US" sz="2400">
                <a:solidFill>
                  <a:srgbClr val="3366FF"/>
                </a:solidFill>
                <a:latin typeface="Gill Sans" charset="0"/>
                <a:cs typeface="Gill Sans" charset="0"/>
              </a:rPr>
              <a:t>CERN-TERA-MedAustron</a:t>
            </a:r>
          </a:p>
        </p:txBody>
      </p:sp>
      <p:sp>
        <p:nvSpPr>
          <p:cNvPr id="3" name="Slide Number Placeholder 2"/>
          <p:cNvSpPr>
            <a:spLocks noGrp="1"/>
          </p:cNvSpPr>
          <p:nvPr>
            <p:ph type="sldNum" sz="quarter" idx="12"/>
          </p:nvPr>
        </p:nvSpPr>
        <p:spPr/>
        <p:txBody>
          <a:bodyPr/>
          <a:lstStyle/>
          <a:p>
            <a:fld id="{EBFE97BA-25C8-9F43-B1D0-D16D337F4DD5}" type="slidenum">
              <a:rPr lang="en-US" smtClean="0"/>
              <a:t>15</a:t>
            </a:fld>
            <a:endParaRPr lang="en-US"/>
          </a:p>
        </p:txBody>
      </p:sp>
      <p:sp>
        <p:nvSpPr>
          <p:cNvPr id="4" name="Footer Placeholder 3"/>
          <p:cNvSpPr>
            <a:spLocks noGrp="1"/>
          </p:cNvSpPr>
          <p:nvPr>
            <p:ph type="ftr" sz="quarter" idx="11"/>
          </p:nvPr>
        </p:nvSpPr>
        <p:spPr/>
        <p:txBody>
          <a:bodyPr/>
          <a:lstStyle/>
          <a:p>
            <a:r>
              <a:rPr lang="en-US" smtClean="0"/>
              <a:t>Manjit Dosanjh, 24 September 2014</a:t>
            </a:r>
            <a:endParaRPr lang="en-US"/>
          </a:p>
        </p:txBody>
      </p:sp>
    </p:spTree>
    <p:extLst>
      <p:ext uri="{BB962C8B-B14F-4D97-AF65-F5344CB8AC3E}">
        <p14:creationId xmlns:p14="http://schemas.microsoft.com/office/powerpoint/2010/main" val="138132240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solidFill>
                  <a:srgbClr val="800000"/>
                </a:solidFill>
              </a:rPr>
              <a:t>Accelerator Technologies</a:t>
            </a:r>
            <a:endParaRPr lang="en-US" sz="3600" dirty="0">
              <a:solidFill>
                <a:srgbClr val="800000"/>
              </a:solidFill>
            </a:endParaRPr>
          </a:p>
        </p:txBody>
      </p:sp>
      <p:pic>
        <p:nvPicPr>
          <p:cNvPr id="4"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l="34375" t="19286" r="34375" b="70001"/>
          <a:stretch>
            <a:fillRect/>
          </a:stretch>
        </p:blipFill>
        <p:spPr bwMode="auto">
          <a:xfrm>
            <a:off x="3420771" y="3269489"/>
            <a:ext cx="2769331" cy="5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a:blip r:embed="rId3" cstate="email">
            <a:extLst>
              <a:ext uri="{28A0092B-C50C-407E-A947-70E740481C1C}">
                <a14:useLocalDpi xmlns:a14="http://schemas.microsoft.com/office/drawing/2010/main" val="0"/>
              </a:ext>
            </a:extLst>
          </a:blip>
          <a:srcRect l="60268" t="17143" r="25893" b="77856"/>
          <a:stretch>
            <a:fillRect/>
          </a:stretch>
        </p:blipFill>
        <p:spPr bwMode="auto">
          <a:xfrm>
            <a:off x="315019" y="5056582"/>
            <a:ext cx="2214563"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2"/>
          <p:cNvSpPr txBox="1">
            <a:spLocks noChangeArrowheads="1"/>
          </p:cNvSpPr>
          <p:nvPr/>
        </p:nvSpPr>
        <p:spPr bwMode="auto">
          <a:xfrm>
            <a:off x="2969054" y="4914868"/>
            <a:ext cx="5715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GB" sz="1800" dirty="0" smtClean="0">
                <a:solidFill>
                  <a:schemeClr val="tx2"/>
                </a:solidFill>
                <a:latin typeface="+mn-lt"/>
              </a:rPr>
              <a:t>Treatment centre in Wiener </a:t>
            </a:r>
            <a:r>
              <a:rPr lang="en-GB" sz="1800" dirty="0" err="1" smtClean="0">
                <a:solidFill>
                  <a:schemeClr val="tx2"/>
                </a:solidFill>
                <a:latin typeface="+mn-lt"/>
              </a:rPr>
              <a:t>Neustadt</a:t>
            </a:r>
            <a:r>
              <a:rPr lang="en-GB" sz="1800" dirty="0" smtClean="0">
                <a:solidFill>
                  <a:schemeClr val="tx2"/>
                </a:solidFill>
                <a:latin typeface="+mn-lt"/>
              </a:rPr>
              <a:t>, Austria, </a:t>
            </a:r>
          </a:p>
          <a:p>
            <a:pPr eaLnBrk="1" hangingPunct="1">
              <a:defRPr/>
            </a:pPr>
            <a:r>
              <a:rPr lang="en-GB" sz="1800" dirty="0" smtClean="0">
                <a:solidFill>
                  <a:srgbClr val="2FA53E"/>
                </a:solidFill>
                <a:latin typeface="+mn-lt"/>
              </a:rPr>
              <a:t>foundation stone in 2011, installation moved  to </a:t>
            </a:r>
            <a:r>
              <a:rPr lang="en-GB" sz="1800" dirty="0" err="1" smtClean="0">
                <a:solidFill>
                  <a:srgbClr val="2FA53E"/>
                </a:solidFill>
                <a:latin typeface="+mn-lt"/>
              </a:rPr>
              <a:t>MedAustron</a:t>
            </a:r>
            <a:r>
              <a:rPr lang="en-GB" sz="1800" dirty="0" smtClean="0">
                <a:solidFill>
                  <a:srgbClr val="2FA53E"/>
                </a:solidFill>
                <a:latin typeface="+mn-lt"/>
              </a:rPr>
              <a:t>  at beginning of 2012, first patient in 2015</a:t>
            </a:r>
          </a:p>
        </p:txBody>
      </p:sp>
      <p:pic>
        <p:nvPicPr>
          <p:cNvPr id="7"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l="29297" t="13750" r="58203" b="80624"/>
          <a:stretch>
            <a:fillRect/>
          </a:stretch>
        </p:blipFill>
        <p:spPr bwMode="auto">
          <a:xfrm>
            <a:off x="418207" y="3269489"/>
            <a:ext cx="2404151" cy="6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4445" y="1562047"/>
            <a:ext cx="5943600" cy="937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 name="TextBox 8"/>
          <p:cNvSpPr txBox="1">
            <a:spLocks noChangeArrowheads="1"/>
          </p:cNvSpPr>
          <p:nvPr/>
        </p:nvSpPr>
        <p:spPr bwMode="auto">
          <a:xfrm>
            <a:off x="543227" y="1659647"/>
            <a:ext cx="244428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GB" dirty="0" smtClean="0">
                <a:solidFill>
                  <a:schemeClr val="tx2"/>
                </a:solidFill>
                <a:latin typeface="+mn-lt"/>
              </a:rPr>
              <a:t>PIMMS  2000 </a:t>
            </a:r>
            <a:r>
              <a:rPr lang="en-GB" sz="1800" dirty="0" smtClean="0">
                <a:solidFill>
                  <a:schemeClr val="tx2"/>
                </a:solidFill>
                <a:latin typeface="+mn-lt"/>
              </a:rPr>
              <a:t>(coordinated by CERN)</a:t>
            </a:r>
            <a:r>
              <a:rPr lang="en-GB" sz="1800" dirty="0">
                <a:solidFill>
                  <a:schemeClr val="tx2"/>
                </a:solidFill>
                <a:latin typeface="+mn-lt"/>
              </a:rPr>
              <a:t> </a:t>
            </a:r>
            <a:r>
              <a:rPr lang="en-GB" sz="1800" dirty="0" smtClean="0">
                <a:solidFill>
                  <a:schemeClr val="tx2"/>
                </a:solidFill>
                <a:latin typeface="+mn-lt"/>
              </a:rPr>
              <a:t>has led to</a:t>
            </a:r>
            <a:r>
              <a:rPr lang="en-GB" dirty="0" smtClean="0">
                <a:solidFill>
                  <a:schemeClr val="tx2"/>
                </a:solidFill>
                <a:latin typeface="+mn-lt"/>
              </a:rPr>
              <a:t>:</a:t>
            </a:r>
          </a:p>
        </p:txBody>
      </p:sp>
      <p:sp>
        <p:nvSpPr>
          <p:cNvPr id="10" name="TextBox 9"/>
          <p:cNvSpPr txBox="1"/>
          <p:nvPr/>
        </p:nvSpPr>
        <p:spPr>
          <a:xfrm>
            <a:off x="3792544" y="4061709"/>
            <a:ext cx="5390342" cy="400110"/>
          </a:xfrm>
          <a:prstGeom prst="rect">
            <a:avLst/>
          </a:prstGeom>
          <a:noFill/>
        </p:spPr>
        <p:txBody>
          <a:bodyPr wrap="square" rtlCol="0">
            <a:spAutoFit/>
          </a:bodyPr>
          <a:lstStyle/>
          <a:p>
            <a:pPr algn="ctr"/>
            <a:r>
              <a:rPr lang="en-US" sz="2000" b="1" dirty="0" smtClean="0">
                <a:solidFill>
                  <a:srgbClr val="FF0000"/>
                </a:solidFill>
              </a:rPr>
              <a:t>First patient treated with in 2011</a:t>
            </a:r>
            <a:endParaRPr lang="en-GB" sz="2000" b="1" dirty="0">
              <a:solidFill>
                <a:srgbClr val="FF0000"/>
              </a:solidFill>
            </a:endParaRPr>
          </a:p>
        </p:txBody>
      </p:sp>
      <p:sp>
        <p:nvSpPr>
          <p:cNvPr id="11" name="TextBox 11"/>
          <p:cNvSpPr txBox="1">
            <a:spLocks noChangeArrowheads="1"/>
          </p:cNvSpPr>
          <p:nvPr/>
        </p:nvSpPr>
        <p:spPr bwMode="auto">
          <a:xfrm>
            <a:off x="5584369" y="3269489"/>
            <a:ext cx="34803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GB" sz="1800" dirty="0" smtClean="0">
                <a:solidFill>
                  <a:schemeClr val="tx2"/>
                </a:solidFill>
                <a:latin typeface="+mn-lt"/>
              </a:rPr>
              <a:t>Treatment centre in Pavia, Italy. </a:t>
            </a:r>
          </a:p>
        </p:txBody>
      </p:sp>
      <p:sp>
        <p:nvSpPr>
          <p:cNvPr id="12" name="Right Arrow 15"/>
          <p:cNvSpPr>
            <a:spLocks noChangeArrowheads="1"/>
          </p:cNvSpPr>
          <p:nvPr/>
        </p:nvSpPr>
        <p:spPr bwMode="auto">
          <a:xfrm>
            <a:off x="2894615" y="3506545"/>
            <a:ext cx="500062" cy="282575"/>
          </a:xfrm>
          <a:prstGeom prst="rightArrow">
            <a:avLst>
              <a:gd name="adj1" fmla="val 50000"/>
              <a:gd name="adj2" fmla="val 49960"/>
            </a:avLst>
          </a:prstGeom>
          <a:solidFill>
            <a:srgbClr val="FF0000"/>
          </a:solidFill>
          <a:ln w="9525">
            <a:solidFill>
              <a:schemeClr val="tx1"/>
            </a:solidFill>
            <a:round/>
            <a:headEnd/>
            <a:tailEnd/>
          </a:ln>
        </p:spPr>
        <p:txBody>
          <a:bodyPr/>
          <a:lstStyle/>
          <a:p>
            <a:endParaRPr lang="en-GB"/>
          </a:p>
        </p:txBody>
      </p:sp>
    </p:spTree>
    <p:extLst>
      <p:ext uri="{BB962C8B-B14F-4D97-AF65-F5344CB8AC3E}">
        <p14:creationId xmlns:p14="http://schemas.microsoft.com/office/powerpoint/2010/main" val="176072172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idx="4294967295"/>
          </p:nvPr>
        </p:nvSpPr>
        <p:spPr>
          <a:xfrm>
            <a:off x="152401" y="-76200"/>
            <a:ext cx="9565999" cy="1143000"/>
          </a:xfrm>
        </p:spPr>
        <p:txBody>
          <a:bodyPr>
            <a:normAutofit fontScale="90000"/>
          </a:bodyPr>
          <a:lstStyle/>
          <a:p>
            <a:r>
              <a:rPr lang="en-GB" b="1" dirty="0">
                <a:solidFill>
                  <a:srgbClr val="9C0000"/>
                </a:solidFill>
                <a:latin typeface="Helvetica" charset="0"/>
                <a:ea typeface="ＭＳ Ｐゴシック" charset="0"/>
                <a:cs typeface="ＭＳ Ｐゴシック" charset="0"/>
              </a:rPr>
              <a:t>ENLIGHT: </a:t>
            </a:r>
            <a:r>
              <a:rPr lang="en-GB" sz="3100" dirty="0" smtClean="0">
                <a:solidFill>
                  <a:srgbClr val="9C0000"/>
                </a:solidFill>
                <a:latin typeface="Helvetica" charset="0"/>
                <a:ea typeface="ＭＳ Ｐゴシック" charset="0"/>
                <a:cs typeface="ＭＳ Ｐゴシック" charset="0"/>
              </a:rPr>
              <a:t>Importing CERN collaboration </a:t>
            </a:r>
            <a:br>
              <a:rPr lang="en-GB" sz="3100" dirty="0" smtClean="0">
                <a:solidFill>
                  <a:srgbClr val="9C0000"/>
                </a:solidFill>
                <a:latin typeface="Helvetica" charset="0"/>
                <a:ea typeface="ＭＳ Ｐゴシック" charset="0"/>
                <a:cs typeface="ＭＳ Ｐゴシック" charset="0"/>
              </a:rPr>
            </a:br>
            <a:r>
              <a:rPr lang="en-GB" sz="3100" dirty="0" smtClean="0">
                <a:solidFill>
                  <a:srgbClr val="9C0000"/>
                </a:solidFill>
                <a:latin typeface="Helvetica" charset="0"/>
                <a:ea typeface="ＭＳ Ｐゴシック" charset="0"/>
                <a:cs typeface="ＭＳ Ｐゴシック" charset="0"/>
              </a:rPr>
              <a:t>philosophy into   a medical environment</a:t>
            </a:r>
            <a:endParaRPr lang="en-GB" sz="3100" dirty="0">
              <a:solidFill>
                <a:srgbClr val="9C0000"/>
              </a:solidFill>
              <a:latin typeface="Helvetica" charset="0"/>
              <a:ea typeface="ＭＳ Ｐゴシック" charset="0"/>
              <a:cs typeface="ＭＳ Ｐゴシック" charset="0"/>
            </a:endParaRPr>
          </a:p>
        </p:txBody>
      </p:sp>
      <p:sp>
        <p:nvSpPr>
          <p:cNvPr id="73730" name="Rectangle 3"/>
          <p:cNvSpPr>
            <a:spLocks noGrp="1" noChangeArrowheads="1"/>
          </p:cNvSpPr>
          <p:nvPr>
            <p:ph type="body" idx="4294967295"/>
          </p:nvPr>
        </p:nvSpPr>
        <p:spPr>
          <a:xfrm>
            <a:off x="0" y="1324122"/>
            <a:ext cx="8229600" cy="4792663"/>
          </a:xfrm>
        </p:spPr>
        <p:txBody>
          <a:bodyPr>
            <a:normAutofit/>
          </a:bodyPr>
          <a:lstStyle/>
          <a:p>
            <a:pPr>
              <a:lnSpc>
                <a:spcPct val="90000"/>
              </a:lnSpc>
              <a:buFont typeface="Wingdings 2" charset="0"/>
              <a:buNone/>
              <a:defRPr/>
            </a:pPr>
            <a:endParaRPr lang="en-GB" sz="2000" dirty="0">
              <a:latin typeface="Constantia" charset="0"/>
              <a:ea typeface="ＭＳ Ｐゴシック" charset="0"/>
              <a:cs typeface="ＭＳ Ｐゴシック" charset="0"/>
            </a:endParaRPr>
          </a:p>
          <a:p>
            <a:pPr lvl="1">
              <a:lnSpc>
                <a:spcPct val="90000"/>
              </a:lnSpc>
              <a:buClr>
                <a:srgbClr val="9C0000"/>
              </a:buClr>
              <a:buFont typeface="Wingdings" charset="2"/>
              <a:buChar char="§"/>
              <a:defRPr/>
            </a:pPr>
            <a:r>
              <a:rPr lang="en-GB" dirty="0">
                <a:ea typeface="ＭＳ Ｐゴシック" charset="0"/>
              </a:rPr>
              <a:t>Create common multidisciplinary </a:t>
            </a:r>
            <a:r>
              <a:rPr lang="en-GB" dirty="0" smtClean="0">
                <a:ea typeface="ＭＳ Ｐゴシック" charset="0"/>
              </a:rPr>
              <a:t>platform</a:t>
            </a:r>
          </a:p>
          <a:p>
            <a:pPr lvl="1">
              <a:lnSpc>
                <a:spcPct val="90000"/>
              </a:lnSpc>
              <a:buClr>
                <a:srgbClr val="9C0000"/>
              </a:buClr>
              <a:buFont typeface="Wingdings" charset="2"/>
              <a:buChar char="§"/>
              <a:defRPr/>
            </a:pPr>
            <a:r>
              <a:rPr lang="en-GB" dirty="0" smtClean="0">
                <a:ea typeface="ＭＳ Ｐゴシック" charset="0"/>
              </a:rPr>
              <a:t>Cancer treatment</a:t>
            </a:r>
          </a:p>
          <a:p>
            <a:pPr lvl="1">
              <a:lnSpc>
                <a:spcPct val="90000"/>
              </a:lnSpc>
              <a:buClr>
                <a:srgbClr val="9C0000"/>
              </a:buClr>
              <a:buFont typeface="Wingdings" charset="2"/>
              <a:buChar char="§"/>
              <a:defRPr/>
            </a:pPr>
            <a:r>
              <a:rPr lang="en-GB" dirty="0">
                <a:ea typeface="ＭＳ Ｐゴシック" charset="0"/>
              </a:rPr>
              <a:t>Identify </a:t>
            </a:r>
            <a:r>
              <a:rPr lang="en-GB" dirty="0" smtClean="0">
                <a:ea typeface="ＭＳ Ｐゴシック" charset="0"/>
              </a:rPr>
              <a:t>challenges</a:t>
            </a:r>
            <a:endParaRPr lang="en-GB" dirty="0">
              <a:ea typeface="ＭＳ Ｐゴシック" charset="0"/>
            </a:endParaRPr>
          </a:p>
          <a:p>
            <a:pPr lvl="1">
              <a:lnSpc>
                <a:spcPct val="90000"/>
              </a:lnSpc>
              <a:buClr>
                <a:srgbClr val="9C0000"/>
              </a:buClr>
              <a:buFont typeface="Wingdings" charset="2"/>
              <a:buChar char="§"/>
              <a:defRPr/>
            </a:pPr>
            <a:r>
              <a:rPr lang="en-GB" dirty="0">
                <a:ea typeface="ＭＳ Ｐゴシック" charset="0"/>
              </a:rPr>
              <a:t>Share knowledge</a:t>
            </a:r>
          </a:p>
          <a:p>
            <a:pPr lvl="1">
              <a:lnSpc>
                <a:spcPct val="90000"/>
              </a:lnSpc>
              <a:buClr>
                <a:srgbClr val="9C0000"/>
              </a:buClr>
              <a:buFont typeface="Wingdings" charset="2"/>
              <a:buChar char="§"/>
              <a:defRPr/>
            </a:pPr>
            <a:r>
              <a:rPr lang="en-GB" dirty="0">
                <a:ea typeface="ＭＳ Ｐゴシック" charset="0"/>
              </a:rPr>
              <a:t>Share best practices </a:t>
            </a:r>
          </a:p>
          <a:p>
            <a:pPr lvl="1">
              <a:lnSpc>
                <a:spcPct val="90000"/>
              </a:lnSpc>
              <a:buClr>
                <a:srgbClr val="9C0000"/>
              </a:buClr>
              <a:buFont typeface="Wingdings" charset="2"/>
              <a:buChar char="§"/>
              <a:defRPr/>
            </a:pPr>
            <a:r>
              <a:rPr lang="en-GB" dirty="0">
                <a:ea typeface="ＭＳ Ｐゴシック" charset="0"/>
              </a:rPr>
              <a:t>Harmonise data   </a:t>
            </a:r>
          </a:p>
          <a:p>
            <a:pPr lvl="1">
              <a:lnSpc>
                <a:spcPct val="90000"/>
              </a:lnSpc>
              <a:buClr>
                <a:srgbClr val="9C0000"/>
              </a:buClr>
              <a:buFont typeface="Wingdings" charset="2"/>
              <a:buChar char="§"/>
              <a:defRPr/>
            </a:pPr>
            <a:r>
              <a:rPr lang="en-GB" dirty="0">
                <a:ea typeface="ＭＳ Ｐゴシック" charset="0"/>
              </a:rPr>
              <a:t>Provide training, education</a:t>
            </a:r>
          </a:p>
          <a:p>
            <a:pPr lvl="1">
              <a:lnSpc>
                <a:spcPct val="90000"/>
              </a:lnSpc>
              <a:buClr>
                <a:srgbClr val="9C0000"/>
              </a:buClr>
              <a:buFont typeface="Wingdings" charset="2"/>
              <a:buChar char="§"/>
              <a:defRPr/>
            </a:pPr>
            <a:r>
              <a:rPr lang="en-GB" dirty="0" smtClean="0">
                <a:ea typeface="ＭＳ Ｐゴシック" charset="0"/>
                <a:sym typeface="Wingdings" charset="0"/>
              </a:rPr>
              <a:t>Innovate to improve</a:t>
            </a:r>
            <a:endParaRPr lang="en-GB" dirty="0">
              <a:ea typeface="ＭＳ Ｐゴシック" charset="0"/>
              <a:sym typeface="Wingdings" charset="0"/>
            </a:endParaRPr>
          </a:p>
          <a:p>
            <a:pPr lvl="1">
              <a:lnSpc>
                <a:spcPct val="90000"/>
              </a:lnSpc>
              <a:buClr>
                <a:srgbClr val="9C0000"/>
              </a:buClr>
              <a:buFont typeface="Wingdings" charset="2"/>
              <a:buChar char="§"/>
              <a:defRPr/>
            </a:pPr>
            <a:r>
              <a:rPr lang="en-GB" dirty="0">
                <a:ea typeface="ＭＳ Ｐゴシック" charset="0"/>
                <a:sym typeface="Wingdings" charset="0"/>
              </a:rPr>
              <a:t>Lobbying for funding</a:t>
            </a:r>
          </a:p>
          <a:p>
            <a:pPr marL="457200" lvl="1" indent="0">
              <a:lnSpc>
                <a:spcPct val="90000"/>
              </a:lnSpc>
              <a:buFont typeface="Wingdings" charset="0"/>
              <a:buNone/>
              <a:defRPr/>
            </a:pPr>
            <a:endParaRPr lang="en-GB" sz="1600" dirty="0">
              <a:latin typeface="Constantia" charset="0"/>
              <a:ea typeface="ＭＳ Ｐゴシック" charset="0"/>
            </a:endParaRPr>
          </a:p>
          <a:p>
            <a:pPr lvl="1">
              <a:lnSpc>
                <a:spcPct val="90000"/>
              </a:lnSpc>
              <a:buFont typeface="Wingdings 2" charset="0"/>
              <a:buNone/>
              <a:defRPr/>
            </a:pPr>
            <a:endParaRPr lang="en-GB" sz="1600" dirty="0">
              <a:latin typeface="Constantia" charset="0"/>
              <a:ea typeface="ＭＳ Ｐゴシック" charset="0"/>
            </a:endParaRPr>
          </a:p>
        </p:txBody>
      </p:sp>
      <p:pic>
        <p:nvPicPr>
          <p:cNvPr id="74755" name="Picture 9" descr="acceleratore-1.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968330" y="4302125"/>
            <a:ext cx="3489325"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p:cNvPicPr>
            <a:picLocks noChangeAspect="1" noChangeArrowheads="1"/>
          </p:cNvPicPr>
          <p:nvPr/>
        </p:nvPicPr>
        <p:blipFill>
          <a:blip r:embed="rId4" cstate="email">
            <a:extLst>
              <a:ext uri="{28A0092B-C50C-407E-A947-70E740481C1C}">
                <a14:useLocalDpi xmlns:a14="http://schemas.microsoft.com/office/drawing/2010/main" val="0"/>
              </a:ext>
            </a:extLst>
          </a:blip>
          <a:srcRect b="5957"/>
          <a:stretch>
            <a:fillRect/>
          </a:stretch>
        </p:blipFill>
        <p:spPr bwMode="auto">
          <a:xfrm>
            <a:off x="5715000" y="2182813"/>
            <a:ext cx="2571750" cy="1855787"/>
          </a:xfrm>
          <a:prstGeom prst="rect">
            <a:avLst/>
          </a:prstGeom>
          <a:noFill/>
          <a:ln>
            <a:noFill/>
          </a:ln>
          <a:effectLst/>
          <a:extLst>
            <a:ext uri="{909E8E84-426E-40dd-AFC4-6F175D3DCCD1}">
              <a14:hiddenFill xmlns:a14="http://schemas.microsoft.com/office/drawing/2010/main">
                <a:blipFill dpi="0" rotWithShape="0">
                  <a:blip/>
                  <a:srcRect b="5957"/>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Slide Number Placeholder 2"/>
          <p:cNvSpPr>
            <a:spLocks noGrp="1"/>
          </p:cNvSpPr>
          <p:nvPr>
            <p:ph type="sldNum" sz="quarter" idx="12"/>
          </p:nvPr>
        </p:nvSpPr>
        <p:spPr/>
        <p:txBody>
          <a:bodyPr/>
          <a:lstStyle/>
          <a:p>
            <a:fld id="{EBFE97BA-25C8-9F43-B1D0-D16D337F4DD5}" type="slidenum">
              <a:rPr lang="en-US" smtClean="0"/>
              <a:t>17</a:t>
            </a:fld>
            <a:endParaRPr lang="en-US"/>
          </a:p>
        </p:txBody>
      </p:sp>
      <p:sp>
        <p:nvSpPr>
          <p:cNvPr id="4" name="Footer Placeholder 3"/>
          <p:cNvSpPr>
            <a:spLocks noGrp="1"/>
          </p:cNvSpPr>
          <p:nvPr>
            <p:ph type="ftr" sz="quarter" idx="11"/>
          </p:nvPr>
        </p:nvSpPr>
        <p:spPr/>
        <p:txBody>
          <a:bodyPr/>
          <a:lstStyle/>
          <a:p>
            <a:r>
              <a:rPr lang="en-US" smtClean="0"/>
              <a:t>Manjit Dosanjh, 24 September 2014</a:t>
            </a:r>
            <a:endParaRPr lang="en-US"/>
          </a:p>
        </p:txBody>
      </p:sp>
    </p:spTree>
    <p:extLst>
      <p:ext uri="{BB962C8B-B14F-4D97-AF65-F5344CB8AC3E}">
        <p14:creationId xmlns:p14="http://schemas.microsoft.com/office/powerpoint/2010/main" val="4799933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294967295"/>
          </p:nvPr>
        </p:nvSpPr>
        <p:spPr>
          <a:xfrm>
            <a:off x="6553200" y="6493390"/>
            <a:ext cx="2133600" cy="365125"/>
          </a:xfrm>
          <a:prstGeom prst="rect">
            <a:avLst/>
          </a:prstGeom>
        </p:spPr>
        <p:txBody>
          <a:bodyPr/>
          <a:lstStyle/>
          <a:p>
            <a:fld id="{A7BFDB34-98D3-CF41-B563-BF56CBEBEB94}" type="slidenum">
              <a:rPr lang="en-US" sz="1400" smtClean="0">
                <a:solidFill>
                  <a:srgbClr val="FFFFFF"/>
                </a:solidFill>
              </a:rPr>
              <a:pPr/>
              <a:t>18</a:t>
            </a:fld>
            <a:endParaRPr lang="en-US" sz="1400" dirty="0">
              <a:solidFill>
                <a:srgbClr val="FFFFFF"/>
              </a:solidFill>
            </a:endParaRPr>
          </a:p>
        </p:txBody>
      </p:sp>
      <p:sp>
        <p:nvSpPr>
          <p:cNvPr id="12" name="TextBox 11"/>
          <p:cNvSpPr txBox="1"/>
          <p:nvPr/>
        </p:nvSpPr>
        <p:spPr>
          <a:xfrm>
            <a:off x="-95247" y="37455"/>
            <a:ext cx="8170334" cy="707886"/>
          </a:xfrm>
          <a:prstGeom prst="rect">
            <a:avLst/>
          </a:prstGeom>
          <a:noFill/>
        </p:spPr>
        <p:txBody>
          <a:bodyPr wrap="square" rtlCol="0">
            <a:spAutoFit/>
          </a:bodyPr>
          <a:lstStyle/>
          <a:p>
            <a:pPr algn="ctr"/>
            <a:r>
              <a:rPr lang="en-US" sz="4000" dirty="0" smtClean="0">
                <a:effectLst>
                  <a:innerShdw blurRad="63500" dist="50800" dir="13500000">
                    <a:prstClr val="black">
                      <a:alpha val="50000"/>
                    </a:prstClr>
                  </a:innerShdw>
                </a:effectLst>
              </a:rPr>
              <a:t>10 years of ENLIGHT collaboration      </a:t>
            </a:r>
            <a:endParaRPr lang="en-US" sz="4000" dirty="0">
              <a:effectLst>
                <a:innerShdw blurRad="63500" dist="50800" dir="13500000">
                  <a:prstClr val="black">
                    <a:alpha val="50000"/>
                  </a:prstClr>
                </a:innerShdw>
              </a:effectLst>
            </a:endParaRPr>
          </a:p>
        </p:txBody>
      </p:sp>
      <p:sp>
        <p:nvSpPr>
          <p:cNvPr id="10" name="Rectangle 3"/>
          <p:cNvSpPr txBox="1">
            <a:spLocks noChangeArrowheads="1"/>
          </p:cNvSpPr>
          <p:nvPr/>
        </p:nvSpPr>
        <p:spPr>
          <a:xfrm>
            <a:off x="92075" y="1044090"/>
            <a:ext cx="7032625" cy="4792663"/>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buFont typeface="Wingdings 2" charset="0"/>
              <a:buNone/>
              <a:defRPr/>
            </a:pPr>
            <a:endParaRPr lang="en-GB" sz="2000" dirty="0" smtClean="0">
              <a:latin typeface="Constantia" charset="0"/>
              <a:ea typeface="ＭＳ Ｐゴシック" charset="0"/>
              <a:cs typeface="ＭＳ Ｐゴシック" charset="0"/>
            </a:endParaRPr>
          </a:p>
          <a:p>
            <a:pPr lvl="1">
              <a:lnSpc>
                <a:spcPct val="90000"/>
              </a:lnSpc>
              <a:buClr>
                <a:srgbClr val="9C0000"/>
              </a:buClr>
              <a:buFont typeface="Wingdings" charset="2"/>
              <a:buChar char="§"/>
              <a:defRPr/>
            </a:pPr>
            <a:r>
              <a:rPr lang="en-GB" dirty="0" smtClean="0">
                <a:ea typeface="ＭＳ Ｐゴシック" charset="0"/>
              </a:rPr>
              <a:t>Common multidisciplinary platform</a:t>
            </a:r>
          </a:p>
          <a:p>
            <a:pPr lvl="1">
              <a:lnSpc>
                <a:spcPct val="90000"/>
              </a:lnSpc>
              <a:buClr>
                <a:srgbClr val="9C0000"/>
              </a:buClr>
              <a:buFont typeface="Wingdings" charset="2"/>
              <a:buChar char="§"/>
              <a:defRPr/>
            </a:pPr>
            <a:r>
              <a:rPr lang="en-GB" dirty="0" smtClean="0">
                <a:ea typeface="ＭＳ Ｐゴシック" charset="0"/>
              </a:rPr>
              <a:t>Identify challenges</a:t>
            </a:r>
          </a:p>
          <a:p>
            <a:pPr lvl="1">
              <a:lnSpc>
                <a:spcPct val="90000"/>
              </a:lnSpc>
              <a:buClr>
                <a:srgbClr val="9C0000"/>
              </a:buClr>
              <a:buFont typeface="Wingdings" charset="2"/>
              <a:buChar char="§"/>
              <a:defRPr/>
            </a:pPr>
            <a:r>
              <a:rPr lang="en-GB" dirty="0" smtClean="0">
                <a:ea typeface="ＭＳ Ｐゴシック" charset="0"/>
              </a:rPr>
              <a:t>Share knowledge</a:t>
            </a:r>
          </a:p>
          <a:p>
            <a:pPr lvl="1">
              <a:lnSpc>
                <a:spcPct val="90000"/>
              </a:lnSpc>
              <a:buClr>
                <a:srgbClr val="9C0000"/>
              </a:buClr>
              <a:buFont typeface="Wingdings" charset="2"/>
              <a:buChar char="§"/>
              <a:defRPr/>
            </a:pPr>
            <a:r>
              <a:rPr lang="en-GB" dirty="0" smtClean="0">
                <a:ea typeface="ＭＳ Ｐゴシック" charset="0"/>
              </a:rPr>
              <a:t>Share best practices </a:t>
            </a:r>
          </a:p>
          <a:p>
            <a:pPr lvl="1">
              <a:lnSpc>
                <a:spcPct val="90000"/>
              </a:lnSpc>
              <a:buClr>
                <a:srgbClr val="9C0000"/>
              </a:buClr>
              <a:buFont typeface="Wingdings" charset="2"/>
              <a:buChar char="§"/>
              <a:defRPr/>
            </a:pPr>
            <a:r>
              <a:rPr lang="en-GB" dirty="0" smtClean="0">
                <a:ea typeface="ＭＳ Ｐゴシック" charset="0"/>
              </a:rPr>
              <a:t>Harmonise data   </a:t>
            </a:r>
          </a:p>
          <a:p>
            <a:pPr lvl="1">
              <a:lnSpc>
                <a:spcPct val="90000"/>
              </a:lnSpc>
              <a:buClr>
                <a:srgbClr val="9C0000"/>
              </a:buClr>
              <a:buFont typeface="Wingdings" charset="2"/>
              <a:buChar char="§"/>
              <a:defRPr/>
            </a:pPr>
            <a:r>
              <a:rPr lang="en-GB" dirty="0" smtClean="0">
                <a:ea typeface="ＭＳ Ｐゴシック" charset="0"/>
              </a:rPr>
              <a:t>Provide training, education</a:t>
            </a:r>
          </a:p>
          <a:p>
            <a:pPr lvl="1">
              <a:lnSpc>
                <a:spcPct val="90000"/>
              </a:lnSpc>
              <a:buClr>
                <a:srgbClr val="9C0000"/>
              </a:buClr>
              <a:buFont typeface="Wingdings" charset="2"/>
              <a:buChar char="§"/>
              <a:defRPr/>
            </a:pPr>
            <a:r>
              <a:rPr lang="en-GB" dirty="0" smtClean="0">
                <a:ea typeface="ＭＳ Ｐゴシック" charset="0"/>
                <a:sym typeface="Wingdings" charset="0"/>
              </a:rPr>
              <a:t>Innovate to improve</a:t>
            </a:r>
          </a:p>
          <a:p>
            <a:pPr lvl="1">
              <a:lnSpc>
                <a:spcPct val="90000"/>
              </a:lnSpc>
              <a:buClr>
                <a:srgbClr val="9C0000"/>
              </a:buClr>
              <a:buFont typeface="Wingdings" charset="2"/>
              <a:buChar char="§"/>
              <a:defRPr/>
            </a:pPr>
            <a:r>
              <a:rPr lang="en-GB" dirty="0" smtClean="0">
                <a:ea typeface="ＭＳ Ｐゴシック" charset="0"/>
                <a:sym typeface="Wingdings" charset="0"/>
              </a:rPr>
              <a:t>Lobbying for funding</a:t>
            </a:r>
          </a:p>
          <a:p>
            <a:pPr marL="448056" lvl="1" indent="0">
              <a:lnSpc>
                <a:spcPct val="90000"/>
              </a:lnSpc>
              <a:buClr>
                <a:srgbClr val="9C0000"/>
              </a:buClr>
              <a:buFont typeface="Arial"/>
              <a:buNone/>
              <a:defRPr/>
            </a:pPr>
            <a:endParaRPr lang="en-GB" dirty="0" smtClean="0">
              <a:solidFill>
                <a:srgbClr val="D30707"/>
              </a:solidFill>
              <a:ea typeface="ＭＳ Ｐゴシック" charset="0"/>
              <a:sym typeface="Wingdings" charset="0"/>
            </a:endParaRPr>
          </a:p>
          <a:p>
            <a:pPr marL="448056" lvl="1" indent="0">
              <a:lnSpc>
                <a:spcPct val="90000"/>
              </a:lnSpc>
              <a:buClr>
                <a:srgbClr val="9C0000"/>
              </a:buClr>
              <a:buFont typeface="Arial"/>
              <a:buNone/>
              <a:defRPr/>
            </a:pPr>
            <a:r>
              <a:rPr lang="en-GB" dirty="0" smtClean="0">
                <a:solidFill>
                  <a:srgbClr val="910101"/>
                </a:solidFill>
                <a:ea typeface="ＭＳ Ｐゴシック" charset="0"/>
                <a:sym typeface="Wingdings" charset="0"/>
              </a:rPr>
              <a:t>Coordinated by CERN</a:t>
            </a:r>
          </a:p>
          <a:p>
            <a:pPr marL="457200" lvl="1" indent="0">
              <a:lnSpc>
                <a:spcPct val="90000"/>
              </a:lnSpc>
              <a:buFont typeface="Wingdings" charset="0"/>
              <a:buNone/>
              <a:defRPr/>
            </a:pPr>
            <a:endParaRPr lang="en-GB" sz="1600" dirty="0" smtClean="0">
              <a:latin typeface="Constantia" charset="0"/>
              <a:ea typeface="ＭＳ Ｐゴシック" charset="0"/>
            </a:endParaRPr>
          </a:p>
          <a:p>
            <a:pPr lvl="1">
              <a:lnSpc>
                <a:spcPct val="90000"/>
              </a:lnSpc>
              <a:buFont typeface="Wingdings 2" charset="0"/>
              <a:buNone/>
              <a:defRPr/>
            </a:pPr>
            <a:endParaRPr lang="en-GB" sz="1600" dirty="0">
              <a:latin typeface="Constantia" charset="0"/>
              <a:ea typeface="ＭＳ Ｐゴシック" charset="0"/>
            </a:endParaRPr>
          </a:p>
        </p:txBody>
      </p:sp>
      <p:pic>
        <p:nvPicPr>
          <p:cNvPr id="11" name="Picture 10" descr="europ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57444" y="1759576"/>
            <a:ext cx="2657849" cy="27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
          <p:cNvSpPr txBox="1">
            <a:spLocks noChangeArrowheads="1"/>
          </p:cNvSpPr>
          <p:nvPr/>
        </p:nvSpPr>
        <p:spPr bwMode="auto">
          <a:xfrm>
            <a:off x="5707529" y="4368942"/>
            <a:ext cx="3137647" cy="198717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493776" indent="-457200" algn="l" rtl="0" eaLnBrk="1" latinLnBrk="0" hangingPunct="1">
              <a:spcBef>
                <a:spcPct val="20000"/>
              </a:spcBef>
              <a:buClr>
                <a:schemeClr val="accent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algn="r">
              <a:lnSpc>
                <a:spcPct val="140000"/>
              </a:lnSpc>
              <a:buFont typeface="Arial"/>
              <a:buNone/>
            </a:pPr>
            <a:r>
              <a:rPr lang="en-US" sz="1800" dirty="0" smtClean="0">
                <a:ea typeface="ＭＳ Ｐゴシック" charset="0"/>
                <a:cs typeface="ＭＳ Ｐゴシック" charset="0"/>
              </a:rPr>
              <a:t>&gt; 150 institutes</a:t>
            </a:r>
          </a:p>
          <a:p>
            <a:pPr marL="36576" indent="0" algn="r">
              <a:lnSpc>
                <a:spcPct val="140000"/>
              </a:lnSpc>
              <a:buFont typeface="Arial"/>
              <a:buNone/>
            </a:pPr>
            <a:r>
              <a:rPr lang="en-US" sz="1800" dirty="0" smtClean="0">
                <a:ea typeface="ＭＳ Ｐゴシック" charset="0"/>
                <a:cs typeface="ＭＳ Ｐゴシック" charset="0"/>
              </a:rPr>
              <a:t>&gt; 400 people  </a:t>
            </a:r>
          </a:p>
          <a:p>
            <a:pPr marL="36576" indent="0" algn="r">
              <a:lnSpc>
                <a:spcPct val="140000"/>
              </a:lnSpc>
              <a:buFont typeface="Arial"/>
              <a:buNone/>
            </a:pPr>
            <a:r>
              <a:rPr lang="en-US" sz="1800" dirty="0" smtClean="0">
                <a:ea typeface="ＭＳ Ｐゴシック" charset="0"/>
                <a:cs typeface="ＭＳ Ｐゴシック" charset="0"/>
              </a:rPr>
              <a:t>&gt; 25 countries  </a:t>
            </a:r>
          </a:p>
          <a:p>
            <a:pPr marL="36576" indent="0" algn="r">
              <a:lnSpc>
                <a:spcPct val="140000"/>
              </a:lnSpc>
              <a:buFont typeface="Arial"/>
              <a:buNone/>
            </a:pPr>
            <a:r>
              <a:rPr lang="en-US" sz="1800" dirty="0" smtClean="0">
                <a:ea typeface="ＭＳ Ｐゴシック" charset="0"/>
                <a:cs typeface="ＭＳ Ｐゴシック" charset="0"/>
              </a:rPr>
              <a:t>(with &gt;80% of  MS involved)</a:t>
            </a:r>
            <a:endParaRPr lang="en-GB" dirty="0">
              <a:ea typeface="ＭＳ Ｐゴシック" charset="0"/>
              <a:cs typeface="Arial" charset="0"/>
            </a:endParaRPr>
          </a:p>
        </p:txBody>
      </p:sp>
      <p:pic>
        <p:nvPicPr>
          <p:cNvPr id="15" name="Picture 14" descr="Enlight logo.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13566" y="0"/>
            <a:ext cx="1230434" cy="889000"/>
          </a:xfrm>
          <a:prstGeom prst="rect">
            <a:avLst/>
          </a:prstGeom>
        </p:spPr>
      </p:pic>
      <p:pic>
        <p:nvPicPr>
          <p:cNvPr id="16" name="Picture 15" descr="Highlights.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725802">
            <a:off x="2446182" y="800103"/>
            <a:ext cx="3806901" cy="5344915"/>
          </a:xfrm>
          <a:prstGeom prst="rect">
            <a:avLst/>
          </a:prstGeom>
        </p:spPr>
      </p:pic>
      <p:sp>
        <p:nvSpPr>
          <p:cNvPr id="2" name="Footer Placeholder 1"/>
          <p:cNvSpPr>
            <a:spLocks noGrp="1"/>
          </p:cNvSpPr>
          <p:nvPr>
            <p:ph type="ftr" sz="quarter" idx="11"/>
          </p:nvPr>
        </p:nvSpPr>
        <p:spPr/>
        <p:txBody>
          <a:bodyPr/>
          <a:lstStyle/>
          <a:p>
            <a:r>
              <a:rPr lang="en-US" smtClean="0"/>
              <a:t>Manjit Dosanjh, 24 September 2014</a:t>
            </a:r>
            <a:endParaRPr lang="en-US"/>
          </a:p>
        </p:txBody>
      </p:sp>
    </p:spTree>
    <p:extLst>
      <p:ext uri="{BB962C8B-B14F-4D97-AF65-F5344CB8AC3E}">
        <p14:creationId xmlns:p14="http://schemas.microsoft.com/office/powerpoint/2010/main" val="32796593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88674"/>
            <a:ext cx="9144000" cy="646560"/>
          </a:xfrm>
        </p:spPr>
        <p:txBody>
          <a:bodyPr>
            <a:normAutofit/>
          </a:bodyPr>
          <a:lstStyle/>
          <a:p>
            <a:pPr algn="ctr"/>
            <a:r>
              <a:rPr lang="en-US" sz="3200" dirty="0" smtClean="0">
                <a:solidFill>
                  <a:srgbClr val="910101"/>
                </a:solidFill>
              </a:rPr>
              <a:t>EU funded projects</a:t>
            </a:r>
            <a:endParaRPr lang="en-US" sz="3200" dirty="0">
              <a:solidFill>
                <a:srgbClr val="910101"/>
              </a:solidFill>
            </a:endParaRPr>
          </a:p>
        </p:txBody>
      </p:sp>
      <p:sp>
        <p:nvSpPr>
          <p:cNvPr id="9" name="Content Placeholder 8"/>
          <p:cNvSpPr>
            <a:spLocks noGrp="1"/>
          </p:cNvSpPr>
          <p:nvPr>
            <p:ph idx="1"/>
          </p:nvPr>
        </p:nvSpPr>
        <p:spPr>
          <a:xfrm>
            <a:off x="322050" y="856177"/>
            <a:ext cx="7847916" cy="1057484"/>
          </a:xfrm>
        </p:spPr>
        <p:txBody>
          <a:bodyPr>
            <a:noAutofit/>
          </a:bodyPr>
          <a:lstStyle/>
          <a:p>
            <a:r>
              <a:rPr lang="en-US" sz="1600" dirty="0"/>
              <a:t>Wide range of hadron therapy projects: training, R&amp;D, infrastructures</a:t>
            </a:r>
          </a:p>
          <a:p>
            <a:r>
              <a:rPr lang="en-US" sz="1600" dirty="0"/>
              <a:t>A total funding of </a:t>
            </a:r>
            <a:r>
              <a:rPr lang="en-US" sz="1800" b="1" dirty="0"/>
              <a:t>~24 M Euros</a:t>
            </a:r>
          </a:p>
          <a:p>
            <a:r>
              <a:rPr lang="en-US" sz="1600" dirty="0"/>
              <a:t>All coordinated by CERN</a:t>
            </a:r>
            <a:r>
              <a:rPr lang="en-US" sz="1600" dirty="0" smtClean="0"/>
              <a:t>,(except </a:t>
            </a:r>
            <a:r>
              <a:rPr lang="en-US" sz="1600" dirty="0"/>
              <a:t>ULICE coordinated by </a:t>
            </a:r>
            <a:r>
              <a:rPr lang="en-US" sz="1600" dirty="0" smtClean="0"/>
              <a:t>CNAO</a:t>
            </a:r>
          </a:p>
          <a:p>
            <a:r>
              <a:rPr lang="en-US" sz="1600" dirty="0" smtClean="0"/>
              <a:t>Under the umbrella of ENLIGHT</a:t>
            </a:r>
            <a:endParaRPr lang="en-US" sz="1600" dirty="0"/>
          </a:p>
          <a:p>
            <a:endParaRPr lang="en-US" sz="1600" dirty="0"/>
          </a:p>
        </p:txBody>
      </p:sp>
      <p:pic>
        <p:nvPicPr>
          <p:cNvPr id="11" name="Picture 6"/>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7925681" y="88674"/>
            <a:ext cx="1098551" cy="7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Enlight logo.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
            <a:ext cx="1158667" cy="879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2"/>
          <p:cNvGrpSpPr/>
          <p:nvPr/>
        </p:nvGrpSpPr>
        <p:grpSpPr>
          <a:xfrm>
            <a:off x="107504" y="2395678"/>
            <a:ext cx="4032448" cy="1856823"/>
            <a:chOff x="7016601" y="2268251"/>
            <a:chExt cx="4032448" cy="1856823"/>
          </a:xfrm>
        </p:grpSpPr>
        <p:pic>
          <p:nvPicPr>
            <p:cNvPr id="14" name="Picture 11" descr="Partner_logo_small.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7016601" y="2268251"/>
              <a:ext cx="1367027" cy="1178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ontent Placeholder 2"/>
            <p:cNvSpPr txBox="1">
              <a:spLocks/>
            </p:cNvSpPr>
            <p:nvPr/>
          </p:nvSpPr>
          <p:spPr bwMode="auto">
            <a:xfrm>
              <a:off x="8404944" y="2357702"/>
              <a:ext cx="2644105" cy="1767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charset="0"/>
                <a:buChar char="•"/>
                <a:defRPr sz="2800" kern="1200">
                  <a:solidFill>
                    <a:srgbClr val="025EA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400" kern="1200">
                  <a:solidFill>
                    <a:srgbClr val="025EA0"/>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000" kern="1200">
                  <a:solidFill>
                    <a:srgbClr val="025EA0"/>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1800" kern="1200">
                  <a:solidFill>
                    <a:srgbClr val="025EA0"/>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1800" kern="1200">
                  <a:solidFill>
                    <a:srgbClr val="025EA0"/>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pPr>
              <a:r>
                <a:rPr lang="en-US" sz="1800" dirty="0" smtClean="0">
                  <a:solidFill>
                    <a:schemeClr val="tx1"/>
                  </a:solidFill>
                  <a:ea typeface="ＭＳ Ｐゴシック" charset="0"/>
                  <a:cs typeface="ＭＳ Ｐゴシック" charset="0"/>
                </a:rPr>
                <a:t>Marie Curie ITN</a:t>
              </a:r>
            </a:p>
            <a:p>
              <a:pPr>
                <a:lnSpc>
                  <a:spcPct val="80000"/>
                </a:lnSpc>
              </a:pPr>
              <a:r>
                <a:rPr lang="en-US" sz="1800" dirty="0">
                  <a:solidFill>
                    <a:schemeClr val="tx1"/>
                  </a:solidFill>
                  <a:ea typeface="ＭＳ Ｐゴシック" charset="0"/>
                  <a:cs typeface="ＭＳ Ｐゴシック" charset="0"/>
                </a:rPr>
                <a:t>12 </a:t>
              </a:r>
              <a:r>
                <a:rPr lang="en-US" sz="1800" dirty="0" smtClean="0">
                  <a:solidFill>
                    <a:schemeClr val="tx1"/>
                  </a:solidFill>
                  <a:ea typeface="ＭＳ Ｐゴシック" charset="0"/>
                  <a:cs typeface="ＭＳ Ｐゴシック" charset="0"/>
                </a:rPr>
                <a:t>institutions</a:t>
              </a:r>
              <a:endParaRPr lang="en-US" sz="1800" dirty="0">
                <a:solidFill>
                  <a:schemeClr val="tx1"/>
                </a:solidFill>
                <a:ea typeface="ＭＳ Ｐゴシック" charset="0"/>
                <a:cs typeface="ＭＳ Ｐゴシック" charset="0"/>
              </a:endParaRPr>
            </a:p>
          </p:txBody>
        </p:sp>
      </p:grpSp>
      <p:grpSp>
        <p:nvGrpSpPr>
          <p:cNvPr id="3" name="Group 15"/>
          <p:cNvGrpSpPr/>
          <p:nvPr/>
        </p:nvGrpSpPr>
        <p:grpSpPr>
          <a:xfrm>
            <a:off x="5076057" y="2390805"/>
            <a:ext cx="3960439" cy="2138932"/>
            <a:chOff x="6732240" y="1481726"/>
            <a:chExt cx="3960439" cy="2138932"/>
          </a:xfrm>
        </p:grpSpPr>
        <p:pic>
          <p:nvPicPr>
            <p:cNvPr id="17" name="Picture 11" descr="ULICE.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6732240" y="1552897"/>
              <a:ext cx="1536628" cy="1012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ontent Placeholder 2"/>
            <p:cNvSpPr txBox="1">
              <a:spLocks/>
            </p:cNvSpPr>
            <p:nvPr/>
          </p:nvSpPr>
          <p:spPr bwMode="auto">
            <a:xfrm>
              <a:off x="8268868" y="1481726"/>
              <a:ext cx="2423811" cy="2138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normAutofit/>
            </a:bodyPr>
            <a:lstStyle>
              <a:lvl1pPr marL="342900" indent="-342900" algn="l" defTabSz="457200" rtl="0" eaLnBrk="0" fontAlgn="base" hangingPunct="0">
                <a:spcBef>
                  <a:spcPct val="20000"/>
                </a:spcBef>
                <a:spcAft>
                  <a:spcPct val="0"/>
                </a:spcAft>
                <a:buFont typeface="Arial" charset="0"/>
                <a:buChar char="•"/>
                <a:defRPr sz="2800" kern="1200">
                  <a:solidFill>
                    <a:srgbClr val="025EA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400" kern="1200">
                  <a:solidFill>
                    <a:srgbClr val="025EA0"/>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000" kern="1200">
                  <a:solidFill>
                    <a:srgbClr val="025EA0"/>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1800" kern="1200">
                  <a:solidFill>
                    <a:srgbClr val="025EA0"/>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1800" kern="1200">
                  <a:solidFill>
                    <a:srgbClr val="025EA0"/>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pPr>
              <a:r>
                <a:rPr lang="en-US" sz="1800" dirty="0" smtClean="0">
                  <a:solidFill>
                    <a:srgbClr val="0C377B"/>
                  </a:solidFill>
                  <a:ea typeface="ＭＳ Ｐゴシック" charset="0"/>
                  <a:cs typeface="ＭＳ Ｐゴシック" charset="0"/>
                </a:rPr>
                <a:t>Infrastructures for hadron therapy</a:t>
              </a:r>
            </a:p>
            <a:p>
              <a:pPr>
                <a:lnSpc>
                  <a:spcPct val="80000"/>
                </a:lnSpc>
              </a:pPr>
              <a:r>
                <a:rPr lang="en-US" sz="1800" dirty="0">
                  <a:solidFill>
                    <a:srgbClr val="0C377B"/>
                  </a:solidFill>
                  <a:ea typeface="ＭＳ Ｐゴシック" charset="0"/>
                  <a:cs typeface="ＭＳ Ｐゴシック" charset="0"/>
                </a:rPr>
                <a:t>20 </a:t>
              </a:r>
              <a:r>
                <a:rPr lang="en-US" sz="1800" dirty="0" smtClean="0">
                  <a:solidFill>
                    <a:srgbClr val="0C377B"/>
                  </a:solidFill>
                  <a:ea typeface="ＭＳ Ｐゴシック" charset="0"/>
                  <a:cs typeface="ＭＳ Ｐゴシック" charset="0"/>
                </a:rPr>
                <a:t>institutions</a:t>
              </a:r>
            </a:p>
          </p:txBody>
        </p:sp>
      </p:grpSp>
      <p:grpSp>
        <p:nvGrpSpPr>
          <p:cNvPr id="4" name="Group 18"/>
          <p:cNvGrpSpPr/>
          <p:nvPr/>
        </p:nvGrpSpPr>
        <p:grpSpPr>
          <a:xfrm>
            <a:off x="251520" y="4602472"/>
            <a:ext cx="4069270" cy="1421632"/>
            <a:chOff x="6012160" y="2466900"/>
            <a:chExt cx="4069270" cy="1421632"/>
          </a:xfrm>
        </p:grpSpPr>
        <p:pic>
          <p:nvPicPr>
            <p:cNvPr id="20" name="Picture 10" descr="Envision-Logo.jp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6012160" y="2700464"/>
              <a:ext cx="1622329" cy="746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Content Placeholder 2"/>
            <p:cNvSpPr txBox="1">
              <a:spLocks/>
            </p:cNvSpPr>
            <p:nvPr/>
          </p:nvSpPr>
          <p:spPr bwMode="auto">
            <a:xfrm>
              <a:off x="7634489" y="2466900"/>
              <a:ext cx="2446941" cy="142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charset="0"/>
                <a:buChar char="•"/>
                <a:defRPr sz="2800" kern="1200">
                  <a:solidFill>
                    <a:srgbClr val="025EA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400" kern="1200">
                  <a:solidFill>
                    <a:srgbClr val="025EA0"/>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000" kern="1200">
                  <a:solidFill>
                    <a:srgbClr val="025EA0"/>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1800" kern="1200">
                  <a:solidFill>
                    <a:srgbClr val="025EA0"/>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1800" kern="1200">
                  <a:solidFill>
                    <a:srgbClr val="025EA0"/>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pPr>
              <a:r>
                <a:rPr lang="en-US" sz="1800" dirty="0" smtClean="0">
                  <a:solidFill>
                    <a:srgbClr val="0C377B"/>
                  </a:solidFill>
                  <a:ea typeface="ＭＳ Ｐゴシック" charset="0"/>
                  <a:cs typeface="ＭＳ Ｐゴシック" charset="0"/>
                </a:rPr>
                <a:t>R&amp;D on medical imaging for hadron therapy</a:t>
              </a:r>
            </a:p>
            <a:p>
              <a:pPr>
                <a:lnSpc>
                  <a:spcPct val="80000"/>
                </a:lnSpc>
              </a:pPr>
              <a:r>
                <a:rPr lang="en-US" sz="1800" dirty="0">
                  <a:solidFill>
                    <a:srgbClr val="0C377B"/>
                  </a:solidFill>
                  <a:ea typeface="ＭＳ Ｐゴシック" charset="0"/>
                  <a:cs typeface="ＭＳ Ｐゴシック" charset="0"/>
                </a:rPr>
                <a:t>16 </a:t>
              </a:r>
              <a:r>
                <a:rPr lang="en-US" sz="1800" dirty="0" smtClean="0">
                  <a:solidFill>
                    <a:srgbClr val="0C377B"/>
                  </a:solidFill>
                  <a:ea typeface="ＭＳ Ｐゴシック" charset="0"/>
                  <a:cs typeface="ＭＳ Ｐゴシック" charset="0"/>
                </a:rPr>
                <a:t>institutions</a:t>
              </a:r>
            </a:p>
          </p:txBody>
        </p:sp>
      </p:grpSp>
      <p:sp>
        <p:nvSpPr>
          <p:cNvPr id="24" name="Content Placeholder 2"/>
          <p:cNvSpPr txBox="1">
            <a:spLocks/>
          </p:cNvSpPr>
          <p:nvPr/>
        </p:nvSpPr>
        <p:spPr bwMode="auto">
          <a:xfrm>
            <a:off x="6838949" y="4701862"/>
            <a:ext cx="2356073" cy="1551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normAutofit/>
          </a:bodyPr>
          <a:lstStyle>
            <a:lvl1pPr marL="342900" indent="-342900" algn="l" defTabSz="457200" rtl="0" eaLnBrk="0" fontAlgn="base" hangingPunct="0">
              <a:spcBef>
                <a:spcPct val="20000"/>
              </a:spcBef>
              <a:spcAft>
                <a:spcPct val="0"/>
              </a:spcAft>
              <a:buFont typeface="Arial" charset="0"/>
              <a:buChar char="•"/>
              <a:defRPr sz="2800" kern="1200">
                <a:solidFill>
                  <a:srgbClr val="025EA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400" kern="1200">
                <a:solidFill>
                  <a:srgbClr val="025EA0"/>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000" kern="1200">
                <a:solidFill>
                  <a:srgbClr val="025EA0"/>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1800" kern="1200">
                <a:solidFill>
                  <a:srgbClr val="025EA0"/>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1800" kern="1200">
                <a:solidFill>
                  <a:srgbClr val="025EA0"/>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pPr>
            <a:r>
              <a:rPr lang="en-US" sz="1800" dirty="0" smtClean="0">
                <a:solidFill>
                  <a:srgbClr val="0C377B"/>
                </a:solidFill>
                <a:ea typeface="ＭＳ Ｐゴシック" charset="0"/>
                <a:cs typeface="ＭＳ Ｐゴシック" charset="0"/>
              </a:rPr>
              <a:t>Marie Curie ITN</a:t>
            </a:r>
          </a:p>
          <a:p>
            <a:pPr>
              <a:lnSpc>
                <a:spcPct val="80000"/>
              </a:lnSpc>
            </a:pPr>
            <a:r>
              <a:rPr lang="en-US" sz="1800" dirty="0" smtClean="0">
                <a:solidFill>
                  <a:srgbClr val="0C377B"/>
                </a:solidFill>
                <a:ea typeface="ＭＳ Ｐゴシック" charset="0"/>
                <a:cs typeface="ＭＳ Ｐゴシック" charset="0"/>
              </a:rPr>
              <a:t>12 institutions</a:t>
            </a:r>
            <a:endParaRPr lang="en-US" sz="1800" dirty="0">
              <a:solidFill>
                <a:srgbClr val="0C377B"/>
              </a:solidFill>
              <a:ea typeface="ＭＳ Ｐゴシック" charset="0"/>
              <a:cs typeface="ＭＳ Ｐゴシック" charset="0"/>
            </a:endParaRPr>
          </a:p>
        </p:txBody>
      </p:sp>
      <p:pic>
        <p:nvPicPr>
          <p:cNvPr id="25" name="Picture 24"/>
          <p:cNvPicPr>
            <a:picLocks noChangeAspect="1"/>
          </p:cNvPicPr>
          <p:nvPr/>
        </p:nvPicPr>
        <p:blipFill rotWithShape="1">
          <a:blip r:embed="rId7" cstate="print"/>
          <a:srcRect l="19952" t="29916" r="26195" b="38545"/>
          <a:stretch/>
        </p:blipFill>
        <p:spPr>
          <a:xfrm>
            <a:off x="4872950" y="4670067"/>
            <a:ext cx="2332797" cy="1013220"/>
          </a:xfrm>
          <a:prstGeom prst="rect">
            <a:avLst/>
          </a:prstGeom>
        </p:spPr>
      </p:pic>
    </p:spTree>
    <p:extLst>
      <p:ext uri="{BB962C8B-B14F-4D97-AF65-F5344CB8AC3E}">
        <p14:creationId xmlns:p14="http://schemas.microsoft.com/office/powerpoint/2010/main" val="79201014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24580" name="Slide Number Placeholder 1"/>
          <p:cNvSpPr txBox="1">
            <a:spLocks noGrp="1"/>
          </p:cNvSpPr>
          <p:nvPr/>
        </p:nvSpPr>
        <p:spPr bwMode="auto">
          <a:xfrm>
            <a:off x="7010400" y="6492875"/>
            <a:ext cx="2133600" cy="365125"/>
          </a:xfrm>
          <a:prstGeom prst="rect">
            <a:avLst/>
          </a:prstGeom>
          <a:noFill/>
          <a:ln w="9525">
            <a:noFill/>
            <a:miter lim="800000"/>
            <a:headEnd/>
            <a:tailEnd/>
          </a:ln>
        </p:spPr>
        <p:txBody>
          <a:bodyPr anchor="ctr">
            <a:prstTxWarp prst="textNoShape">
              <a:avLst/>
            </a:prstTxWarp>
          </a:bodyPr>
          <a:lstStyle/>
          <a:p>
            <a:pPr algn="r" eaLnBrk="1" hangingPunct="1"/>
            <a:fld id="{CE1A9C4C-1871-3348-B7D6-ACA2480456CB}" type="slidenum">
              <a:rPr lang="en-US" sz="1200" b="1">
                <a:solidFill>
                  <a:srgbClr val="898989"/>
                </a:solidFill>
              </a:rPr>
              <a:pPr algn="r" eaLnBrk="1" hangingPunct="1"/>
              <a:t>2</a:t>
            </a:fld>
            <a:endParaRPr lang="en-US" sz="1200" b="1" dirty="0">
              <a:solidFill>
                <a:srgbClr val="898989"/>
              </a:solidFill>
            </a:endParaRPr>
          </a:p>
        </p:txBody>
      </p:sp>
      <p:pic>
        <p:nvPicPr>
          <p:cNvPr id="24581" name="Picture 2" descr="flags"/>
          <p:cNvPicPr>
            <a:picLocks noChangeAspect="1" noChangeArrowheads="1"/>
          </p:cNvPicPr>
          <p:nvPr/>
        </p:nvPicPr>
        <p:blipFill>
          <a:blip r:embed="rId3">
            <a:lum bright="-2000" contrast="-2000"/>
          </a:blip>
          <a:srcRect t="1666"/>
          <a:stretch>
            <a:fillRect/>
          </a:stretch>
        </p:blipFill>
        <p:spPr bwMode="auto">
          <a:xfrm>
            <a:off x="-76200" y="0"/>
            <a:ext cx="9372600" cy="6885384"/>
          </a:xfrm>
          <a:prstGeom prst="rect">
            <a:avLst/>
          </a:prstGeom>
          <a:noFill/>
          <a:ln w="9525">
            <a:noFill/>
            <a:miter lim="800000"/>
            <a:headEnd/>
            <a:tailEnd/>
          </a:ln>
        </p:spPr>
      </p:pic>
      <p:sp>
        <p:nvSpPr>
          <p:cNvPr id="4" name="Rectangle 3"/>
          <p:cNvSpPr txBox="1">
            <a:spLocks noChangeArrowheads="1"/>
          </p:cNvSpPr>
          <p:nvPr/>
        </p:nvSpPr>
        <p:spPr bwMode="auto">
          <a:xfrm>
            <a:off x="76200" y="0"/>
            <a:ext cx="9067800" cy="1905000"/>
          </a:xfrm>
          <a:prstGeom prst="rect">
            <a:avLst/>
          </a:prstGeom>
          <a:noFill/>
          <a:ln w="9525">
            <a:noFill/>
            <a:miter lim="800000"/>
            <a:headEnd/>
            <a:tailEnd/>
          </a:ln>
          <a:effectLst/>
        </p:spPr>
        <p:txBody>
          <a:bodyPr anchor="ctr">
            <a:prstTxWarp prst="textNoShape">
              <a:avLst/>
            </a:prstTxWarp>
          </a:bodyPr>
          <a:lstStyle/>
          <a:p>
            <a:pPr eaLnBrk="1" hangingPunct="1">
              <a:defRPr/>
            </a:pPr>
            <a:r>
              <a:rPr lang="en-GB" sz="3600" dirty="0">
                <a:solidFill>
                  <a:srgbClr val="FFFF00"/>
                </a:solidFill>
                <a:effectLst>
                  <a:outerShdw blurRad="38100" dist="38100" dir="2700000">
                    <a:srgbClr val="000000"/>
                  </a:outerShdw>
                </a:effectLst>
              </a:rPr>
              <a:t>CERN</a:t>
            </a:r>
            <a:r>
              <a:rPr lang="en-GB" sz="3600" dirty="0" smtClean="0">
                <a:solidFill>
                  <a:srgbClr val="FFFF00"/>
                </a:solidFill>
                <a:effectLst>
                  <a:outerShdw blurRad="38100" dist="38100" dir="2700000">
                    <a:srgbClr val="000000"/>
                  </a:outerShdw>
                </a:effectLst>
              </a:rPr>
              <a:t> was founded 1954: </a:t>
            </a:r>
            <a:r>
              <a:rPr lang="en-GB" sz="2800" dirty="0" smtClean="0">
                <a:solidFill>
                  <a:srgbClr val="FFFF00"/>
                </a:solidFill>
                <a:effectLst>
                  <a:outerShdw blurRad="38100" dist="38100" dir="2700000">
                    <a:srgbClr val="000000"/>
                  </a:outerShdw>
                </a:effectLst>
              </a:rPr>
              <a:t>12 European States</a:t>
            </a:r>
          </a:p>
          <a:p>
            <a:pPr eaLnBrk="1" hangingPunct="1">
              <a:defRPr/>
            </a:pPr>
            <a:r>
              <a:rPr lang="en-GB" sz="2800" dirty="0" smtClean="0">
                <a:solidFill>
                  <a:srgbClr val="FFFF00"/>
                </a:solidFill>
                <a:effectLst>
                  <a:outerShdw blurRad="38100" dist="38100" dir="2700000">
                    <a:srgbClr val="000000"/>
                  </a:outerShdw>
                </a:effectLst>
              </a:rPr>
              <a:t>	</a:t>
            </a:r>
            <a:r>
              <a:rPr lang="en-GB" sz="2800" dirty="0" smtClean="0">
                <a:solidFill>
                  <a:schemeClr val="accent1"/>
                </a:solidFill>
                <a:effectLst>
                  <a:outerShdw blurRad="38100" dist="38100" dir="2700000">
                    <a:srgbClr val="000000"/>
                  </a:outerShdw>
                </a:effectLst>
              </a:rPr>
              <a:t>     </a:t>
            </a:r>
            <a:r>
              <a:rPr lang="en-GB" sz="2800" dirty="0" smtClean="0">
                <a:solidFill>
                  <a:srgbClr val="FFFFFF"/>
                </a:solidFill>
                <a:effectLst>
                  <a:outerShdw blurRad="38100" dist="38100" dir="2700000">
                    <a:srgbClr val="000000"/>
                  </a:outerShdw>
                </a:effectLst>
              </a:rPr>
              <a:t>“Science for Peace”</a:t>
            </a:r>
          </a:p>
          <a:p>
            <a:pPr eaLnBrk="1" hangingPunct="1">
              <a:defRPr/>
            </a:pPr>
            <a:endParaRPr lang="en-GB" sz="1000" dirty="0" smtClean="0">
              <a:solidFill>
                <a:srgbClr val="FFFF00"/>
              </a:solidFill>
              <a:effectLst>
                <a:outerShdw blurRad="38100" dist="38100" dir="2700000">
                  <a:srgbClr val="000000"/>
                </a:outerShdw>
              </a:effectLst>
            </a:endParaRPr>
          </a:p>
          <a:p>
            <a:pPr eaLnBrk="1" hangingPunct="1">
              <a:defRPr/>
            </a:pPr>
            <a:r>
              <a:rPr lang="en-GB" sz="3200" dirty="0" smtClean="0">
                <a:solidFill>
                  <a:srgbClr val="FFFF00"/>
                </a:solidFill>
                <a:effectLst>
                  <a:outerShdw blurRad="38100" dist="38100" dir="2700000">
                    <a:srgbClr val="000000"/>
                  </a:outerShdw>
                </a:effectLst>
              </a:rPr>
              <a:t>Today: 21 Member States</a:t>
            </a:r>
            <a:endParaRPr lang="en-GB" sz="3200" dirty="0">
              <a:solidFill>
                <a:schemeClr val="tx2"/>
              </a:solidFill>
              <a:effectLst>
                <a:outerShdw blurRad="38100" dist="38100" dir="2700000">
                  <a:srgbClr val="000000"/>
                </a:outerShdw>
              </a:effectLst>
            </a:endParaRPr>
          </a:p>
        </p:txBody>
      </p:sp>
      <p:sp>
        <p:nvSpPr>
          <p:cNvPr id="8" name="Rectangle 5"/>
          <p:cNvSpPr txBox="1">
            <a:spLocks noChangeArrowheads="1"/>
          </p:cNvSpPr>
          <p:nvPr/>
        </p:nvSpPr>
        <p:spPr bwMode="auto">
          <a:xfrm>
            <a:off x="1475656" y="3933056"/>
            <a:ext cx="7668344" cy="2880320"/>
          </a:xfrm>
          <a:prstGeom prst="rect">
            <a:avLst/>
          </a:prstGeom>
          <a:gradFill rotWithShape="1">
            <a:gsLst>
              <a:gs pos="0">
                <a:srgbClr val="235D81">
                  <a:alpha val="70000"/>
                </a:srgbClr>
              </a:gs>
              <a:gs pos="100000">
                <a:srgbClr val="4F81BD">
                  <a:alpha val="67000"/>
                </a:srgbClr>
              </a:gs>
            </a:gsLst>
            <a:lin ang="5400000" scaled="1"/>
          </a:gradFill>
          <a:ln w="9525">
            <a:noFill/>
            <a:miter lim="800000"/>
            <a:headEnd/>
            <a:tailEnd/>
          </a:ln>
          <a:effectLst>
            <a:outerShdw blurRad="38100" dist="38099" dir="2700000" algn="ctr" rotWithShape="0">
              <a:srgbClr val="000000"/>
            </a:outerShdw>
          </a:effectLst>
        </p:spPr>
        <p:txBody>
          <a:bodyPr>
            <a:prstTxWarp prst="textNoShape">
              <a:avLst/>
            </a:prstTxWarp>
          </a:bodyPr>
          <a:lstStyle/>
          <a:p>
            <a:pPr marL="85725" eaLnBrk="1" hangingPunct="1">
              <a:lnSpc>
                <a:spcPct val="90000"/>
              </a:lnSpc>
              <a:spcBef>
                <a:spcPct val="20000"/>
              </a:spcBef>
              <a:buSzPct val="65000"/>
              <a:defRPr/>
            </a:pPr>
            <a:r>
              <a:rPr lang="en-GB" sz="1800" dirty="0" smtClean="0">
                <a:solidFill>
                  <a:srgbClr val="FFFF00"/>
                </a:solidFill>
                <a:effectLst>
                  <a:outerShdw blurRad="38100" dist="38100" dir="2700000" algn="tl">
                    <a:srgbClr val="000000">
                      <a:alpha val="43137"/>
                    </a:srgbClr>
                  </a:outerShdw>
                </a:effectLst>
              </a:rPr>
              <a:t>Member </a:t>
            </a:r>
            <a:r>
              <a:rPr lang="en-GB" sz="1800" dirty="0">
                <a:solidFill>
                  <a:srgbClr val="FFFF00"/>
                </a:solidFill>
                <a:effectLst>
                  <a:outerShdw blurRad="38100" dist="38100" dir="2700000" algn="tl">
                    <a:srgbClr val="000000">
                      <a:alpha val="43137"/>
                    </a:srgbClr>
                  </a:outerShdw>
                </a:effectLst>
              </a:rPr>
              <a:t>States:</a:t>
            </a:r>
            <a:r>
              <a:rPr lang="en-GB" sz="1800" dirty="0">
                <a:effectLst>
                  <a:outerShdw blurRad="38100" dist="38100" dir="2700000" algn="tl">
                    <a:srgbClr val="000000">
                      <a:alpha val="43137"/>
                    </a:srgbClr>
                  </a:outerShdw>
                </a:effectLst>
              </a:rPr>
              <a:t> </a:t>
            </a:r>
            <a:r>
              <a:rPr lang="en-GB" sz="1600" dirty="0">
                <a:solidFill>
                  <a:srgbClr val="FFFFFF"/>
                </a:solidFill>
                <a:effectLst>
                  <a:outerShdw blurRad="38100" dist="38100" dir="2700000" algn="tl">
                    <a:srgbClr val="000000">
                      <a:alpha val="43137"/>
                    </a:srgbClr>
                  </a:outerShdw>
                </a:effectLst>
              </a:rPr>
              <a:t>Austria, Belgium, Bulgaria,</a:t>
            </a:r>
            <a:r>
              <a:rPr lang="en-GB" sz="1600" dirty="0" smtClean="0">
                <a:solidFill>
                  <a:srgbClr val="FFFFFF"/>
                </a:solidFill>
                <a:effectLst>
                  <a:outerShdw blurRad="38100" dist="38100" dir="2700000" algn="tl">
                    <a:srgbClr val="000000">
                      <a:alpha val="43137"/>
                    </a:srgbClr>
                  </a:outerShdw>
                </a:effectLst>
              </a:rPr>
              <a:t> the </a:t>
            </a:r>
            <a:r>
              <a:rPr lang="en-GB" sz="1600" dirty="0">
                <a:solidFill>
                  <a:srgbClr val="FFFFFF"/>
                </a:solidFill>
                <a:effectLst>
                  <a:outerShdw blurRad="38100" dist="38100" dir="2700000" algn="tl">
                    <a:srgbClr val="000000">
                      <a:alpha val="43137"/>
                    </a:srgbClr>
                  </a:outerShdw>
                </a:effectLst>
              </a:rPr>
              <a:t>Czech Republic, Denmark, Finland, France, Germany, Greece, Hungary, </a:t>
            </a:r>
            <a:r>
              <a:rPr lang="en-US" sz="1600" dirty="0">
                <a:solidFill>
                  <a:srgbClr val="FFFFFF"/>
                </a:solidFill>
                <a:effectLst>
                  <a:outerShdw blurRad="38100" dist="38100" dir="2700000" algn="tl">
                    <a:srgbClr val="000000">
                      <a:alpha val="43137"/>
                    </a:srgbClr>
                  </a:outerShdw>
                </a:effectLst>
              </a:rPr>
              <a:t>Israel,</a:t>
            </a:r>
            <a:r>
              <a:rPr lang="en-US" sz="1600" dirty="0">
                <a:solidFill>
                  <a:schemeClr val="bg1"/>
                </a:solidFill>
                <a:effectLst>
                  <a:outerShdw blurRad="38100" dist="38100" dir="2700000" algn="tl">
                    <a:srgbClr val="000000">
                      <a:alpha val="43137"/>
                    </a:srgbClr>
                  </a:outerShdw>
                </a:effectLst>
              </a:rPr>
              <a:t> </a:t>
            </a:r>
            <a:r>
              <a:rPr lang="en-GB" sz="1600" dirty="0" smtClean="0">
                <a:solidFill>
                  <a:srgbClr val="FFFFFF"/>
                </a:solidFill>
                <a:effectLst>
                  <a:outerShdw blurRad="38100" dist="38100" dir="2700000" algn="tl">
                    <a:srgbClr val="000000">
                      <a:alpha val="43137"/>
                    </a:srgbClr>
                  </a:outerShdw>
                </a:effectLst>
              </a:rPr>
              <a:t>Italy</a:t>
            </a:r>
            <a:r>
              <a:rPr lang="en-GB" sz="1600" dirty="0">
                <a:solidFill>
                  <a:srgbClr val="FFFFFF"/>
                </a:solidFill>
                <a:effectLst>
                  <a:outerShdw blurRad="38100" dist="38100" dir="2700000" algn="tl">
                    <a:srgbClr val="000000">
                      <a:alpha val="43137"/>
                    </a:srgbClr>
                  </a:outerShdw>
                </a:effectLst>
              </a:rPr>
              <a:t>,</a:t>
            </a:r>
            <a:r>
              <a:rPr lang="en-GB" sz="1600" dirty="0" smtClean="0">
                <a:solidFill>
                  <a:srgbClr val="FFFFFF"/>
                </a:solidFill>
                <a:effectLst>
                  <a:outerShdw blurRad="38100" dist="38100" dir="2700000" algn="tl">
                    <a:srgbClr val="000000">
                      <a:alpha val="43137"/>
                    </a:srgbClr>
                  </a:outerShdw>
                </a:effectLst>
              </a:rPr>
              <a:t> the Netherlands</a:t>
            </a:r>
            <a:r>
              <a:rPr lang="en-GB" sz="1600" dirty="0">
                <a:solidFill>
                  <a:srgbClr val="FFFFFF"/>
                </a:solidFill>
                <a:effectLst>
                  <a:outerShdw blurRad="38100" dist="38100" dir="2700000" algn="tl">
                    <a:srgbClr val="000000">
                      <a:alpha val="43137"/>
                    </a:srgbClr>
                  </a:outerShdw>
                </a:effectLst>
              </a:rPr>
              <a:t>, Norway, Poland, Portugal, Slovakia, Spain, Sweden, Switzerland and</a:t>
            </a:r>
            <a:r>
              <a:rPr lang="en-GB" sz="1600" dirty="0" smtClean="0">
                <a:solidFill>
                  <a:srgbClr val="FFFFFF"/>
                </a:solidFill>
                <a:effectLst>
                  <a:outerShdw blurRad="38100" dist="38100" dir="2700000" algn="tl">
                    <a:srgbClr val="000000">
                      <a:alpha val="43137"/>
                    </a:srgbClr>
                  </a:outerShdw>
                </a:effectLst>
              </a:rPr>
              <a:t> </a:t>
            </a:r>
            <a:br>
              <a:rPr lang="en-GB" sz="1600" dirty="0" smtClean="0">
                <a:solidFill>
                  <a:srgbClr val="FFFFFF"/>
                </a:solidFill>
                <a:effectLst>
                  <a:outerShdw blurRad="38100" dist="38100" dir="2700000" algn="tl">
                    <a:srgbClr val="000000">
                      <a:alpha val="43137"/>
                    </a:srgbClr>
                  </a:outerShdw>
                </a:effectLst>
              </a:rPr>
            </a:br>
            <a:r>
              <a:rPr lang="en-GB" sz="1600" dirty="0" smtClean="0">
                <a:solidFill>
                  <a:srgbClr val="FFFFFF"/>
                </a:solidFill>
                <a:effectLst>
                  <a:outerShdw blurRad="38100" dist="38100" dir="2700000" algn="tl">
                    <a:srgbClr val="000000">
                      <a:alpha val="43137"/>
                    </a:srgbClr>
                  </a:outerShdw>
                </a:effectLst>
              </a:rPr>
              <a:t>the </a:t>
            </a:r>
            <a:r>
              <a:rPr lang="en-GB" sz="1600" dirty="0">
                <a:solidFill>
                  <a:srgbClr val="FFFFFF"/>
                </a:solidFill>
                <a:effectLst>
                  <a:outerShdw blurRad="38100" dist="38100" dir="2700000" algn="tl">
                    <a:srgbClr val="000000">
                      <a:alpha val="43137"/>
                    </a:srgbClr>
                  </a:outerShdw>
                </a:effectLst>
              </a:rPr>
              <a:t>United </a:t>
            </a:r>
            <a:r>
              <a:rPr lang="en-GB" sz="1600" dirty="0" smtClean="0">
                <a:solidFill>
                  <a:srgbClr val="FFFFFF"/>
                </a:solidFill>
                <a:effectLst>
                  <a:outerShdw blurRad="38100" dist="38100" dir="2700000" algn="tl">
                    <a:srgbClr val="000000">
                      <a:alpha val="43137"/>
                    </a:srgbClr>
                  </a:outerShdw>
                </a:effectLst>
              </a:rPr>
              <a:t>Kingdom </a:t>
            </a:r>
          </a:p>
          <a:p>
            <a:pPr marL="85725" eaLnBrk="1" hangingPunct="1">
              <a:lnSpc>
                <a:spcPct val="90000"/>
              </a:lnSpc>
              <a:spcBef>
                <a:spcPct val="20000"/>
              </a:spcBef>
              <a:buSzPct val="65000"/>
              <a:defRPr/>
            </a:pPr>
            <a:r>
              <a:rPr lang="en-GB" sz="1800" dirty="0" smtClean="0">
                <a:solidFill>
                  <a:srgbClr val="FFFF00"/>
                </a:solidFill>
                <a:effectLst>
                  <a:outerShdw blurRad="38100" dist="38100" dir="2700000" algn="tl">
                    <a:srgbClr val="000000">
                      <a:alpha val="43137"/>
                    </a:srgbClr>
                  </a:outerShdw>
                </a:effectLst>
              </a:rPr>
              <a:t>Candidate for Accession: </a:t>
            </a:r>
            <a:r>
              <a:rPr lang="en-GB" sz="1600" dirty="0" smtClean="0">
                <a:solidFill>
                  <a:srgbClr val="FFFFFF"/>
                </a:solidFill>
                <a:effectLst>
                  <a:outerShdw blurRad="38100" dist="38100" dir="2700000" algn="tl">
                    <a:srgbClr val="000000">
                      <a:alpha val="43137"/>
                    </a:srgbClr>
                  </a:outerShdw>
                </a:effectLst>
              </a:rPr>
              <a:t>Romania</a:t>
            </a:r>
          </a:p>
          <a:p>
            <a:pPr marL="85725" eaLnBrk="1" hangingPunct="1">
              <a:lnSpc>
                <a:spcPct val="90000"/>
              </a:lnSpc>
              <a:spcBef>
                <a:spcPct val="20000"/>
              </a:spcBef>
              <a:buSzPct val="65000"/>
              <a:defRPr/>
            </a:pPr>
            <a:r>
              <a:rPr lang="en-US" sz="1800" dirty="0" smtClean="0">
                <a:solidFill>
                  <a:srgbClr val="FFFF00"/>
                </a:solidFill>
                <a:effectLst>
                  <a:outerShdw blurRad="38100" dist="38100" dir="2700000" algn="tl">
                    <a:srgbClr val="000000">
                      <a:alpha val="43137"/>
                    </a:srgbClr>
                  </a:outerShdw>
                </a:effectLst>
              </a:rPr>
              <a:t>Associate Member in Pre-Stage to Membership: </a:t>
            </a:r>
            <a:r>
              <a:rPr lang="en-US" sz="1600" dirty="0" smtClean="0">
                <a:solidFill>
                  <a:schemeClr val="bg1"/>
                </a:solidFill>
                <a:effectLst>
                  <a:outerShdw blurRad="38100" dist="38100" dir="2700000" algn="tl">
                    <a:srgbClr val="000000">
                      <a:alpha val="43137"/>
                    </a:srgbClr>
                  </a:outerShdw>
                </a:effectLst>
              </a:rPr>
              <a:t>Serbia</a:t>
            </a:r>
          </a:p>
          <a:p>
            <a:pPr marL="85725" eaLnBrk="1" hangingPunct="1">
              <a:lnSpc>
                <a:spcPct val="90000"/>
              </a:lnSpc>
              <a:spcBef>
                <a:spcPct val="20000"/>
              </a:spcBef>
              <a:buSzPct val="65000"/>
              <a:defRPr/>
            </a:pPr>
            <a:r>
              <a:rPr lang="en-US" sz="1800" dirty="0" smtClean="0">
                <a:solidFill>
                  <a:srgbClr val="FFFF00"/>
                </a:solidFill>
                <a:effectLst>
                  <a:outerShdw blurRad="38100" dist="38100" dir="2700000" algn="tl">
                    <a:srgbClr val="000000">
                      <a:alpha val="43137"/>
                    </a:srgbClr>
                  </a:outerShdw>
                </a:effectLst>
              </a:rPr>
              <a:t>Applicant States for Membership or Associate Membership:</a:t>
            </a:r>
            <a:br>
              <a:rPr lang="en-US" sz="1800" dirty="0" smtClean="0">
                <a:solidFill>
                  <a:srgbClr val="FFFF00"/>
                </a:solidFill>
                <a:effectLst>
                  <a:outerShdw blurRad="38100" dist="38100" dir="2700000" algn="tl">
                    <a:srgbClr val="000000">
                      <a:alpha val="43137"/>
                    </a:srgbClr>
                  </a:outerShdw>
                </a:effectLst>
              </a:rPr>
            </a:br>
            <a:r>
              <a:rPr lang="en-US" sz="1600" dirty="0" smtClean="0">
                <a:solidFill>
                  <a:schemeClr val="accent1"/>
                </a:solidFill>
                <a:effectLst>
                  <a:outerShdw blurRad="38100" dist="38100" dir="2700000" algn="tl">
                    <a:srgbClr val="000000">
                      <a:alpha val="43137"/>
                    </a:srgbClr>
                  </a:outerShdw>
                </a:effectLst>
              </a:rPr>
              <a:t>Brazil, Croatia, Cyprus, Pakistan, Russia, Slovenia, Turkey, Ukraine </a:t>
            </a:r>
            <a:endParaRPr lang="en-GB" sz="1600" dirty="0" smtClean="0">
              <a:solidFill>
                <a:schemeClr val="accent1"/>
              </a:solidFill>
              <a:effectLst>
                <a:outerShdw blurRad="38100" dist="38100" dir="2700000" algn="tl">
                  <a:srgbClr val="000000">
                    <a:alpha val="43137"/>
                  </a:srgbClr>
                </a:outerShdw>
              </a:effectLst>
            </a:endParaRPr>
          </a:p>
          <a:p>
            <a:pPr marL="85725" eaLnBrk="1" hangingPunct="1">
              <a:lnSpc>
                <a:spcPct val="90000"/>
              </a:lnSpc>
              <a:spcBef>
                <a:spcPct val="20000"/>
              </a:spcBef>
              <a:buSzPct val="65000"/>
              <a:defRPr/>
            </a:pPr>
            <a:r>
              <a:rPr lang="en-GB" sz="1800" dirty="0" smtClean="0">
                <a:solidFill>
                  <a:srgbClr val="FFFF00"/>
                </a:solidFill>
                <a:effectLst>
                  <a:outerShdw blurRad="38100" dist="38100" dir="2700000" algn="tl">
                    <a:srgbClr val="000000">
                      <a:alpha val="43137"/>
                    </a:srgbClr>
                  </a:outerShdw>
                </a:effectLst>
              </a:rPr>
              <a:t>Observers </a:t>
            </a:r>
            <a:r>
              <a:rPr lang="en-GB" sz="1800" dirty="0">
                <a:solidFill>
                  <a:srgbClr val="FFFF00"/>
                </a:solidFill>
                <a:effectLst>
                  <a:outerShdw blurRad="38100" dist="38100" dir="2700000" algn="tl">
                    <a:srgbClr val="000000">
                      <a:alpha val="43137"/>
                    </a:srgbClr>
                  </a:outerShdw>
                </a:effectLst>
              </a:rPr>
              <a:t>to Council:</a:t>
            </a:r>
            <a:r>
              <a:rPr lang="en-GB" sz="1800" dirty="0">
                <a:effectLst>
                  <a:outerShdw blurRad="38100" dist="38100" dir="2700000" algn="tl">
                    <a:srgbClr val="000000">
                      <a:alpha val="43137"/>
                    </a:srgbClr>
                  </a:outerShdw>
                </a:effectLst>
              </a:rPr>
              <a:t> </a:t>
            </a:r>
            <a:r>
              <a:rPr lang="en-GB" sz="1600" dirty="0">
                <a:solidFill>
                  <a:srgbClr val="FFFFFF"/>
                </a:solidFill>
                <a:effectLst>
                  <a:outerShdw blurRad="38100" dist="38100" dir="2700000" algn="tl">
                    <a:srgbClr val="000000">
                      <a:alpha val="43137"/>
                    </a:srgbClr>
                  </a:outerShdw>
                </a:effectLst>
              </a:rPr>
              <a:t>India</a:t>
            </a:r>
            <a:r>
              <a:rPr lang="en-GB" sz="1600" dirty="0" smtClean="0">
                <a:solidFill>
                  <a:srgbClr val="FFFFFF"/>
                </a:solidFill>
                <a:effectLst>
                  <a:outerShdw blurRad="38100" dist="38100" dir="2700000" algn="tl">
                    <a:srgbClr val="000000">
                      <a:alpha val="43137"/>
                    </a:srgbClr>
                  </a:outerShdw>
                </a:effectLst>
              </a:rPr>
              <a:t>, Japan</a:t>
            </a:r>
            <a:r>
              <a:rPr lang="en-GB" sz="1600" dirty="0">
                <a:solidFill>
                  <a:srgbClr val="FFFFFF"/>
                </a:solidFill>
                <a:effectLst>
                  <a:outerShdw blurRad="38100" dist="38100" dir="2700000" algn="tl">
                    <a:srgbClr val="000000">
                      <a:alpha val="43137"/>
                    </a:srgbClr>
                  </a:outerShdw>
                </a:effectLst>
              </a:rPr>
              <a:t>,</a:t>
            </a:r>
            <a:r>
              <a:rPr lang="en-GB" sz="1600" dirty="0" smtClean="0">
                <a:solidFill>
                  <a:srgbClr val="FFFFFF"/>
                </a:solidFill>
                <a:effectLst>
                  <a:outerShdw blurRad="38100" dist="38100" dir="2700000" algn="tl">
                    <a:srgbClr val="000000">
                      <a:alpha val="43137"/>
                    </a:srgbClr>
                  </a:outerShdw>
                </a:effectLst>
              </a:rPr>
              <a:t> Russia</a:t>
            </a:r>
            <a:r>
              <a:rPr lang="en-GB" sz="1600" dirty="0">
                <a:solidFill>
                  <a:srgbClr val="FFFFFF"/>
                </a:solidFill>
                <a:effectLst>
                  <a:outerShdw blurRad="38100" dist="38100" dir="2700000" algn="tl">
                    <a:srgbClr val="000000">
                      <a:alpha val="43137"/>
                    </a:srgbClr>
                  </a:outerShdw>
                </a:effectLst>
              </a:rPr>
              <a:t>, </a:t>
            </a:r>
            <a:r>
              <a:rPr lang="en-GB" sz="1600" dirty="0" smtClean="0">
                <a:solidFill>
                  <a:srgbClr val="FFFFFF"/>
                </a:solidFill>
                <a:effectLst>
                  <a:outerShdw blurRad="38100" dist="38100" dir="2700000" algn="tl">
                    <a:srgbClr val="000000">
                      <a:alpha val="43137"/>
                    </a:srgbClr>
                  </a:outerShdw>
                </a:effectLst>
              </a:rPr>
              <a:t>Turkey, United </a:t>
            </a:r>
            <a:r>
              <a:rPr lang="en-GB" sz="1600" dirty="0">
                <a:solidFill>
                  <a:srgbClr val="FFFFFF"/>
                </a:solidFill>
                <a:effectLst>
                  <a:outerShdw blurRad="38100" dist="38100" dir="2700000" algn="tl">
                    <a:srgbClr val="000000">
                      <a:alpha val="43137"/>
                    </a:srgbClr>
                  </a:outerShdw>
                </a:effectLst>
              </a:rPr>
              <a:t>States of </a:t>
            </a:r>
            <a:r>
              <a:rPr lang="en-GB" sz="1600" dirty="0" smtClean="0">
                <a:solidFill>
                  <a:srgbClr val="FFFFFF"/>
                </a:solidFill>
                <a:effectLst>
                  <a:outerShdw blurRad="38100" dist="38100" dir="2700000" algn="tl">
                    <a:srgbClr val="000000">
                      <a:alpha val="43137"/>
                    </a:srgbClr>
                  </a:outerShdw>
                </a:effectLst>
              </a:rPr>
              <a:t>America</a:t>
            </a:r>
            <a:r>
              <a:rPr lang="en-GB" sz="1600" dirty="0">
                <a:solidFill>
                  <a:srgbClr val="FFFFFF"/>
                </a:solidFill>
                <a:effectLst>
                  <a:outerShdw blurRad="38100" dist="38100" dir="2700000" algn="tl">
                    <a:srgbClr val="000000">
                      <a:alpha val="43137"/>
                    </a:srgbClr>
                  </a:outerShdw>
                </a:effectLst>
              </a:rPr>
              <a:t>;</a:t>
            </a:r>
            <a:r>
              <a:rPr lang="en-GB" sz="1600" dirty="0" smtClean="0">
                <a:solidFill>
                  <a:srgbClr val="FFFFFF"/>
                </a:solidFill>
                <a:effectLst>
                  <a:outerShdw blurRad="38100" dist="38100" dir="2700000" algn="tl">
                    <a:srgbClr val="000000">
                      <a:alpha val="43137"/>
                    </a:srgbClr>
                  </a:outerShdw>
                </a:effectLst>
              </a:rPr>
              <a:t> European </a:t>
            </a:r>
            <a:r>
              <a:rPr lang="en-GB" sz="1600" dirty="0">
                <a:solidFill>
                  <a:srgbClr val="FFFFFF"/>
                </a:solidFill>
                <a:effectLst>
                  <a:outerShdw blurRad="38100" dist="38100" dir="2700000" algn="tl">
                    <a:srgbClr val="000000">
                      <a:alpha val="43137"/>
                    </a:srgbClr>
                  </a:outerShdw>
                </a:effectLst>
              </a:rPr>
              <a:t>Commission and</a:t>
            </a:r>
            <a:r>
              <a:rPr lang="en-GB" sz="1600" dirty="0" smtClean="0">
                <a:solidFill>
                  <a:srgbClr val="FFFFFF"/>
                </a:solidFill>
                <a:effectLst>
                  <a:outerShdw blurRad="38100" dist="38100" dir="2700000" algn="tl">
                    <a:srgbClr val="000000">
                      <a:alpha val="43137"/>
                    </a:srgbClr>
                  </a:outerShdw>
                </a:effectLst>
              </a:rPr>
              <a:t> UNESCO </a:t>
            </a:r>
            <a:endParaRPr lang="en-GB" sz="1600" dirty="0">
              <a:solidFill>
                <a:srgbClr val="FFFFFF"/>
              </a:solidFill>
              <a:effectLst>
                <a:outerShdw blurRad="38100" dist="38100" dir="2700000" algn="tl">
                  <a:srgbClr val="000000">
                    <a:alpha val="43137"/>
                  </a:srgbClr>
                </a:outerShdw>
              </a:effectLst>
            </a:endParaRPr>
          </a:p>
        </p:txBody>
      </p:sp>
      <p:sp>
        <p:nvSpPr>
          <p:cNvPr id="9" name="Rectangle 4"/>
          <p:cNvSpPr txBox="1">
            <a:spLocks noChangeArrowheads="1"/>
          </p:cNvSpPr>
          <p:nvPr/>
        </p:nvSpPr>
        <p:spPr bwMode="auto">
          <a:xfrm>
            <a:off x="76200" y="2133600"/>
            <a:ext cx="3810000" cy="1371600"/>
          </a:xfrm>
          <a:prstGeom prst="rect">
            <a:avLst/>
          </a:prstGeom>
          <a:gradFill rotWithShape="1">
            <a:gsLst>
              <a:gs pos="0">
                <a:schemeClr val="accent2">
                  <a:alpha val="70000"/>
                </a:schemeClr>
              </a:gs>
              <a:gs pos="100000">
                <a:srgbClr val="4F81BD">
                  <a:alpha val="67000"/>
                </a:srgbClr>
              </a:gs>
            </a:gsLst>
            <a:lin ang="5400000" scaled="1"/>
          </a:gradFill>
          <a:ln w="9525">
            <a:noFill/>
            <a:miter lim="800000"/>
            <a:headEnd/>
            <a:tailEnd/>
          </a:ln>
          <a:effectLst>
            <a:outerShdw blurRad="38100" dist="38099" dir="2700000" algn="ctr" rotWithShape="0">
              <a:srgbClr val="000000"/>
            </a:outerShdw>
          </a:effectLst>
        </p:spPr>
        <p:txBody>
          <a:bodyPr>
            <a:prstTxWarp prst="textNoShape">
              <a:avLst/>
            </a:prstTxWarp>
          </a:bodyPr>
          <a:lstStyle/>
          <a:p>
            <a:pPr marL="171450" indent="-171450" eaLnBrk="1" hangingPunct="1">
              <a:lnSpc>
                <a:spcPct val="80000"/>
              </a:lnSpc>
              <a:spcBef>
                <a:spcPct val="20000"/>
              </a:spcBef>
              <a:buSzPct val="65000"/>
              <a:defRPr/>
            </a:pPr>
            <a:r>
              <a:rPr lang="en-GB" sz="2000" dirty="0" smtClean="0">
                <a:solidFill>
                  <a:schemeClr val="bg1"/>
                </a:solidFill>
                <a:effectLst>
                  <a:outerShdw blurRad="50800" dist="38100" dir="2700000">
                    <a:srgbClr val="000000"/>
                  </a:outerShdw>
                </a:effectLst>
              </a:rPr>
              <a:t>  ~ 2300 </a:t>
            </a:r>
            <a:r>
              <a:rPr lang="en-GB" sz="2000" dirty="0">
                <a:solidFill>
                  <a:schemeClr val="bg1"/>
                </a:solidFill>
                <a:effectLst>
                  <a:outerShdw blurRad="50800" dist="38100" dir="2700000">
                    <a:srgbClr val="000000"/>
                  </a:outerShdw>
                </a:effectLst>
              </a:rPr>
              <a:t>staff</a:t>
            </a:r>
            <a:endParaRPr lang="en-GB" sz="2000" dirty="0" smtClean="0">
              <a:solidFill>
                <a:schemeClr val="bg1"/>
              </a:solidFill>
              <a:effectLst>
                <a:outerShdw blurRad="50800" dist="38100" dir="2700000">
                  <a:srgbClr val="000000"/>
                </a:outerShdw>
              </a:effectLst>
            </a:endParaRPr>
          </a:p>
          <a:p>
            <a:pPr marL="171450" indent="-171450" eaLnBrk="1" hangingPunct="1">
              <a:lnSpc>
                <a:spcPct val="80000"/>
              </a:lnSpc>
              <a:spcBef>
                <a:spcPct val="20000"/>
              </a:spcBef>
              <a:buSzPct val="65000"/>
              <a:defRPr/>
            </a:pPr>
            <a:r>
              <a:rPr lang="en-GB" sz="2000" dirty="0" smtClean="0">
                <a:solidFill>
                  <a:schemeClr val="bg1"/>
                </a:solidFill>
                <a:effectLst>
                  <a:outerShdw blurRad="50800" dist="38100" dir="2700000">
                    <a:srgbClr val="000000"/>
                  </a:outerShdw>
                </a:effectLst>
              </a:rPr>
              <a:t>  ~ 1600 </a:t>
            </a:r>
            <a:r>
              <a:rPr lang="en-GB" sz="2000" dirty="0">
                <a:solidFill>
                  <a:schemeClr val="bg1"/>
                </a:solidFill>
                <a:effectLst>
                  <a:outerShdw blurRad="50800" dist="38100" dir="2700000">
                    <a:srgbClr val="000000"/>
                  </a:outerShdw>
                </a:effectLst>
              </a:rPr>
              <a:t>other paid personnel</a:t>
            </a:r>
            <a:endParaRPr lang="en-GB" sz="2000" dirty="0" smtClean="0">
              <a:solidFill>
                <a:schemeClr val="bg1"/>
              </a:solidFill>
              <a:effectLst>
                <a:outerShdw blurRad="50800" dist="38100" dir="2700000">
                  <a:srgbClr val="000000"/>
                </a:outerShdw>
              </a:effectLst>
            </a:endParaRPr>
          </a:p>
          <a:p>
            <a:pPr marL="171450" indent="-171450" eaLnBrk="1" hangingPunct="1">
              <a:lnSpc>
                <a:spcPct val="80000"/>
              </a:lnSpc>
              <a:spcBef>
                <a:spcPct val="20000"/>
              </a:spcBef>
              <a:buSzPct val="65000"/>
              <a:defRPr/>
            </a:pPr>
            <a:r>
              <a:rPr lang="en-GB" sz="2000" dirty="0" smtClean="0">
                <a:solidFill>
                  <a:schemeClr val="bg1"/>
                </a:solidFill>
                <a:effectLst>
                  <a:outerShdw blurRad="50800" dist="38100" dir="2700000">
                    <a:srgbClr val="000000"/>
                  </a:outerShdw>
                </a:effectLst>
              </a:rPr>
              <a:t>  ~ 10500 scientific users</a:t>
            </a:r>
          </a:p>
          <a:p>
            <a:pPr marL="171450" indent="-171450" eaLnBrk="1" hangingPunct="1">
              <a:spcBef>
                <a:spcPct val="20000"/>
              </a:spcBef>
              <a:buSzPct val="65000"/>
              <a:defRPr/>
            </a:pPr>
            <a:r>
              <a:rPr lang="en-GB" sz="2000" dirty="0" smtClean="0">
                <a:solidFill>
                  <a:schemeClr val="bg1"/>
                </a:solidFill>
                <a:effectLst>
                  <a:outerShdw blurRad="50800" dist="38100" dir="2700000">
                    <a:srgbClr val="000000"/>
                  </a:outerShdw>
                </a:effectLst>
              </a:rPr>
              <a:t>  Budget </a:t>
            </a:r>
            <a:r>
              <a:rPr lang="en-GB" sz="2000" dirty="0">
                <a:solidFill>
                  <a:schemeClr val="bg1"/>
                </a:solidFill>
                <a:effectLst>
                  <a:outerShdw blurRad="50800" dist="38100" dir="2700000">
                    <a:srgbClr val="000000"/>
                  </a:outerShdw>
                </a:effectLst>
              </a:rPr>
              <a:t>(</a:t>
            </a:r>
            <a:r>
              <a:rPr lang="en-GB" sz="2000" dirty="0" smtClean="0">
                <a:solidFill>
                  <a:schemeClr val="bg1"/>
                </a:solidFill>
                <a:effectLst>
                  <a:outerShdw blurRad="50800" dist="38100" dir="2700000">
                    <a:srgbClr val="000000"/>
                  </a:outerShdw>
                </a:effectLst>
              </a:rPr>
              <a:t>2014) ~1000 </a:t>
            </a:r>
            <a:r>
              <a:rPr lang="en-GB" sz="2000" dirty="0">
                <a:solidFill>
                  <a:schemeClr val="bg1"/>
                </a:solidFill>
                <a:effectLst>
                  <a:outerShdw blurRad="50800" dist="38100" dir="2700000">
                    <a:srgbClr val="000000"/>
                  </a:outerShdw>
                </a:effectLst>
              </a:rPr>
              <a:t>MCHF</a:t>
            </a:r>
          </a:p>
        </p:txBody>
      </p:sp>
      <p:pic>
        <p:nvPicPr>
          <p:cNvPr id="11" name="Picture 10" descr="cern_logo_1.png"/>
          <p:cNvPicPr>
            <a:picLocks noChangeAspect="1"/>
          </p:cNvPicPr>
          <p:nvPr/>
        </p:nvPicPr>
        <p:blipFill>
          <a:blip r:embed="rId4" cstate="print">
            <a:lum bright="100000" contrast="-100000"/>
            <a:extLst>
              <a:ext uri="{28A0092B-C50C-407E-A947-70E740481C1C}">
                <a14:useLocalDpi xmlns:a14="http://schemas.microsoft.com/office/drawing/2010/main"/>
              </a:ext>
            </a:extLst>
          </a:blip>
          <a:stretch>
            <a:fillRect/>
          </a:stretch>
        </p:blipFill>
        <p:spPr>
          <a:xfrm>
            <a:off x="45682" y="6285594"/>
            <a:ext cx="493870" cy="485638"/>
          </a:xfrm>
          <a:prstGeom prst="rect">
            <a:avLst/>
          </a:prstGeom>
        </p:spPr>
      </p:pic>
      <p:sp>
        <p:nvSpPr>
          <p:cNvPr id="3" name="Slide Number Placeholder 2"/>
          <p:cNvSpPr>
            <a:spLocks noGrp="1"/>
          </p:cNvSpPr>
          <p:nvPr>
            <p:ph type="sldNum" sz="quarter" idx="12"/>
          </p:nvPr>
        </p:nvSpPr>
        <p:spPr/>
        <p:txBody>
          <a:bodyPr/>
          <a:lstStyle/>
          <a:p>
            <a:fld id="{EBFE97BA-25C8-9F43-B1D0-D16D337F4DD5}" type="slidenum">
              <a:rPr lang="en-US" smtClean="0"/>
              <a:t>2</a:t>
            </a:fld>
            <a:endParaRPr lang="en-US"/>
          </a:p>
        </p:txBody>
      </p:sp>
      <p:sp>
        <p:nvSpPr>
          <p:cNvPr id="5" name="Footer Placeholder 4"/>
          <p:cNvSpPr>
            <a:spLocks noGrp="1"/>
          </p:cNvSpPr>
          <p:nvPr>
            <p:ph type="ftr" sz="quarter" idx="11"/>
          </p:nvPr>
        </p:nvSpPr>
        <p:spPr/>
        <p:txBody>
          <a:bodyPr/>
          <a:lstStyle/>
          <a:p>
            <a:r>
              <a:rPr lang="en-US" smtClean="0"/>
              <a:t>Manjit Dosanjh, 24 September 2014</a:t>
            </a:r>
            <a:endParaRPr lang="en-US"/>
          </a:p>
        </p:txBody>
      </p:sp>
    </p:spTree>
    <p:extLst>
      <p:ext uri="{BB962C8B-B14F-4D97-AF65-F5344CB8AC3E}">
        <p14:creationId xmlns:p14="http://schemas.microsoft.com/office/powerpoint/2010/main" val="30595947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6712"/>
          </a:xfrm>
          <a:prstGeom prst="rect">
            <a:avLst/>
          </a:prstGeom>
          <a:solidFill>
            <a:srgbClr val="4B91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a:xfrm>
            <a:off x="6553200" y="6493390"/>
            <a:ext cx="2133600" cy="365125"/>
          </a:xfrm>
        </p:spPr>
        <p:txBody>
          <a:bodyPr/>
          <a:lstStyle/>
          <a:p>
            <a:fld id="{A7BFDB34-98D3-CF41-B563-BF56CBEBEB94}" type="slidenum">
              <a:rPr lang="en-US" sz="1400" smtClean="0">
                <a:solidFill>
                  <a:srgbClr val="FFFFFF"/>
                </a:solidFill>
              </a:rPr>
              <a:pPr/>
              <a:t>20</a:t>
            </a:fld>
            <a:endParaRPr lang="en-US" sz="1400" dirty="0">
              <a:solidFill>
                <a:srgbClr val="FFFFFF"/>
              </a:solidFill>
            </a:endParaRPr>
          </a:p>
        </p:txBody>
      </p:sp>
      <p:sp>
        <p:nvSpPr>
          <p:cNvPr id="12" name="TextBox 11"/>
          <p:cNvSpPr txBox="1"/>
          <p:nvPr/>
        </p:nvSpPr>
        <p:spPr>
          <a:xfrm>
            <a:off x="109646" y="82227"/>
            <a:ext cx="8890444" cy="769441"/>
          </a:xfrm>
          <a:prstGeom prst="rect">
            <a:avLst/>
          </a:prstGeom>
          <a:noFill/>
        </p:spPr>
        <p:txBody>
          <a:bodyPr wrap="square" rtlCol="0">
            <a:spAutoFit/>
          </a:bodyPr>
          <a:lstStyle/>
          <a:p>
            <a:pPr algn="ctr"/>
            <a:endParaRPr lang="en-US" sz="4400" dirty="0">
              <a:effectLst>
                <a:innerShdw blurRad="63500" dist="50800" dir="13500000">
                  <a:prstClr val="black">
                    <a:alpha val="50000"/>
                  </a:prstClr>
                </a:innerShdw>
              </a:effectLst>
            </a:endParaRPr>
          </a:p>
        </p:txBody>
      </p:sp>
      <p:sp>
        <p:nvSpPr>
          <p:cNvPr id="13" name="TextBox 12"/>
          <p:cNvSpPr txBox="1"/>
          <p:nvPr/>
        </p:nvSpPr>
        <p:spPr>
          <a:xfrm>
            <a:off x="109646" y="0"/>
            <a:ext cx="8890444" cy="707886"/>
          </a:xfrm>
          <a:prstGeom prst="rect">
            <a:avLst/>
          </a:prstGeom>
          <a:noFill/>
        </p:spPr>
        <p:txBody>
          <a:bodyPr wrap="square" rtlCol="0">
            <a:spAutoFit/>
          </a:bodyPr>
          <a:lstStyle/>
          <a:p>
            <a:pPr algn="ctr"/>
            <a:r>
              <a:rPr lang="en-US" sz="4000" dirty="0" smtClean="0">
                <a:solidFill>
                  <a:schemeClr val="bg1"/>
                </a:solidFill>
                <a:latin typeface="+mj-lt"/>
                <a:cs typeface="Abadi MT Condensed Extra Bold"/>
              </a:rPr>
              <a:t>ENVISION</a:t>
            </a:r>
            <a:endParaRPr lang="en-US" sz="4000" dirty="0">
              <a:solidFill>
                <a:schemeClr val="bg1"/>
              </a:solidFill>
              <a:latin typeface="+mj-lt"/>
              <a:cs typeface="Abadi MT Condensed Extra Bold"/>
            </a:endParaRPr>
          </a:p>
        </p:txBody>
      </p:sp>
      <p:sp>
        <p:nvSpPr>
          <p:cNvPr id="10" name="Content Placeholder 2"/>
          <p:cNvSpPr txBox="1">
            <a:spLocks/>
          </p:cNvSpPr>
          <p:nvPr/>
        </p:nvSpPr>
        <p:spPr>
          <a:xfrm>
            <a:off x="351549" y="869208"/>
            <a:ext cx="8470718" cy="1695695"/>
          </a:xfrm>
          <a:prstGeom prst="rect">
            <a:avLst/>
          </a:prstGeom>
        </p:spPr>
        <p:txBody>
          <a:bodyPr>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800" b="1" dirty="0" smtClean="0"/>
              <a:t>European Novel Imaging Systems for Ion Therapy</a:t>
            </a:r>
            <a:endParaRPr lang="en-US" sz="2800" dirty="0" smtClean="0">
              <a:solidFill>
                <a:srgbClr val="F79646"/>
              </a:solidFill>
            </a:endParaRPr>
          </a:p>
          <a:p>
            <a:pPr marL="0" indent="0" algn="ctr">
              <a:buFont typeface="Arial"/>
              <a:buNone/>
            </a:pPr>
            <a:r>
              <a:rPr lang="en-US" sz="2800" b="1" dirty="0" smtClean="0">
                <a:solidFill>
                  <a:srgbClr val="F79646"/>
                </a:solidFill>
              </a:rPr>
              <a:t>Accurate positioning is a crucial challenge </a:t>
            </a:r>
          </a:p>
          <a:p>
            <a:pPr marL="0" indent="0" algn="ctr">
              <a:buFont typeface="Arial"/>
              <a:buNone/>
            </a:pPr>
            <a:r>
              <a:rPr lang="en-US" sz="2800" b="1" dirty="0" smtClean="0">
                <a:solidFill>
                  <a:srgbClr val="F79646"/>
                </a:solidFill>
              </a:rPr>
              <a:t>for targeting moving organs during particle treatment</a:t>
            </a:r>
            <a:br>
              <a:rPr lang="en-US" sz="2800" b="1" dirty="0" smtClean="0">
                <a:solidFill>
                  <a:srgbClr val="F79646"/>
                </a:solidFill>
              </a:rPr>
            </a:br>
            <a:r>
              <a:rPr lang="en-US" sz="2800" dirty="0" smtClean="0">
                <a:solidFill>
                  <a:srgbClr val="F79646"/>
                </a:solidFill>
              </a:rPr>
              <a:t> </a:t>
            </a:r>
            <a:endParaRPr lang="en-US" sz="2800" dirty="0">
              <a:solidFill>
                <a:srgbClr val="F79646"/>
              </a:solidFill>
            </a:endParaRPr>
          </a:p>
        </p:txBody>
      </p:sp>
      <p:pic>
        <p:nvPicPr>
          <p:cNvPr id="11" name="Picture 10" descr="Envision-Logo.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41514"/>
            <a:ext cx="14478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280400" y="64794"/>
            <a:ext cx="83820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559306" y="3678764"/>
            <a:ext cx="3559294" cy="2814626"/>
          </a:xfrm>
          <a:prstGeom prst="rect">
            <a:avLst/>
          </a:prstGeom>
        </p:spPr>
      </p:pic>
      <p:sp>
        <p:nvSpPr>
          <p:cNvPr id="17" name="Content Placeholder 2"/>
          <p:cNvSpPr txBox="1">
            <a:spLocks/>
          </p:cNvSpPr>
          <p:nvPr/>
        </p:nvSpPr>
        <p:spPr>
          <a:xfrm>
            <a:off x="486256" y="2275009"/>
            <a:ext cx="6849666" cy="188767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025EA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25EA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25EA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25EA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25EA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smtClean="0"/>
              <a:t>4-year EU funded project: Budget 6M euros</a:t>
            </a:r>
          </a:p>
          <a:p>
            <a:r>
              <a:rPr lang="en-US" sz="2000" dirty="0" smtClean="0"/>
              <a:t>launched in February 2010</a:t>
            </a:r>
          </a:p>
          <a:p>
            <a:r>
              <a:rPr lang="en-US" sz="2000" dirty="0" smtClean="0"/>
              <a:t>16 leading European research </a:t>
            </a:r>
            <a:r>
              <a:rPr lang="en-US" sz="2000" dirty="0" err="1" smtClean="0"/>
              <a:t>centres</a:t>
            </a:r>
            <a:r>
              <a:rPr lang="en-US" sz="2000" dirty="0" smtClean="0"/>
              <a:t> and industrial partners, coordinated by CERN</a:t>
            </a:r>
            <a:endParaRPr lang="en-US" sz="2000" dirty="0"/>
          </a:p>
        </p:txBody>
      </p:sp>
      <p:sp>
        <p:nvSpPr>
          <p:cNvPr id="18" name="Content Placeholder 2"/>
          <p:cNvSpPr txBox="1">
            <a:spLocks/>
          </p:cNvSpPr>
          <p:nvPr/>
        </p:nvSpPr>
        <p:spPr>
          <a:xfrm>
            <a:off x="479447" y="3816486"/>
            <a:ext cx="4296674" cy="267690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ea typeface="ＭＳ Ｐゴシック" pitchFamily="34" charset="-128"/>
              </a:rPr>
              <a:t>R&amp;D in real-time medical imaging for more precise and effective particle  therapy</a:t>
            </a:r>
          </a:p>
          <a:p>
            <a:pPr lvl="1"/>
            <a:r>
              <a:rPr lang="en-US" sz="1800" dirty="0" smtClean="0">
                <a:ea typeface="ＭＳ Ｐゴシック" pitchFamily="34" charset="-128"/>
              </a:rPr>
              <a:t>2 demonstrators for real time imaging have been constructed and are being tested</a:t>
            </a:r>
          </a:p>
          <a:p>
            <a:pPr lvl="1"/>
            <a:r>
              <a:rPr lang="en-US" sz="1800" dirty="0" smtClean="0">
                <a:ea typeface="ＭＳ Ｐゴシック" pitchFamily="34" charset="-128"/>
              </a:rPr>
              <a:t>&gt; 40 scientific publications and 80 conference talks/posters</a:t>
            </a:r>
            <a:endParaRPr lang="en-US" sz="1800" dirty="0">
              <a:ea typeface="ＭＳ Ｐゴシック" pitchFamily="34" charset="-128"/>
            </a:endParaRPr>
          </a:p>
        </p:txBody>
      </p:sp>
      <p:sp>
        <p:nvSpPr>
          <p:cNvPr id="2" name="Footer Placeholder 1"/>
          <p:cNvSpPr>
            <a:spLocks noGrp="1"/>
          </p:cNvSpPr>
          <p:nvPr>
            <p:ph type="ftr" sz="quarter" idx="11"/>
          </p:nvPr>
        </p:nvSpPr>
        <p:spPr/>
        <p:txBody>
          <a:bodyPr/>
          <a:lstStyle/>
          <a:p>
            <a:r>
              <a:rPr lang="en-US" smtClean="0"/>
              <a:t>Manjit Dosanjh, 24 September 2014</a:t>
            </a:r>
            <a:endParaRPr lang="en-US"/>
          </a:p>
        </p:txBody>
      </p:sp>
    </p:spTree>
    <p:extLst>
      <p:ext uri="{BB962C8B-B14F-4D97-AF65-F5344CB8AC3E}">
        <p14:creationId xmlns:p14="http://schemas.microsoft.com/office/powerpoint/2010/main" val="425689545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11560" y="1628800"/>
            <a:ext cx="8229600" cy="2448272"/>
          </a:xfrm>
        </p:spPr>
        <p:txBody>
          <a:bodyPr>
            <a:noAutofit/>
          </a:bodyPr>
          <a:lstStyle/>
          <a:p>
            <a:r>
              <a:rPr lang="en-GB" sz="6000" dirty="0" smtClean="0">
                <a:solidFill>
                  <a:srgbClr val="800000"/>
                </a:solidFill>
              </a:rPr>
              <a:t>Current  Status</a:t>
            </a:r>
            <a:endParaRPr lang="en-GB" sz="5400" dirty="0">
              <a:solidFill>
                <a:srgbClr val="800000"/>
              </a:solidFill>
            </a:endParaRPr>
          </a:p>
        </p:txBody>
      </p:sp>
      <p:sp>
        <p:nvSpPr>
          <p:cNvPr id="4" name="Slide Number Placeholder 3"/>
          <p:cNvSpPr>
            <a:spLocks noGrp="1"/>
          </p:cNvSpPr>
          <p:nvPr>
            <p:ph type="sldNum" sz="quarter" idx="12"/>
          </p:nvPr>
        </p:nvSpPr>
        <p:spPr/>
        <p:txBody>
          <a:bodyPr/>
          <a:lstStyle/>
          <a:p>
            <a:fld id="{E984DCC9-4003-4980-B290-CC9546231572}" type="slidenum">
              <a:rPr lang="en-GB" smtClean="0">
                <a:solidFill>
                  <a:prstClr val="black">
                    <a:tint val="75000"/>
                  </a:prstClr>
                </a:solidFill>
              </a:rPr>
              <a:pPr/>
              <a:t>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t>Manjit Dosanjh, 24 September 2014</a:t>
            </a:r>
            <a:endParaRPr lang="en-US"/>
          </a:p>
        </p:txBody>
      </p:sp>
    </p:spTree>
    <p:extLst>
      <p:ext uri="{BB962C8B-B14F-4D97-AF65-F5344CB8AC3E}">
        <p14:creationId xmlns:p14="http://schemas.microsoft.com/office/powerpoint/2010/main" val="12637650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2946" name="Picture 2" descr="世界地図"/>
          <p:cNvPicPr>
            <a:picLocks noChangeAspect="1" noChangeArrowheads="1"/>
          </p:cNvPicPr>
          <p:nvPr/>
        </p:nvPicPr>
        <p:blipFill>
          <a:blip r:embed="rId3" cstate="email">
            <a:lum bright="-20000" contrast="32000"/>
            <a:extLst>
              <a:ext uri="{28A0092B-C50C-407E-A947-70E740481C1C}">
                <a14:useLocalDpi xmlns:a14="http://schemas.microsoft.com/office/drawing/2010/main"/>
              </a:ext>
            </a:extLst>
          </a:blip>
          <a:srcRect/>
          <a:stretch>
            <a:fillRect/>
          </a:stretch>
        </p:blipFill>
        <p:spPr bwMode="auto">
          <a:xfrm>
            <a:off x="-30248" y="600079"/>
            <a:ext cx="9144001" cy="6308725"/>
          </a:xfrm>
          <a:prstGeom prst="rect">
            <a:avLst/>
          </a:prstGeom>
          <a:gradFill rotWithShape="1">
            <a:gsLst>
              <a:gs pos="0">
                <a:schemeClr val="accent2"/>
              </a:gs>
              <a:gs pos="100000">
                <a:srgbClr val="FFFFFF"/>
              </a:gs>
            </a:gsLst>
            <a:lin ang="5400000" scaled="1"/>
          </a:gra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25602" name="Text Box 3"/>
          <p:cNvSpPr txBox="1">
            <a:spLocks noChangeArrowheads="1"/>
          </p:cNvSpPr>
          <p:nvPr/>
        </p:nvSpPr>
        <p:spPr bwMode="auto">
          <a:xfrm>
            <a:off x="1507292" y="2184811"/>
            <a:ext cx="1846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fontAlgn="ctr"/>
            <a:endParaRPr lang="ja-JP" altLang="en-US" sz="1200" b="1">
              <a:cs typeface="Arial" charset="0"/>
            </a:endParaRPr>
          </a:p>
        </p:txBody>
      </p:sp>
      <p:sp>
        <p:nvSpPr>
          <p:cNvPr id="25603" name="Rectangle 5"/>
          <p:cNvSpPr>
            <a:spLocks noChangeArrowheads="1"/>
          </p:cNvSpPr>
          <p:nvPr/>
        </p:nvSpPr>
        <p:spPr bwMode="auto">
          <a:xfrm>
            <a:off x="5682748" y="2564905"/>
            <a:ext cx="770643" cy="276225"/>
          </a:xfrm>
          <a:prstGeom prst="rect">
            <a:avLst/>
          </a:prstGeom>
          <a:solidFill>
            <a:srgbClr val="FFFF99"/>
          </a:solidFill>
          <a:ln w="9525">
            <a:solidFill>
              <a:srgbClr val="000000"/>
            </a:solidFill>
            <a:miter lim="800000"/>
            <a:headEnd/>
            <a:tailEnd/>
          </a:ln>
        </p:spPr>
        <p:txBody>
          <a:bodyPr>
            <a:spAutoFit/>
          </a:bodyPr>
          <a:lstStyle/>
          <a:p>
            <a:pPr algn="ctr"/>
            <a:r>
              <a:rPr lang="en-US" altLang="ja-JP" sz="1200" b="1" dirty="0">
                <a:cs typeface="Arial" charset="0"/>
              </a:rPr>
              <a:t>Seattle</a:t>
            </a:r>
            <a:endParaRPr lang="ja-JP" altLang="en-US" sz="1200" b="1" dirty="0">
              <a:cs typeface="Arial" charset="0"/>
            </a:endParaRPr>
          </a:p>
        </p:txBody>
      </p:sp>
      <p:sp>
        <p:nvSpPr>
          <p:cNvPr id="25604" name="Rectangle 6"/>
          <p:cNvSpPr>
            <a:spLocks noChangeArrowheads="1"/>
          </p:cNvSpPr>
          <p:nvPr/>
        </p:nvSpPr>
        <p:spPr bwMode="auto">
          <a:xfrm>
            <a:off x="5682747" y="3212977"/>
            <a:ext cx="979509" cy="276225"/>
          </a:xfrm>
          <a:prstGeom prst="rect">
            <a:avLst/>
          </a:prstGeom>
          <a:solidFill>
            <a:srgbClr val="FFFF99"/>
          </a:solidFill>
          <a:ln w="9525">
            <a:solidFill>
              <a:srgbClr val="000000"/>
            </a:solidFill>
            <a:miter lim="800000"/>
            <a:headEnd/>
            <a:tailEnd/>
          </a:ln>
        </p:spPr>
        <p:txBody>
          <a:bodyPr>
            <a:spAutoFit/>
          </a:bodyPr>
          <a:lstStyle/>
          <a:p>
            <a:pPr algn="ctr"/>
            <a:r>
              <a:rPr lang="en-US" altLang="ja-JP" sz="1200" b="1">
                <a:cs typeface="Arial" charset="0"/>
              </a:rPr>
              <a:t>Loma Linda</a:t>
            </a:r>
            <a:endParaRPr lang="ja-JP" altLang="en-US" sz="1200" b="1">
              <a:cs typeface="Arial" charset="0"/>
            </a:endParaRPr>
          </a:p>
        </p:txBody>
      </p:sp>
      <p:sp>
        <p:nvSpPr>
          <p:cNvPr id="25605" name="Rectangle 10"/>
          <p:cNvSpPr>
            <a:spLocks noChangeArrowheads="1"/>
          </p:cNvSpPr>
          <p:nvPr/>
        </p:nvSpPr>
        <p:spPr bwMode="auto">
          <a:xfrm>
            <a:off x="269109" y="3919628"/>
            <a:ext cx="870034" cy="276225"/>
          </a:xfrm>
          <a:prstGeom prst="rect">
            <a:avLst/>
          </a:prstGeom>
          <a:solidFill>
            <a:srgbClr val="FFFF99"/>
          </a:solidFill>
          <a:ln w="9525">
            <a:solidFill>
              <a:srgbClr val="000000"/>
            </a:solidFill>
            <a:miter lim="800000"/>
            <a:headEnd/>
            <a:tailEnd/>
          </a:ln>
        </p:spPr>
        <p:txBody>
          <a:bodyPr>
            <a:spAutoFit/>
          </a:bodyPr>
          <a:lstStyle/>
          <a:p>
            <a:pPr algn="ctr"/>
            <a:r>
              <a:rPr lang="en-US" altLang="ja-JP" sz="1200" b="1">
                <a:cs typeface="Arial" charset="0"/>
              </a:rPr>
              <a:t>Catania</a:t>
            </a:r>
            <a:endParaRPr lang="ja-JP" altLang="en-US" sz="1200" b="1">
              <a:cs typeface="Arial" charset="0"/>
            </a:endParaRPr>
          </a:p>
        </p:txBody>
      </p:sp>
      <p:sp>
        <p:nvSpPr>
          <p:cNvPr id="25606" name="Rectangle 11"/>
          <p:cNvSpPr>
            <a:spLocks noChangeArrowheads="1"/>
          </p:cNvSpPr>
          <p:nvPr/>
        </p:nvSpPr>
        <p:spPr bwMode="auto">
          <a:xfrm>
            <a:off x="0" y="1347792"/>
            <a:ext cx="1061615" cy="276225"/>
          </a:xfrm>
          <a:prstGeom prst="rect">
            <a:avLst/>
          </a:prstGeom>
          <a:solidFill>
            <a:srgbClr val="FFFF99"/>
          </a:solidFill>
          <a:ln w="9525">
            <a:solidFill>
              <a:srgbClr val="000000"/>
            </a:solidFill>
            <a:miter lim="800000"/>
            <a:headEnd/>
            <a:tailEnd/>
          </a:ln>
        </p:spPr>
        <p:txBody>
          <a:bodyPr>
            <a:spAutoFit/>
          </a:bodyPr>
          <a:lstStyle/>
          <a:p>
            <a:pPr algn="ctr"/>
            <a:r>
              <a:rPr lang="en-US" altLang="ja-JP" sz="1200" b="1">
                <a:cs typeface="Arial" charset="0"/>
              </a:rPr>
              <a:t>Clatterbridge</a:t>
            </a:r>
            <a:endParaRPr lang="ja-JP" altLang="en-US" sz="1200" b="1">
              <a:cs typeface="Arial" charset="0"/>
            </a:endParaRPr>
          </a:p>
        </p:txBody>
      </p:sp>
      <p:sp>
        <p:nvSpPr>
          <p:cNvPr id="25607" name="Rectangle 12"/>
          <p:cNvSpPr>
            <a:spLocks noChangeArrowheads="1"/>
          </p:cNvSpPr>
          <p:nvPr/>
        </p:nvSpPr>
        <p:spPr bwMode="auto">
          <a:xfrm>
            <a:off x="1391479" y="1600200"/>
            <a:ext cx="770643" cy="276225"/>
          </a:xfrm>
          <a:prstGeom prst="rect">
            <a:avLst/>
          </a:prstGeom>
          <a:solidFill>
            <a:srgbClr val="FFFF99"/>
          </a:solidFill>
          <a:ln w="9525">
            <a:solidFill>
              <a:srgbClr val="000000"/>
            </a:solidFill>
            <a:miter lim="800000"/>
            <a:headEnd/>
            <a:tailEnd/>
          </a:ln>
        </p:spPr>
        <p:txBody>
          <a:bodyPr>
            <a:spAutoFit/>
          </a:bodyPr>
          <a:lstStyle/>
          <a:p>
            <a:pPr algn="ctr" fontAlgn="ctr"/>
            <a:r>
              <a:rPr lang="en-US" altLang="ja-JP" sz="1200" b="1">
                <a:cs typeface="Arial" charset="0"/>
              </a:rPr>
              <a:t>Uppsala</a:t>
            </a:r>
            <a:endParaRPr lang="ja-JP" altLang="en-US" sz="1200" b="1">
              <a:cs typeface="Arial" charset="0"/>
            </a:endParaRPr>
          </a:p>
        </p:txBody>
      </p:sp>
      <p:sp>
        <p:nvSpPr>
          <p:cNvPr id="25608" name="Rectangle 13"/>
          <p:cNvSpPr>
            <a:spLocks noChangeArrowheads="1"/>
          </p:cNvSpPr>
          <p:nvPr/>
        </p:nvSpPr>
        <p:spPr bwMode="auto">
          <a:xfrm>
            <a:off x="2389482" y="941595"/>
            <a:ext cx="1083159" cy="646331"/>
          </a:xfrm>
          <a:prstGeom prst="rect">
            <a:avLst/>
          </a:prstGeom>
          <a:solidFill>
            <a:srgbClr val="FFFF99"/>
          </a:solidFill>
          <a:ln w="9525">
            <a:solidFill>
              <a:srgbClr val="000000"/>
            </a:solidFill>
            <a:miter lim="800000"/>
            <a:headEnd/>
            <a:tailEnd/>
          </a:ln>
        </p:spPr>
        <p:txBody>
          <a:bodyPr wrap="none">
            <a:spAutoFit/>
          </a:bodyPr>
          <a:lstStyle/>
          <a:p>
            <a:pPr algn="ctr" fontAlgn="ctr"/>
            <a:r>
              <a:rPr lang="en-US" altLang="ja-JP" sz="1200" b="1">
                <a:cs typeface="Arial" charset="0"/>
              </a:rPr>
              <a:t>St Petersburg</a:t>
            </a:r>
          </a:p>
          <a:p>
            <a:pPr algn="ctr" fontAlgn="ctr"/>
            <a:r>
              <a:rPr lang="en-US" altLang="ja-JP" sz="1200" b="1">
                <a:cs typeface="Arial" charset="0"/>
              </a:rPr>
              <a:t>Dubna</a:t>
            </a:r>
          </a:p>
          <a:p>
            <a:pPr algn="ctr" fontAlgn="ctr"/>
            <a:r>
              <a:rPr lang="en-US" altLang="ja-JP" sz="1200" b="1">
                <a:cs typeface="Arial" charset="0"/>
              </a:rPr>
              <a:t>Moscow</a:t>
            </a:r>
            <a:endParaRPr lang="ja-JP" altLang="en-US" sz="1200" b="1">
              <a:cs typeface="Arial" charset="0"/>
            </a:endParaRPr>
          </a:p>
        </p:txBody>
      </p:sp>
      <p:sp>
        <p:nvSpPr>
          <p:cNvPr id="25609" name="Rectangle 15"/>
          <p:cNvSpPr>
            <a:spLocks noChangeArrowheads="1"/>
          </p:cNvSpPr>
          <p:nvPr/>
        </p:nvSpPr>
        <p:spPr bwMode="auto">
          <a:xfrm>
            <a:off x="1879153" y="2967533"/>
            <a:ext cx="798010" cy="276225"/>
          </a:xfrm>
          <a:prstGeom prst="rect">
            <a:avLst/>
          </a:prstGeom>
          <a:solidFill>
            <a:srgbClr val="FFFF99"/>
          </a:solidFill>
          <a:ln w="9525">
            <a:solidFill>
              <a:srgbClr val="000000"/>
            </a:solidFill>
            <a:miter lim="800000"/>
            <a:headEnd/>
            <a:tailEnd/>
          </a:ln>
        </p:spPr>
        <p:txBody>
          <a:bodyPr>
            <a:spAutoFit/>
          </a:bodyPr>
          <a:lstStyle/>
          <a:p>
            <a:pPr algn="ctr" fontAlgn="ctr"/>
            <a:r>
              <a:rPr lang="en-US" altLang="ja-JP" sz="1200" b="1" dirty="0" err="1">
                <a:cs typeface="Arial" charset="0"/>
              </a:rPr>
              <a:t>Villigen</a:t>
            </a:r>
            <a:endParaRPr lang="ja-JP" altLang="en-US" sz="1200" b="1" dirty="0">
              <a:cs typeface="Arial" charset="0"/>
            </a:endParaRPr>
          </a:p>
        </p:txBody>
      </p:sp>
      <p:sp>
        <p:nvSpPr>
          <p:cNvPr id="25610" name="Rectangle 17"/>
          <p:cNvSpPr>
            <a:spLocks noChangeArrowheads="1"/>
          </p:cNvSpPr>
          <p:nvPr/>
        </p:nvSpPr>
        <p:spPr bwMode="auto">
          <a:xfrm>
            <a:off x="1" y="3073404"/>
            <a:ext cx="753358" cy="461963"/>
          </a:xfrm>
          <a:prstGeom prst="rect">
            <a:avLst/>
          </a:prstGeom>
          <a:solidFill>
            <a:srgbClr val="FFFF99"/>
          </a:solidFill>
          <a:ln w="9525">
            <a:solidFill>
              <a:srgbClr val="000000"/>
            </a:solidFill>
            <a:miter lim="800000"/>
            <a:headEnd/>
            <a:tailEnd/>
          </a:ln>
        </p:spPr>
        <p:txBody>
          <a:bodyPr>
            <a:spAutoFit/>
          </a:bodyPr>
          <a:lstStyle/>
          <a:p>
            <a:pPr algn="ctr" fontAlgn="ctr"/>
            <a:r>
              <a:rPr lang="en-US" altLang="ja-JP" sz="1200" b="1">
                <a:cs typeface="Arial" charset="0"/>
              </a:rPr>
              <a:t>Orsay</a:t>
            </a:r>
          </a:p>
          <a:p>
            <a:pPr algn="ctr" fontAlgn="ctr"/>
            <a:r>
              <a:rPr lang="en-US" altLang="ja-JP" sz="1200" b="1">
                <a:cs typeface="Arial" charset="0"/>
              </a:rPr>
              <a:t>Nice</a:t>
            </a:r>
            <a:endParaRPr lang="ja-JP" altLang="en-US" sz="1200" b="1">
              <a:cs typeface="Arial" charset="0"/>
            </a:endParaRPr>
          </a:p>
        </p:txBody>
      </p:sp>
      <p:sp>
        <p:nvSpPr>
          <p:cNvPr id="25611" name="Rectangle 18"/>
          <p:cNvSpPr>
            <a:spLocks noChangeArrowheads="1"/>
          </p:cNvSpPr>
          <p:nvPr/>
        </p:nvSpPr>
        <p:spPr bwMode="auto">
          <a:xfrm>
            <a:off x="953583" y="5430842"/>
            <a:ext cx="741834" cy="276225"/>
          </a:xfrm>
          <a:prstGeom prst="rect">
            <a:avLst/>
          </a:prstGeom>
          <a:solidFill>
            <a:srgbClr val="FFFF99"/>
          </a:solidFill>
          <a:ln w="9525">
            <a:solidFill>
              <a:srgbClr val="000000"/>
            </a:solidFill>
            <a:miter lim="800000"/>
            <a:headEnd/>
            <a:tailEnd/>
          </a:ln>
        </p:spPr>
        <p:txBody>
          <a:bodyPr>
            <a:spAutoFit/>
          </a:bodyPr>
          <a:lstStyle/>
          <a:p>
            <a:pPr algn="ctr"/>
            <a:r>
              <a:rPr lang="en-US" altLang="ja-JP" sz="1200" b="1">
                <a:cs typeface="Arial" charset="0"/>
              </a:rPr>
              <a:t>Faure</a:t>
            </a:r>
            <a:endParaRPr lang="ja-JP" altLang="en-US" sz="1200" b="1">
              <a:cs typeface="Arial" charset="0"/>
            </a:endParaRPr>
          </a:p>
        </p:txBody>
      </p:sp>
      <p:cxnSp>
        <p:nvCxnSpPr>
          <p:cNvPr id="25612" name="AutoShape 19"/>
          <p:cNvCxnSpPr>
            <a:cxnSpLocks noChangeShapeType="1"/>
          </p:cNvCxnSpPr>
          <p:nvPr/>
        </p:nvCxnSpPr>
        <p:spPr bwMode="auto">
          <a:xfrm>
            <a:off x="34571" y="3754438"/>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5613" name="AutoShape 20"/>
          <p:cNvCxnSpPr>
            <a:cxnSpLocks noChangeShapeType="1"/>
          </p:cNvCxnSpPr>
          <p:nvPr/>
        </p:nvCxnSpPr>
        <p:spPr bwMode="auto">
          <a:xfrm>
            <a:off x="34571" y="3754438"/>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5614" name="Line 21"/>
          <p:cNvSpPr>
            <a:spLocks noChangeShapeType="1"/>
          </p:cNvSpPr>
          <p:nvPr/>
        </p:nvSpPr>
        <p:spPr bwMode="auto">
          <a:xfrm flipH="1">
            <a:off x="1313694" y="5133979"/>
            <a:ext cx="0" cy="28416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74774" name="Line 22"/>
          <p:cNvSpPr>
            <a:spLocks noChangeShapeType="1"/>
          </p:cNvSpPr>
          <p:nvPr/>
        </p:nvSpPr>
        <p:spPr bwMode="auto">
          <a:xfrm flipH="1">
            <a:off x="1011201" y="3078165"/>
            <a:ext cx="64820" cy="863600"/>
          </a:xfrm>
          <a:prstGeom prst="line">
            <a:avLst/>
          </a:prstGeom>
          <a:noFill/>
          <a:ln w="12700">
            <a:solidFill>
              <a:srgbClr val="000000"/>
            </a:solidFill>
            <a:round/>
            <a:headEnd/>
            <a:tailEnd/>
          </a:ln>
        </p:spPr>
        <p:txBody>
          <a:bodyPr/>
          <a:lstStyle/>
          <a:p>
            <a:pPr algn="ctr">
              <a:defRPr/>
            </a:pPr>
            <a:endParaRPr lang="ja-JP" altLang="en-US" b="1">
              <a:latin typeface="Arial"/>
              <a:ea typeface="+mj-ea"/>
              <a:cs typeface="Arial"/>
            </a:endParaRPr>
          </a:p>
        </p:txBody>
      </p:sp>
      <p:sp>
        <p:nvSpPr>
          <p:cNvPr id="25616" name="Line 24"/>
          <p:cNvSpPr>
            <a:spLocks noChangeShapeType="1"/>
          </p:cNvSpPr>
          <p:nvPr/>
        </p:nvSpPr>
        <p:spPr bwMode="auto">
          <a:xfrm flipH="1">
            <a:off x="378841" y="2747967"/>
            <a:ext cx="463825" cy="3333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17" name="Line 25"/>
          <p:cNvSpPr>
            <a:spLocks noChangeShapeType="1"/>
          </p:cNvSpPr>
          <p:nvPr/>
        </p:nvSpPr>
        <p:spPr bwMode="auto">
          <a:xfrm flipV="1">
            <a:off x="661170" y="1628775"/>
            <a:ext cx="120998" cy="8667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18" name="Line 26"/>
          <p:cNvSpPr>
            <a:spLocks noChangeShapeType="1"/>
          </p:cNvSpPr>
          <p:nvPr/>
        </p:nvSpPr>
        <p:spPr bwMode="auto">
          <a:xfrm flipV="1">
            <a:off x="1136520" y="1752604"/>
            <a:ext cx="254961" cy="4556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19" name="Line 27"/>
          <p:cNvSpPr>
            <a:spLocks noChangeShapeType="1"/>
          </p:cNvSpPr>
          <p:nvPr/>
        </p:nvSpPr>
        <p:spPr bwMode="auto">
          <a:xfrm flipH="1">
            <a:off x="1876912" y="1587925"/>
            <a:ext cx="996794" cy="6552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20" name="Line 29"/>
          <p:cNvSpPr>
            <a:spLocks noChangeShapeType="1"/>
          </p:cNvSpPr>
          <p:nvPr/>
        </p:nvSpPr>
        <p:spPr bwMode="auto">
          <a:xfrm flipH="1">
            <a:off x="6662818" y="3068960"/>
            <a:ext cx="196014" cy="2160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25621" name="Line 30"/>
          <p:cNvSpPr>
            <a:spLocks noChangeShapeType="1"/>
          </p:cNvSpPr>
          <p:nvPr/>
        </p:nvSpPr>
        <p:spPr bwMode="auto">
          <a:xfrm flipH="1" flipV="1">
            <a:off x="6466804" y="2708920"/>
            <a:ext cx="326690" cy="7200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22" name="Line 31"/>
          <p:cNvSpPr>
            <a:spLocks noChangeShapeType="1"/>
          </p:cNvSpPr>
          <p:nvPr/>
        </p:nvSpPr>
        <p:spPr bwMode="auto">
          <a:xfrm flipH="1" flipV="1">
            <a:off x="6336128" y="1772816"/>
            <a:ext cx="392028" cy="86409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23" name="Line 32"/>
          <p:cNvSpPr>
            <a:spLocks noChangeShapeType="1"/>
          </p:cNvSpPr>
          <p:nvPr/>
        </p:nvSpPr>
        <p:spPr bwMode="auto">
          <a:xfrm flipH="1" flipV="1">
            <a:off x="7904241" y="3212977"/>
            <a:ext cx="391332" cy="41128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24" name="Rectangle 33"/>
          <p:cNvSpPr>
            <a:spLocks noChangeArrowheads="1"/>
          </p:cNvSpPr>
          <p:nvPr/>
        </p:nvSpPr>
        <p:spPr bwMode="auto">
          <a:xfrm>
            <a:off x="8021888" y="3794128"/>
            <a:ext cx="1027043" cy="276225"/>
          </a:xfrm>
          <a:prstGeom prst="rect">
            <a:avLst/>
          </a:prstGeom>
          <a:solidFill>
            <a:srgbClr val="FFFF99"/>
          </a:solidFill>
          <a:ln w="9525">
            <a:solidFill>
              <a:srgbClr val="000000"/>
            </a:solidFill>
            <a:miter lim="800000"/>
            <a:headEnd/>
            <a:tailEnd/>
          </a:ln>
        </p:spPr>
        <p:txBody>
          <a:bodyPr>
            <a:spAutoFit/>
          </a:bodyPr>
          <a:lstStyle/>
          <a:p>
            <a:pPr algn="ctr"/>
            <a:r>
              <a:rPr lang="en-US" altLang="ja-JP" sz="1200" b="1" dirty="0">
                <a:cs typeface="Arial" charset="0"/>
              </a:rPr>
              <a:t>Jacksonville</a:t>
            </a:r>
            <a:endParaRPr lang="ja-JP" altLang="en-US" sz="1200" b="1" dirty="0">
              <a:cs typeface="Arial" charset="0"/>
            </a:endParaRPr>
          </a:p>
        </p:txBody>
      </p:sp>
      <p:sp>
        <p:nvSpPr>
          <p:cNvPr id="25625" name="Rectangle 34"/>
          <p:cNvSpPr>
            <a:spLocks noChangeArrowheads="1"/>
          </p:cNvSpPr>
          <p:nvPr/>
        </p:nvSpPr>
        <p:spPr bwMode="auto">
          <a:xfrm>
            <a:off x="1227652" y="3944622"/>
            <a:ext cx="1003995" cy="276225"/>
          </a:xfrm>
          <a:prstGeom prst="rect">
            <a:avLst/>
          </a:prstGeom>
          <a:solidFill>
            <a:srgbClr val="FFCC99"/>
          </a:solidFill>
          <a:ln w="9525">
            <a:solidFill>
              <a:srgbClr val="000000"/>
            </a:solidFill>
            <a:miter lim="800000"/>
            <a:headEnd/>
            <a:tailEnd/>
          </a:ln>
        </p:spPr>
        <p:txBody>
          <a:bodyPr>
            <a:spAutoFit/>
          </a:bodyPr>
          <a:lstStyle/>
          <a:p>
            <a:pPr algn="ctr"/>
            <a:r>
              <a:rPr lang="en-US" altLang="ja-JP" sz="1200" b="1" dirty="0">
                <a:solidFill>
                  <a:srgbClr val="8D3C15"/>
                </a:solidFill>
                <a:cs typeface="Arial" charset="0"/>
              </a:rPr>
              <a:t>Heidelberg</a:t>
            </a:r>
            <a:endParaRPr lang="ja-JP" altLang="en-US" sz="1200" b="1" dirty="0">
              <a:solidFill>
                <a:srgbClr val="8D3C15"/>
              </a:solidFill>
              <a:cs typeface="Arial" charset="0"/>
            </a:endParaRPr>
          </a:p>
        </p:txBody>
      </p:sp>
      <p:sp>
        <p:nvSpPr>
          <p:cNvPr id="74788" name="Line 36"/>
          <p:cNvSpPr>
            <a:spLocks noChangeShapeType="1"/>
          </p:cNvSpPr>
          <p:nvPr/>
        </p:nvSpPr>
        <p:spPr bwMode="auto">
          <a:xfrm flipV="1">
            <a:off x="1199898" y="2492896"/>
            <a:ext cx="758579" cy="116954"/>
          </a:xfrm>
          <a:prstGeom prst="line">
            <a:avLst/>
          </a:prstGeom>
          <a:noFill/>
          <a:ln w="12700">
            <a:solidFill>
              <a:srgbClr val="000000"/>
            </a:solidFill>
            <a:round/>
            <a:headEnd/>
            <a:tailEnd/>
          </a:ln>
        </p:spPr>
        <p:txBody>
          <a:bodyPr/>
          <a:lstStyle/>
          <a:p>
            <a:pPr algn="ctr">
              <a:defRPr/>
            </a:pPr>
            <a:endParaRPr lang="ja-JP" altLang="en-US" b="1">
              <a:latin typeface="Arial"/>
              <a:ea typeface="+mj-ea"/>
              <a:cs typeface="Arial"/>
            </a:endParaRPr>
          </a:p>
        </p:txBody>
      </p:sp>
      <p:sp>
        <p:nvSpPr>
          <p:cNvPr id="74789" name="Line 37"/>
          <p:cNvSpPr>
            <a:spLocks noChangeShapeType="1"/>
          </p:cNvSpPr>
          <p:nvPr/>
        </p:nvSpPr>
        <p:spPr bwMode="auto">
          <a:xfrm>
            <a:off x="1011201" y="2689229"/>
            <a:ext cx="380281" cy="1255395"/>
          </a:xfrm>
          <a:prstGeom prst="line">
            <a:avLst/>
          </a:prstGeom>
          <a:noFill/>
          <a:ln w="12700">
            <a:solidFill>
              <a:srgbClr val="000000"/>
            </a:solidFill>
            <a:round/>
            <a:headEnd/>
            <a:tailEnd/>
          </a:ln>
        </p:spPr>
        <p:txBody>
          <a:bodyPr/>
          <a:lstStyle/>
          <a:p>
            <a:pPr algn="ctr">
              <a:defRPr/>
            </a:pPr>
            <a:endParaRPr lang="ja-JP" altLang="en-US" b="1">
              <a:latin typeface="Arial"/>
              <a:ea typeface="+mj-ea"/>
              <a:cs typeface="Arial"/>
            </a:endParaRPr>
          </a:p>
        </p:txBody>
      </p:sp>
      <p:sp>
        <p:nvSpPr>
          <p:cNvPr id="74790" name="Line 38"/>
          <p:cNvSpPr>
            <a:spLocks noChangeShapeType="1"/>
          </p:cNvSpPr>
          <p:nvPr/>
        </p:nvSpPr>
        <p:spPr bwMode="auto">
          <a:xfrm>
            <a:off x="8191861" y="2528888"/>
            <a:ext cx="0" cy="0"/>
          </a:xfrm>
          <a:prstGeom prst="line">
            <a:avLst/>
          </a:prstGeom>
          <a:noFill/>
          <a:ln w="9525">
            <a:solidFill>
              <a:schemeClr val="tx1"/>
            </a:solidFill>
            <a:round/>
            <a:headEnd/>
            <a:tailEnd/>
          </a:ln>
        </p:spPr>
        <p:txBody>
          <a:bodyPr/>
          <a:lstStyle/>
          <a:p>
            <a:pPr algn="ctr">
              <a:defRPr/>
            </a:pPr>
            <a:endParaRPr lang="ja-JP" altLang="en-US" b="1">
              <a:latin typeface="Arial"/>
              <a:ea typeface="+mj-ea"/>
              <a:cs typeface="Arial"/>
            </a:endParaRPr>
          </a:p>
        </p:txBody>
      </p:sp>
      <p:sp>
        <p:nvSpPr>
          <p:cNvPr id="25629" name="Line 39"/>
          <p:cNvSpPr>
            <a:spLocks noChangeShapeType="1"/>
          </p:cNvSpPr>
          <p:nvPr/>
        </p:nvSpPr>
        <p:spPr bwMode="auto">
          <a:xfrm flipH="1">
            <a:off x="8034918" y="2996952"/>
            <a:ext cx="13067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722991" name="Text Box 47"/>
          <p:cNvSpPr txBox="1">
            <a:spLocks noChangeArrowheads="1"/>
          </p:cNvSpPr>
          <p:nvPr/>
        </p:nvSpPr>
        <p:spPr bwMode="auto">
          <a:xfrm>
            <a:off x="34571" y="0"/>
            <a:ext cx="9079182" cy="584776"/>
          </a:xfrm>
          <a:prstGeom prst="rect">
            <a:avLst/>
          </a:prstGeom>
          <a:noFill/>
          <a:ln w="9525">
            <a:noFill/>
            <a:miter lim="800000"/>
            <a:headEnd/>
            <a:tailEnd/>
          </a:ln>
          <a:effectLst/>
        </p:spPr>
        <p:txBody>
          <a:bodyPr wrap="square">
            <a:spAutoFit/>
          </a:bodyPr>
          <a:lstStyle>
            <a:lvl1pPr eaLnBrk="0" hangingPunct="0">
              <a:defRPr kumimoji="1" sz="2400">
                <a:solidFill>
                  <a:schemeClr val="tx1"/>
                </a:solidFill>
                <a:latin typeface="Arial" charset="0"/>
                <a:ea typeface="ＭＳ Ｐゴシック" charset="0"/>
                <a:cs typeface="ＭＳ Ｐゴシック" charset="0"/>
              </a:defRPr>
            </a:lvl1pPr>
            <a:lvl2pPr marL="742950" indent="-285750" eaLnBrk="0" hangingPunct="0">
              <a:defRPr kumimoji="1" sz="2400">
                <a:solidFill>
                  <a:schemeClr val="tx1"/>
                </a:solidFill>
                <a:latin typeface="Arial" charset="0"/>
                <a:ea typeface="ＭＳ Ｐゴシック" charset="0"/>
              </a:defRPr>
            </a:lvl2pPr>
            <a:lvl3pPr marL="1143000" indent="-228600"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algn="ctr" eaLnBrk="1" hangingPunct="1">
              <a:defRPr/>
            </a:pPr>
            <a:r>
              <a:rPr lang="en-US" altLang="ja-JP" sz="3200" b="1" dirty="0" smtClean="0">
                <a:solidFill>
                  <a:schemeClr val="accent1">
                    <a:lumMod val="40000"/>
                    <a:lumOff val="60000"/>
                  </a:schemeClr>
                </a:solidFill>
              </a:rPr>
              <a:t>Particle therapy facilities in operation (</a:t>
            </a:r>
            <a:r>
              <a:rPr lang="en-US" altLang="ja-JP" sz="1800" b="1" dirty="0" err="1" smtClean="0">
                <a:solidFill>
                  <a:schemeClr val="accent1">
                    <a:lumMod val="40000"/>
                    <a:lumOff val="60000"/>
                  </a:schemeClr>
                </a:solidFill>
              </a:rPr>
              <a:t>Tsujii</a:t>
            </a:r>
            <a:r>
              <a:rPr lang="en-US" altLang="ja-JP" sz="1800" b="1" dirty="0" smtClean="0">
                <a:solidFill>
                  <a:schemeClr val="accent1">
                    <a:lumMod val="40000"/>
                    <a:lumOff val="60000"/>
                  </a:schemeClr>
                </a:solidFill>
              </a:rPr>
              <a:t>, 2014)</a:t>
            </a:r>
            <a:endParaRPr lang="ja-JP" altLang="en-US" sz="1800" b="1" dirty="0" smtClean="0">
              <a:solidFill>
                <a:schemeClr val="accent1">
                  <a:lumMod val="40000"/>
                  <a:lumOff val="60000"/>
                </a:schemeClr>
              </a:solidFill>
              <a:effectLst>
                <a:outerShdw blurRad="38100" dist="38100" dir="2700000" algn="tl">
                  <a:srgbClr val="DDDDDD"/>
                </a:outerShdw>
              </a:effectLst>
              <a:cs typeface="Arial" charset="0"/>
            </a:endParaRPr>
          </a:p>
        </p:txBody>
      </p:sp>
      <p:sp>
        <p:nvSpPr>
          <p:cNvPr id="25631" name="AutoShape 48"/>
          <p:cNvSpPr>
            <a:spLocks noChangeArrowheads="1"/>
          </p:cNvSpPr>
          <p:nvPr/>
        </p:nvSpPr>
        <p:spPr bwMode="auto">
          <a:xfrm>
            <a:off x="1753033" y="2344738"/>
            <a:ext cx="80666" cy="88900"/>
          </a:xfrm>
          <a:prstGeom prst="diamond">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ja-JP" altLang="en-US" b="1">
              <a:cs typeface="Arial" charset="0"/>
            </a:endParaRPr>
          </a:p>
        </p:txBody>
      </p:sp>
      <p:sp>
        <p:nvSpPr>
          <p:cNvPr id="25632" name="AutoShape 49"/>
          <p:cNvSpPr>
            <a:spLocks noChangeArrowheads="1"/>
          </p:cNvSpPr>
          <p:nvPr/>
        </p:nvSpPr>
        <p:spPr bwMode="auto">
          <a:xfrm>
            <a:off x="5695554" y="1755775"/>
            <a:ext cx="82107" cy="88900"/>
          </a:xfrm>
          <a:prstGeom prst="diamond">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ja-JP" altLang="en-US" b="1">
              <a:cs typeface="Arial" charset="0"/>
            </a:endParaRPr>
          </a:p>
        </p:txBody>
      </p:sp>
      <p:sp>
        <p:nvSpPr>
          <p:cNvPr id="25633" name="AutoShape 50"/>
          <p:cNvSpPr>
            <a:spLocks noChangeArrowheads="1"/>
          </p:cNvSpPr>
          <p:nvPr/>
        </p:nvSpPr>
        <p:spPr bwMode="auto">
          <a:xfrm>
            <a:off x="1754472" y="2335213"/>
            <a:ext cx="80666"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b="1">
              <a:cs typeface="Arial" charset="0"/>
            </a:endParaRPr>
          </a:p>
        </p:txBody>
      </p:sp>
      <p:sp>
        <p:nvSpPr>
          <p:cNvPr id="25634" name="AutoShape 51"/>
          <p:cNvSpPr>
            <a:spLocks noChangeArrowheads="1"/>
          </p:cNvSpPr>
          <p:nvPr/>
        </p:nvSpPr>
        <p:spPr bwMode="auto">
          <a:xfrm>
            <a:off x="1566449" y="2187972"/>
            <a:ext cx="80666"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b="1">
              <a:cs typeface="Arial" charset="0"/>
            </a:endParaRPr>
          </a:p>
        </p:txBody>
      </p:sp>
      <p:sp>
        <p:nvSpPr>
          <p:cNvPr id="25635" name="AutoShape 52"/>
          <p:cNvSpPr>
            <a:spLocks noChangeArrowheads="1"/>
          </p:cNvSpPr>
          <p:nvPr/>
        </p:nvSpPr>
        <p:spPr bwMode="auto">
          <a:xfrm>
            <a:off x="1070259" y="2197100"/>
            <a:ext cx="83546"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b="1">
              <a:cs typeface="Arial" charset="0"/>
            </a:endParaRPr>
          </a:p>
        </p:txBody>
      </p:sp>
      <p:sp>
        <p:nvSpPr>
          <p:cNvPr id="25636" name="AutoShape 53"/>
          <p:cNvSpPr>
            <a:spLocks noChangeArrowheads="1"/>
          </p:cNvSpPr>
          <p:nvPr/>
        </p:nvSpPr>
        <p:spPr bwMode="auto">
          <a:xfrm>
            <a:off x="636681" y="2482850"/>
            <a:ext cx="82107"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b="1">
              <a:cs typeface="Arial" charset="0"/>
            </a:endParaRPr>
          </a:p>
        </p:txBody>
      </p:sp>
      <p:sp>
        <p:nvSpPr>
          <p:cNvPr id="25637" name="AutoShape 54"/>
          <p:cNvSpPr>
            <a:spLocks noChangeArrowheads="1"/>
          </p:cNvSpPr>
          <p:nvPr/>
        </p:nvSpPr>
        <p:spPr bwMode="auto">
          <a:xfrm>
            <a:off x="808097" y="2662238"/>
            <a:ext cx="77784"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b="1">
              <a:cs typeface="Arial" charset="0"/>
            </a:endParaRPr>
          </a:p>
        </p:txBody>
      </p:sp>
      <p:sp>
        <p:nvSpPr>
          <p:cNvPr id="25638" name="AutoShape 55"/>
          <p:cNvSpPr>
            <a:spLocks noChangeArrowheads="1"/>
          </p:cNvSpPr>
          <p:nvPr/>
        </p:nvSpPr>
        <p:spPr bwMode="auto">
          <a:xfrm>
            <a:off x="920450" y="2593975"/>
            <a:ext cx="80666" cy="88900"/>
          </a:xfrm>
          <a:prstGeom prst="diamond">
            <a:avLst/>
          </a:prstGeom>
          <a:solidFill>
            <a:srgbClr val="FF0000"/>
          </a:solidFill>
          <a:ln w="12700">
            <a:solidFill>
              <a:srgbClr val="000000"/>
            </a:solidFill>
            <a:miter lim="800000"/>
            <a:headEnd/>
            <a:tailEnd/>
          </a:ln>
        </p:spPr>
        <p:txBody>
          <a:bodyPr wrap="none" anchor="ctr"/>
          <a:lstStyle/>
          <a:p>
            <a:pPr algn="ctr"/>
            <a:endParaRPr lang="ja-JP" altLang="en-US" b="1">
              <a:cs typeface="Arial" charset="0"/>
            </a:endParaRPr>
          </a:p>
        </p:txBody>
      </p:sp>
      <p:sp>
        <p:nvSpPr>
          <p:cNvPr id="25639" name="AutoShape 56"/>
          <p:cNvSpPr>
            <a:spLocks noChangeArrowheads="1"/>
          </p:cNvSpPr>
          <p:nvPr/>
        </p:nvSpPr>
        <p:spPr bwMode="auto">
          <a:xfrm>
            <a:off x="965105" y="2643188"/>
            <a:ext cx="80666"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b="1" dirty="0">
              <a:cs typeface="Arial" charset="0"/>
            </a:endParaRPr>
          </a:p>
        </p:txBody>
      </p:sp>
      <p:sp>
        <p:nvSpPr>
          <p:cNvPr id="25640" name="AutoShape 57"/>
          <p:cNvSpPr>
            <a:spLocks noChangeArrowheads="1"/>
          </p:cNvSpPr>
          <p:nvPr/>
        </p:nvSpPr>
        <p:spPr bwMode="auto">
          <a:xfrm>
            <a:off x="913068" y="2836044"/>
            <a:ext cx="79224" cy="88900"/>
          </a:xfrm>
          <a:prstGeom prst="diamond">
            <a:avLst/>
          </a:prstGeom>
          <a:solidFill>
            <a:srgbClr val="FF0000"/>
          </a:solidFill>
          <a:ln w="12700">
            <a:solidFill>
              <a:srgbClr val="000000"/>
            </a:solidFill>
            <a:miter lim="800000"/>
            <a:headEnd/>
            <a:tailEnd/>
          </a:ln>
        </p:spPr>
        <p:txBody>
          <a:bodyPr wrap="none" anchor="ctr"/>
          <a:lstStyle/>
          <a:p>
            <a:pPr algn="ctr"/>
            <a:endParaRPr lang="ja-JP" altLang="en-US" b="1">
              <a:cs typeface="Arial" charset="0"/>
            </a:endParaRPr>
          </a:p>
        </p:txBody>
      </p:sp>
      <p:sp>
        <p:nvSpPr>
          <p:cNvPr id="25641" name="AutoShape 58"/>
          <p:cNvSpPr>
            <a:spLocks noChangeArrowheads="1"/>
          </p:cNvSpPr>
          <p:nvPr/>
        </p:nvSpPr>
        <p:spPr bwMode="auto">
          <a:xfrm>
            <a:off x="842667" y="2747963"/>
            <a:ext cx="77784"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b="1">
              <a:cs typeface="Arial" charset="0"/>
            </a:endParaRPr>
          </a:p>
        </p:txBody>
      </p:sp>
      <p:sp>
        <p:nvSpPr>
          <p:cNvPr id="25642" name="AutoShape 59"/>
          <p:cNvSpPr>
            <a:spLocks noChangeArrowheads="1"/>
          </p:cNvSpPr>
          <p:nvPr/>
        </p:nvSpPr>
        <p:spPr bwMode="auto">
          <a:xfrm>
            <a:off x="6728157" y="2636912"/>
            <a:ext cx="80666"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b="1">
              <a:cs typeface="Arial" charset="0"/>
            </a:endParaRPr>
          </a:p>
        </p:txBody>
      </p:sp>
      <p:sp>
        <p:nvSpPr>
          <p:cNvPr id="25643" name="AutoShape 60"/>
          <p:cNvSpPr>
            <a:spLocks noChangeArrowheads="1"/>
          </p:cNvSpPr>
          <p:nvPr/>
        </p:nvSpPr>
        <p:spPr bwMode="auto">
          <a:xfrm>
            <a:off x="6728157" y="2708920"/>
            <a:ext cx="80666"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b="1">
              <a:cs typeface="Arial" charset="0"/>
            </a:endParaRPr>
          </a:p>
        </p:txBody>
      </p:sp>
      <p:sp>
        <p:nvSpPr>
          <p:cNvPr id="25644" name="AutoShape 61"/>
          <p:cNvSpPr>
            <a:spLocks noChangeArrowheads="1"/>
          </p:cNvSpPr>
          <p:nvPr/>
        </p:nvSpPr>
        <p:spPr bwMode="auto">
          <a:xfrm>
            <a:off x="7381538" y="3284984"/>
            <a:ext cx="82107"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b="1">
              <a:cs typeface="Arial" charset="0"/>
            </a:endParaRPr>
          </a:p>
        </p:txBody>
      </p:sp>
      <p:sp>
        <p:nvSpPr>
          <p:cNvPr id="25645" name="AutoShape 62"/>
          <p:cNvSpPr>
            <a:spLocks noChangeArrowheads="1"/>
          </p:cNvSpPr>
          <p:nvPr/>
        </p:nvSpPr>
        <p:spPr bwMode="auto">
          <a:xfrm>
            <a:off x="1274803" y="5076825"/>
            <a:ext cx="80666"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b="1">
              <a:cs typeface="Arial" charset="0"/>
            </a:endParaRPr>
          </a:p>
        </p:txBody>
      </p:sp>
      <p:sp>
        <p:nvSpPr>
          <p:cNvPr id="25646" name="AutoShape 63"/>
          <p:cNvSpPr>
            <a:spLocks noChangeArrowheads="1"/>
          </p:cNvSpPr>
          <p:nvPr/>
        </p:nvSpPr>
        <p:spPr bwMode="auto">
          <a:xfrm>
            <a:off x="8034918" y="2852936"/>
            <a:ext cx="80666"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b="1">
              <a:cs typeface="Arial" charset="0"/>
            </a:endParaRPr>
          </a:p>
        </p:txBody>
      </p:sp>
      <p:sp>
        <p:nvSpPr>
          <p:cNvPr id="25647" name="AutoShape 64"/>
          <p:cNvSpPr>
            <a:spLocks noChangeArrowheads="1"/>
          </p:cNvSpPr>
          <p:nvPr/>
        </p:nvSpPr>
        <p:spPr bwMode="auto">
          <a:xfrm>
            <a:off x="7364769" y="3119438"/>
            <a:ext cx="82106"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b="1" dirty="0">
              <a:cs typeface="Arial" charset="0"/>
            </a:endParaRPr>
          </a:p>
        </p:txBody>
      </p:sp>
      <p:sp>
        <p:nvSpPr>
          <p:cNvPr id="25648" name="AutoShape 65"/>
          <p:cNvSpPr>
            <a:spLocks noChangeArrowheads="1"/>
          </p:cNvSpPr>
          <p:nvPr/>
        </p:nvSpPr>
        <p:spPr bwMode="auto">
          <a:xfrm>
            <a:off x="1029925" y="3035300"/>
            <a:ext cx="80666"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b="1">
              <a:cs typeface="Arial" charset="0"/>
            </a:endParaRPr>
          </a:p>
        </p:txBody>
      </p:sp>
      <p:sp>
        <p:nvSpPr>
          <p:cNvPr id="25649" name="AutoShape 66"/>
          <p:cNvSpPr>
            <a:spLocks noChangeArrowheads="1"/>
          </p:cNvSpPr>
          <p:nvPr/>
        </p:nvSpPr>
        <p:spPr bwMode="auto">
          <a:xfrm>
            <a:off x="4246458" y="2962275"/>
            <a:ext cx="80666"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b="1" dirty="0">
              <a:cs typeface="Arial" charset="0"/>
            </a:endParaRPr>
          </a:p>
        </p:txBody>
      </p:sp>
      <p:sp>
        <p:nvSpPr>
          <p:cNvPr id="25650" name="AutoShape 67"/>
          <p:cNvSpPr>
            <a:spLocks noChangeArrowheads="1"/>
          </p:cNvSpPr>
          <p:nvPr/>
        </p:nvSpPr>
        <p:spPr bwMode="auto">
          <a:xfrm>
            <a:off x="4204685" y="3089275"/>
            <a:ext cx="80666" cy="88900"/>
          </a:xfrm>
          <a:prstGeom prst="diamond">
            <a:avLst/>
          </a:prstGeom>
          <a:solidFill>
            <a:srgbClr val="FF0000"/>
          </a:solidFill>
          <a:ln w="12700">
            <a:solidFill>
              <a:srgbClr val="000000"/>
            </a:solidFill>
            <a:miter lim="800000"/>
            <a:headEnd/>
            <a:tailEnd/>
          </a:ln>
        </p:spPr>
        <p:txBody>
          <a:bodyPr wrap="none" anchor="ctr"/>
          <a:lstStyle/>
          <a:p>
            <a:pPr algn="ctr"/>
            <a:endParaRPr lang="ja-JP" altLang="en-US" b="1">
              <a:cs typeface="Arial" charset="0"/>
            </a:endParaRPr>
          </a:p>
        </p:txBody>
      </p:sp>
      <p:sp>
        <p:nvSpPr>
          <p:cNvPr id="25651" name="AutoShape 68"/>
          <p:cNvSpPr>
            <a:spLocks noChangeArrowheads="1"/>
          </p:cNvSpPr>
          <p:nvPr/>
        </p:nvSpPr>
        <p:spPr bwMode="auto">
          <a:xfrm>
            <a:off x="3982856" y="3238500"/>
            <a:ext cx="82106" cy="88900"/>
          </a:xfrm>
          <a:prstGeom prst="diamond">
            <a:avLst/>
          </a:prstGeom>
          <a:solidFill>
            <a:srgbClr val="FF0000"/>
          </a:solidFill>
          <a:ln w="12700">
            <a:solidFill>
              <a:srgbClr val="FF0000"/>
            </a:solidFill>
            <a:miter lim="800000"/>
            <a:headEnd/>
            <a:tailEnd/>
          </a:ln>
        </p:spPr>
        <p:txBody>
          <a:bodyPr wrap="none" anchor="ctr"/>
          <a:lstStyle/>
          <a:p>
            <a:pPr algn="ctr"/>
            <a:endParaRPr lang="ja-JP" altLang="en-US" b="1" dirty="0">
              <a:cs typeface="Arial" charset="0"/>
            </a:endParaRPr>
          </a:p>
        </p:txBody>
      </p:sp>
      <p:sp>
        <p:nvSpPr>
          <p:cNvPr id="25652" name="AutoShape 69"/>
          <p:cNvSpPr>
            <a:spLocks noChangeArrowheads="1"/>
          </p:cNvSpPr>
          <p:nvPr/>
        </p:nvSpPr>
        <p:spPr bwMode="auto">
          <a:xfrm>
            <a:off x="4245018" y="3138488"/>
            <a:ext cx="82106" cy="88900"/>
          </a:xfrm>
          <a:prstGeom prst="diamond">
            <a:avLst/>
          </a:prstGeom>
          <a:solidFill>
            <a:srgbClr val="FF0000"/>
          </a:solidFill>
          <a:ln w="12700">
            <a:solidFill>
              <a:srgbClr val="000000"/>
            </a:solidFill>
            <a:miter lim="800000"/>
            <a:headEnd/>
            <a:tailEnd/>
          </a:ln>
        </p:spPr>
        <p:txBody>
          <a:bodyPr wrap="none" anchor="ctr"/>
          <a:lstStyle/>
          <a:p>
            <a:pPr algn="ctr"/>
            <a:endParaRPr lang="ja-JP" altLang="en-US" b="1">
              <a:cs typeface="Arial" charset="0"/>
            </a:endParaRPr>
          </a:p>
        </p:txBody>
      </p:sp>
      <p:sp>
        <p:nvSpPr>
          <p:cNvPr id="25653" name="AutoShape 70"/>
          <p:cNvSpPr>
            <a:spLocks noChangeArrowheads="1"/>
          </p:cNvSpPr>
          <p:nvPr/>
        </p:nvSpPr>
        <p:spPr bwMode="auto">
          <a:xfrm>
            <a:off x="4145626" y="3157538"/>
            <a:ext cx="80666"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b="1">
              <a:cs typeface="Arial" charset="0"/>
            </a:endParaRPr>
          </a:p>
        </p:txBody>
      </p:sp>
      <p:sp>
        <p:nvSpPr>
          <p:cNvPr id="25654" name="AutoShape 71"/>
          <p:cNvSpPr>
            <a:spLocks noChangeArrowheads="1"/>
          </p:cNvSpPr>
          <p:nvPr/>
        </p:nvSpPr>
        <p:spPr bwMode="auto">
          <a:xfrm>
            <a:off x="4113935" y="3200400"/>
            <a:ext cx="80666" cy="88900"/>
          </a:xfrm>
          <a:prstGeom prst="diamond">
            <a:avLst/>
          </a:prstGeom>
          <a:solidFill>
            <a:srgbClr val="FF0000"/>
          </a:solidFill>
          <a:ln w="12700">
            <a:solidFill>
              <a:schemeClr val="tx1"/>
            </a:solidFill>
            <a:miter lim="800000"/>
            <a:headEnd/>
            <a:tailEnd/>
          </a:ln>
        </p:spPr>
        <p:txBody>
          <a:bodyPr wrap="none" anchor="ctr"/>
          <a:lstStyle/>
          <a:p>
            <a:pPr algn="ctr"/>
            <a:endParaRPr lang="ja-JP" altLang="en-US" b="1">
              <a:cs typeface="Arial" charset="0"/>
            </a:endParaRPr>
          </a:p>
        </p:txBody>
      </p:sp>
      <p:sp>
        <p:nvSpPr>
          <p:cNvPr id="25655" name="AutoShape 72"/>
          <p:cNvSpPr>
            <a:spLocks noChangeArrowheads="1"/>
          </p:cNvSpPr>
          <p:nvPr/>
        </p:nvSpPr>
        <p:spPr bwMode="auto">
          <a:xfrm>
            <a:off x="6793495" y="3052068"/>
            <a:ext cx="82107"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b="1" dirty="0">
              <a:cs typeface="Arial" charset="0"/>
            </a:endParaRPr>
          </a:p>
        </p:txBody>
      </p:sp>
      <p:sp>
        <p:nvSpPr>
          <p:cNvPr id="25656" name="AutoShape 73"/>
          <p:cNvSpPr>
            <a:spLocks noChangeArrowheads="1"/>
          </p:cNvSpPr>
          <p:nvPr/>
        </p:nvSpPr>
        <p:spPr bwMode="auto">
          <a:xfrm>
            <a:off x="3657268" y="3196084"/>
            <a:ext cx="80666"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b="1">
              <a:cs typeface="Arial" charset="0"/>
            </a:endParaRPr>
          </a:p>
        </p:txBody>
      </p:sp>
      <p:sp>
        <p:nvSpPr>
          <p:cNvPr id="25657" name="AutoShape 74"/>
          <p:cNvSpPr>
            <a:spLocks noChangeArrowheads="1"/>
          </p:cNvSpPr>
          <p:nvPr/>
        </p:nvSpPr>
        <p:spPr bwMode="auto">
          <a:xfrm>
            <a:off x="1711260" y="2235200"/>
            <a:ext cx="82107"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b="1">
              <a:cs typeface="Arial" charset="0"/>
            </a:endParaRPr>
          </a:p>
        </p:txBody>
      </p:sp>
      <p:sp>
        <p:nvSpPr>
          <p:cNvPr id="25658" name="Rectangle 75"/>
          <p:cNvSpPr>
            <a:spLocks noChangeArrowheads="1"/>
          </p:cNvSpPr>
          <p:nvPr/>
        </p:nvSpPr>
        <p:spPr bwMode="auto">
          <a:xfrm>
            <a:off x="3459971" y="2243142"/>
            <a:ext cx="648204" cy="276225"/>
          </a:xfrm>
          <a:prstGeom prst="rect">
            <a:avLst/>
          </a:prstGeom>
          <a:solidFill>
            <a:srgbClr val="FFFF99"/>
          </a:solidFill>
          <a:ln w="9525">
            <a:solidFill>
              <a:srgbClr val="000000"/>
            </a:solidFill>
            <a:miter lim="800000"/>
            <a:headEnd/>
            <a:tailEnd/>
          </a:ln>
        </p:spPr>
        <p:txBody>
          <a:bodyPr>
            <a:spAutoFit/>
          </a:bodyPr>
          <a:lstStyle/>
          <a:p>
            <a:pPr algn="ctr" fontAlgn="ctr"/>
            <a:r>
              <a:rPr lang="en-US" altLang="ja-JP" sz="1200" b="1">
                <a:cs typeface="Arial" charset="0"/>
              </a:rPr>
              <a:t>Wajie</a:t>
            </a:r>
            <a:endParaRPr lang="ja-JP" altLang="en-US" sz="1200" b="1">
              <a:cs typeface="Arial" charset="0"/>
            </a:endParaRPr>
          </a:p>
        </p:txBody>
      </p:sp>
      <p:sp>
        <p:nvSpPr>
          <p:cNvPr id="25659" name="Line 76"/>
          <p:cNvSpPr>
            <a:spLocks noChangeShapeType="1"/>
          </p:cNvSpPr>
          <p:nvPr/>
        </p:nvSpPr>
        <p:spPr bwMode="auto">
          <a:xfrm flipH="1">
            <a:off x="3722605" y="2492896"/>
            <a:ext cx="65338" cy="7200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60" name="AutoShape 79"/>
          <p:cNvSpPr>
            <a:spLocks noChangeArrowheads="1"/>
          </p:cNvSpPr>
          <p:nvPr/>
        </p:nvSpPr>
        <p:spPr bwMode="auto">
          <a:xfrm>
            <a:off x="3901851" y="3003550"/>
            <a:ext cx="82107"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b="1">
              <a:cs typeface="Arial" charset="0"/>
            </a:endParaRPr>
          </a:p>
        </p:txBody>
      </p:sp>
      <p:sp>
        <p:nvSpPr>
          <p:cNvPr id="25661" name="Line 80"/>
          <p:cNvSpPr>
            <a:spLocks noChangeShapeType="1"/>
          </p:cNvSpPr>
          <p:nvPr/>
        </p:nvSpPr>
        <p:spPr bwMode="auto">
          <a:xfrm flipH="1">
            <a:off x="3982855" y="2119317"/>
            <a:ext cx="410530" cy="8985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62" name="Rectangle 81"/>
          <p:cNvSpPr>
            <a:spLocks noChangeArrowheads="1"/>
          </p:cNvSpPr>
          <p:nvPr/>
        </p:nvSpPr>
        <p:spPr bwMode="auto">
          <a:xfrm>
            <a:off x="4198923" y="1854200"/>
            <a:ext cx="568979" cy="279400"/>
          </a:xfrm>
          <a:prstGeom prst="rect">
            <a:avLst/>
          </a:prstGeom>
          <a:solidFill>
            <a:srgbClr val="FFFF99"/>
          </a:solidFill>
          <a:ln w="9525">
            <a:solidFill>
              <a:srgbClr val="000000"/>
            </a:solidFill>
            <a:miter lim="800000"/>
            <a:headEnd/>
            <a:tailEnd/>
          </a:ln>
        </p:spPr>
        <p:txBody>
          <a:bodyPr>
            <a:spAutoFit/>
          </a:bodyPr>
          <a:lstStyle/>
          <a:p>
            <a:pPr algn="ctr" fontAlgn="ctr"/>
            <a:r>
              <a:rPr lang="en-US" altLang="ja-JP" sz="1200" b="1">
                <a:cs typeface="Arial" charset="0"/>
              </a:rPr>
              <a:t>Seoul</a:t>
            </a:r>
            <a:endParaRPr lang="ja-JP" altLang="en-US" sz="1200" b="1">
              <a:cs typeface="Arial" charset="0"/>
            </a:endParaRPr>
          </a:p>
        </p:txBody>
      </p:sp>
      <p:sp>
        <p:nvSpPr>
          <p:cNvPr id="25663" name="AutoShape 84"/>
          <p:cNvSpPr>
            <a:spLocks noChangeArrowheads="1"/>
          </p:cNvSpPr>
          <p:nvPr/>
        </p:nvSpPr>
        <p:spPr bwMode="auto">
          <a:xfrm>
            <a:off x="1052973" y="2654300"/>
            <a:ext cx="80666"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b="1">
              <a:cs typeface="Arial" charset="0"/>
            </a:endParaRPr>
          </a:p>
        </p:txBody>
      </p:sp>
      <p:sp>
        <p:nvSpPr>
          <p:cNvPr id="25664" name="AutoShape 85"/>
          <p:cNvSpPr>
            <a:spLocks noChangeArrowheads="1"/>
          </p:cNvSpPr>
          <p:nvPr/>
        </p:nvSpPr>
        <p:spPr bwMode="auto">
          <a:xfrm>
            <a:off x="7758238" y="3268092"/>
            <a:ext cx="80666"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b="1">
              <a:cs typeface="Arial" charset="0"/>
            </a:endParaRPr>
          </a:p>
        </p:txBody>
      </p:sp>
      <p:sp>
        <p:nvSpPr>
          <p:cNvPr id="74838" name="Line 86"/>
          <p:cNvSpPr>
            <a:spLocks noChangeShapeType="1"/>
          </p:cNvSpPr>
          <p:nvPr/>
        </p:nvSpPr>
        <p:spPr bwMode="auto">
          <a:xfrm flipH="1">
            <a:off x="6989509" y="3356992"/>
            <a:ext cx="392028" cy="864096"/>
          </a:xfrm>
          <a:prstGeom prst="line">
            <a:avLst/>
          </a:prstGeom>
          <a:noFill/>
          <a:ln w="12700">
            <a:solidFill>
              <a:srgbClr val="000000"/>
            </a:solidFill>
            <a:round/>
            <a:headEnd/>
            <a:tailEnd/>
          </a:ln>
        </p:spPr>
        <p:txBody>
          <a:bodyPr/>
          <a:lstStyle/>
          <a:p>
            <a:pPr algn="ctr">
              <a:defRPr/>
            </a:pPr>
            <a:endParaRPr lang="ja-JP" altLang="en-US" b="1" dirty="0">
              <a:latin typeface="Arial"/>
              <a:ea typeface="+mj-ea"/>
              <a:cs typeface="Arial"/>
            </a:endParaRPr>
          </a:p>
        </p:txBody>
      </p:sp>
      <p:sp>
        <p:nvSpPr>
          <p:cNvPr id="25666" name="Rectangle 87"/>
          <p:cNvSpPr>
            <a:spLocks noChangeArrowheads="1"/>
          </p:cNvSpPr>
          <p:nvPr/>
        </p:nvSpPr>
        <p:spPr bwMode="auto">
          <a:xfrm>
            <a:off x="6336128" y="4221089"/>
            <a:ext cx="734359" cy="276225"/>
          </a:xfrm>
          <a:prstGeom prst="rect">
            <a:avLst/>
          </a:prstGeom>
          <a:solidFill>
            <a:srgbClr val="FFFF99"/>
          </a:solidFill>
          <a:ln w="9525">
            <a:solidFill>
              <a:srgbClr val="000000"/>
            </a:solidFill>
            <a:miter lim="800000"/>
            <a:headEnd/>
            <a:tailEnd/>
          </a:ln>
        </p:spPr>
        <p:txBody>
          <a:bodyPr wrap="square">
            <a:spAutoFit/>
          </a:bodyPr>
          <a:lstStyle/>
          <a:p>
            <a:pPr algn="ctr"/>
            <a:r>
              <a:rPr lang="en-US" altLang="ja-JP" sz="1200" b="1" dirty="0" smtClean="0">
                <a:cs typeface="Arial" charset="0"/>
              </a:rPr>
              <a:t>Houston</a:t>
            </a:r>
            <a:endParaRPr lang="ja-JP" altLang="en-US" sz="1200" b="1" dirty="0">
              <a:cs typeface="Arial" charset="0"/>
            </a:endParaRPr>
          </a:p>
        </p:txBody>
      </p:sp>
      <p:sp>
        <p:nvSpPr>
          <p:cNvPr id="25669" name="Rectangle 5"/>
          <p:cNvSpPr>
            <a:spLocks noChangeArrowheads="1"/>
          </p:cNvSpPr>
          <p:nvPr/>
        </p:nvSpPr>
        <p:spPr bwMode="auto">
          <a:xfrm>
            <a:off x="4435158" y="3479800"/>
            <a:ext cx="920449" cy="1569660"/>
          </a:xfrm>
          <a:prstGeom prst="rect">
            <a:avLst/>
          </a:prstGeom>
          <a:solidFill>
            <a:srgbClr val="FFFF99"/>
          </a:solidFill>
          <a:ln w="9525">
            <a:solidFill>
              <a:srgbClr val="000000"/>
            </a:solidFill>
            <a:miter lim="800000"/>
            <a:headEnd/>
            <a:tailEnd/>
          </a:ln>
        </p:spPr>
        <p:txBody>
          <a:bodyPr>
            <a:spAutoFit/>
          </a:bodyPr>
          <a:lstStyle/>
          <a:p>
            <a:pPr algn="ctr"/>
            <a:r>
              <a:rPr lang="en-US" altLang="ja-JP" sz="1200" b="1" dirty="0">
                <a:cs typeface="Arial" charset="0"/>
              </a:rPr>
              <a:t>Tsukuba</a:t>
            </a:r>
            <a:endParaRPr lang="ja-JP" altLang="en-US" sz="1200" b="1" dirty="0">
              <a:cs typeface="Arial" charset="0"/>
            </a:endParaRPr>
          </a:p>
          <a:p>
            <a:pPr algn="ctr"/>
            <a:r>
              <a:rPr lang="en-US" altLang="ja-JP" sz="1200" b="1" dirty="0">
                <a:cs typeface="Arial" charset="0"/>
              </a:rPr>
              <a:t>Kashiwa</a:t>
            </a:r>
            <a:endParaRPr lang="ja-JP" altLang="en-US" sz="1200" b="1" dirty="0">
              <a:cs typeface="Arial" charset="0"/>
            </a:endParaRPr>
          </a:p>
          <a:p>
            <a:pPr algn="ctr"/>
            <a:r>
              <a:rPr lang="en-US" altLang="ja-JP" sz="1200" b="1" dirty="0">
                <a:cs typeface="Arial" charset="0"/>
              </a:rPr>
              <a:t>Shizuoka</a:t>
            </a:r>
            <a:endParaRPr lang="ja-JP" altLang="en-US" sz="1200" b="1" dirty="0">
              <a:cs typeface="Arial" charset="0"/>
            </a:endParaRPr>
          </a:p>
          <a:p>
            <a:pPr algn="ctr"/>
            <a:r>
              <a:rPr lang="en-US" altLang="ja-JP" sz="1200" b="1" dirty="0">
                <a:cs typeface="Arial" charset="0"/>
              </a:rPr>
              <a:t>Fukui</a:t>
            </a:r>
          </a:p>
          <a:p>
            <a:pPr algn="ctr"/>
            <a:r>
              <a:rPr lang="en-US" altLang="ja-JP" sz="1200" b="1" dirty="0">
                <a:cs typeface="Arial" charset="0"/>
              </a:rPr>
              <a:t>Nagoya</a:t>
            </a:r>
            <a:endParaRPr lang="ja-JP" altLang="en-US" sz="1200" b="1" dirty="0">
              <a:cs typeface="Arial" charset="0"/>
            </a:endParaRPr>
          </a:p>
          <a:p>
            <a:pPr algn="ctr"/>
            <a:r>
              <a:rPr lang="en-US" altLang="ja-JP" sz="1200" b="1" dirty="0" smtClean="0">
                <a:cs typeface="Arial" charset="0"/>
              </a:rPr>
              <a:t>Koriyama</a:t>
            </a:r>
            <a:endParaRPr lang="en-US" altLang="ja-JP" sz="1200" b="1" dirty="0">
              <a:cs typeface="Arial" charset="0"/>
            </a:endParaRPr>
          </a:p>
          <a:p>
            <a:pPr algn="ctr"/>
            <a:r>
              <a:rPr lang="en-US" altLang="ja-JP" sz="1200" b="1" dirty="0" err="1" smtClean="0">
                <a:cs typeface="Arial" charset="0"/>
              </a:rPr>
              <a:t>Ibusuki</a:t>
            </a:r>
            <a:endParaRPr lang="en-US" altLang="ja-JP" sz="1200" b="1" dirty="0" smtClean="0">
              <a:cs typeface="Arial" charset="0"/>
            </a:endParaRPr>
          </a:p>
          <a:p>
            <a:pPr algn="ctr"/>
            <a:r>
              <a:rPr lang="en-US" altLang="ja-JP" sz="1200" b="1" dirty="0" smtClean="0">
                <a:cs typeface="Arial" charset="0"/>
              </a:rPr>
              <a:t>Sapporo</a:t>
            </a:r>
          </a:p>
        </p:txBody>
      </p:sp>
      <p:sp>
        <p:nvSpPr>
          <p:cNvPr id="25670" name="Rectangle 34"/>
          <p:cNvSpPr>
            <a:spLocks noChangeArrowheads="1"/>
          </p:cNvSpPr>
          <p:nvPr/>
        </p:nvSpPr>
        <p:spPr bwMode="auto">
          <a:xfrm>
            <a:off x="4466262" y="2636913"/>
            <a:ext cx="759119" cy="830997"/>
          </a:xfrm>
          <a:prstGeom prst="rect">
            <a:avLst/>
          </a:prstGeom>
          <a:solidFill>
            <a:srgbClr val="FFCC99"/>
          </a:solidFill>
          <a:ln w="9525">
            <a:solidFill>
              <a:srgbClr val="000000"/>
            </a:solidFill>
            <a:miter lim="800000"/>
            <a:headEnd/>
            <a:tailEnd/>
          </a:ln>
        </p:spPr>
        <p:txBody>
          <a:bodyPr>
            <a:spAutoFit/>
          </a:bodyPr>
          <a:lstStyle/>
          <a:p>
            <a:pPr algn="ctr"/>
            <a:r>
              <a:rPr lang="en-US" altLang="ja-JP" sz="1200" b="1" dirty="0">
                <a:solidFill>
                  <a:srgbClr val="FF0000"/>
                </a:solidFill>
                <a:cs typeface="Arial" charset="0"/>
              </a:rPr>
              <a:t>Chiba</a:t>
            </a:r>
            <a:endParaRPr lang="ja-JP" altLang="en-US" sz="1200" b="1" dirty="0">
              <a:solidFill>
                <a:srgbClr val="FF0000"/>
              </a:solidFill>
              <a:cs typeface="Arial" charset="0"/>
            </a:endParaRPr>
          </a:p>
          <a:p>
            <a:pPr algn="ctr"/>
            <a:r>
              <a:rPr lang="en-US" altLang="ja-JP" sz="1200" b="1" dirty="0">
                <a:solidFill>
                  <a:schemeClr val="accent6">
                    <a:lumMod val="50000"/>
                  </a:schemeClr>
                </a:solidFill>
                <a:cs typeface="Arial" charset="0"/>
              </a:rPr>
              <a:t>Hyogo</a:t>
            </a:r>
          </a:p>
          <a:p>
            <a:pPr algn="ctr"/>
            <a:r>
              <a:rPr lang="en-US" altLang="ja-JP" sz="1200" b="1" dirty="0" smtClean="0">
                <a:solidFill>
                  <a:srgbClr val="FF0000"/>
                </a:solidFill>
                <a:cs typeface="Arial" charset="0"/>
              </a:rPr>
              <a:t>Gunma</a:t>
            </a:r>
          </a:p>
          <a:p>
            <a:pPr algn="ctr"/>
            <a:r>
              <a:rPr lang="en-US" altLang="ja-JP" sz="1200" b="1" dirty="0" smtClean="0">
                <a:solidFill>
                  <a:srgbClr val="FF0000"/>
                </a:solidFill>
                <a:cs typeface="Arial" charset="0"/>
              </a:rPr>
              <a:t>Saga</a:t>
            </a:r>
            <a:endParaRPr lang="ja-JP" altLang="en-US" sz="1200" b="1" dirty="0">
              <a:solidFill>
                <a:srgbClr val="FF0000"/>
              </a:solidFill>
              <a:cs typeface="Arial" charset="0"/>
            </a:endParaRPr>
          </a:p>
        </p:txBody>
      </p:sp>
      <p:sp>
        <p:nvSpPr>
          <p:cNvPr id="25671" name="Rectangle 34"/>
          <p:cNvSpPr>
            <a:spLocks noChangeArrowheads="1"/>
          </p:cNvSpPr>
          <p:nvPr/>
        </p:nvSpPr>
        <p:spPr bwMode="auto">
          <a:xfrm>
            <a:off x="2873706" y="2720728"/>
            <a:ext cx="750477" cy="276225"/>
          </a:xfrm>
          <a:prstGeom prst="rect">
            <a:avLst/>
          </a:prstGeom>
          <a:solidFill>
            <a:srgbClr val="FFCC99"/>
          </a:solidFill>
          <a:ln w="9525">
            <a:solidFill>
              <a:srgbClr val="000000"/>
            </a:solidFill>
            <a:miter lim="800000"/>
            <a:headEnd/>
            <a:tailEnd/>
          </a:ln>
        </p:spPr>
        <p:txBody>
          <a:bodyPr>
            <a:spAutoFit/>
          </a:bodyPr>
          <a:lstStyle/>
          <a:p>
            <a:pPr algn="ctr"/>
            <a:r>
              <a:rPr lang="en-US" altLang="ja-JP" sz="1200" b="1">
                <a:solidFill>
                  <a:srgbClr val="FF0000"/>
                </a:solidFill>
                <a:cs typeface="Arial" charset="0"/>
              </a:rPr>
              <a:t>Lanzhou</a:t>
            </a:r>
            <a:endParaRPr lang="ja-JP" altLang="en-US" sz="1200" b="1">
              <a:solidFill>
                <a:srgbClr val="FF0000"/>
              </a:solidFill>
              <a:cs typeface="Arial" charset="0"/>
            </a:endParaRPr>
          </a:p>
        </p:txBody>
      </p:sp>
      <p:sp>
        <p:nvSpPr>
          <p:cNvPr id="25672" name="AutoShape 73"/>
          <p:cNvSpPr>
            <a:spLocks noChangeArrowheads="1"/>
          </p:cNvSpPr>
          <p:nvPr/>
        </p:nvSpPr>
        <p:spPr bwMode="auto">
          <a:xfrm>
            <a:off x="3330577" y="3212976"/>
            <a:ext cx="82106" cy="88900"/>
          </a:xfrm>
          <a:prstGeom prst="diamond">
            <a:avLst/>
          </a:prstGeom>
          <a:solidFill>
            <a:srgbClr val="FF0000"/>
          </a:solidFill>
          <a:ln w="12700">
            <a:solidFill>
              <a:srgbClr val="000000"/>
            </a:solidFill>
            <a:miter lim="800000"/>
            <a:headEnd/>
            <a:tailEnd/>
          </a:ln>
        </p:spPr>
        <p:txBody>
          <a:bodyPr wrap="none" anchor="ctr"/>
          <a:lstStyle/>
          <a:p>
            <a:pPr algn="ctr"/>
            <a:endParaRPr lang="ja-JP" altLang="en-US" b="1">
              <a:cs typeface="Arial" charset="0"/>
            </a:endParaRPr>
          </a:p>
        </p:txBody>
      </p:sp>
      <p:sp>
        <p:nvSpPr>
          <p:cNvPr id="25673" name="Line 76"/>
          <p:cNvSpPr>
            <a:spLocks noChangeShapeType="1"/>
          </p:cNvSpPr>
          <p:nvPr/>
        </p:nvSpPr>
        <p:spPr bwMode="auto">
          <a:xfrm>
            <a:off x="3330577" y="2996952"/>
            <a:ext cx="12964" cy="25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75" name="Line 37"/>
          <p:cNvSpPr>
            <a:spLocks noChangeShapeType="1"/>
          </p:cNvSpPr>
          <p:nvPr/>
        </p:nvSpPr>
        <p:spPr bwMode="auto">
          <a:xfrm flipV="1">
            <a:off x="8100256" y="2708920"/>
            <a:ext cx="130676" cy="14401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76" name="AutoShape 55"/>
          <p:cNvSpPr>
            <a:spLocks noChangeArrowheads="1"/>
          </p:cNvSpPr>
          <p:nvPr/>
        </p:nvSpPr>
        <p:spPr bwMode="auto">
          <a:xfrm>
            <a:off x="1090425" y="2593975"/>
            <a:ext cx="80666"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b="1">
              <a:cs typeface="Arial" charset="0"/>
            </a:endParaRPr>
          </a:p>
        </p:txBody>
      </p:sp>
      <p:sp>
        <p:nvSpPr>
          <p:cNvPr id="25677" name="AutoShape 57"/>
          <p:cNvSpPr>
            <a:spLocks noChangeArrowheads="1"/>
          </p:cNvSpPr>
          <p:nvPr/>
        </p:nvSpPr>
        <p:spPr bwMode="auto">
          <a:xfrm>
            <a:off x="1073140" y="2741613"/>
            <a:ext cx="79224"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b="1">
              <a:cs typeface="Arial" charset="0"/>
            </a:endParaRPr>
          </a:p>
        </p:txBody>
      </p:sp>
      <p:sp>
        <p:nvSpPr>
          <p:cNvPr id="25678" name="AutoShape 57"/>
          <p:cNvSpPr>
            <a:spLocks noChangeArrowheads="1"/>
          </p:cNvSpPr>
          <p:nvPr/>
        </p:nvSpPr>
        <p:spPr bwMode="auto">
          <a:xfrm>
            <a:off x="907486" y="2654300"/>
            <a:ext cx="79225"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b="1">
              <a:cs typeface="Arial" charset="0"/>
            </a:endParaRPr>
          </a:p>
        </p:txBody>
      </p:sp>
      <p:sp>
        <p:nvSpPr>
          <p:cNvPr id="25679" name="Rectangle 34"/>
          <p:cNvSpPr>
            <a:spLocks noChangeArrowheads="1"/>
          </p:cNvSpPr>
          <p:nvPr/>
        </p:nvSpPr>
        <p:spPr bwMode="auto">
          <a:xfrm>
            <a:off x="106119" y="3573467"/>
            <a:ext cx="704382" cy="276225"/>
          </a:xfrm>
          <a:prstGeom prst="rect">
            <a:avLst/>
          </a:prstGeom>
          <a:solidFill>
            <a:srgbClr val="FFCC99"/>
          </a:solidFill>
          <a:ln w="9525">
            <a:solidFill>
              <a:srgbClr val="000000"/>
            </a:solidFill>
            <a:miter lim="800000"/>
            <a:headEnd/>
            <a:tailEnd/>
          </a:ln>
        </p:spPr>
        <p:txBody>
          <a:bodyPr>
            <a:spAutoFit/>
          </a:bodyPr>
          <a:lstStyle/>
          <a:p>
            <a:pPr algn="ctr"/>
            <a:r>
              <a:rPr lang="en-US" altLang="ja-JP" sz="1200" b="1">
                <a:solidFill>
                  <a:srgbClr val="8D3C15"/>
                </a:solidFill>
                <a:cs typeface="Arial" charset="0"/>
              </a:rPr>
              <a:t>Pavia</a:t>
            </a:r>
            <a:endParaRPr lang="ja-JP" altLang="en-US" sz="1200" b="1">
              <a:solidFill>
                <a:srgbClr val="8D3C15"/>
              </a:solidFill>
              <a:cs typeface="Arial" charset="0"/>
            </a:endParaRPr>
          </a:p>
        </p:txBody>
      </p:sp>
      <p:sp>
        <p:nvSpPr>
          <p:cNvPr id="99" name="Line 22"/>
          <p:cNvSpPr>
            <a:spLocks noChangeShapeType="1"/>
          </p:cNvSpPr>
          <p:nvPr/>
        </p:nvSpPr>
        <p:spPr bwMode="auto">
          <a:xfrm flipH="1">
            <a:off x="808096" y="2914650"/>
            <a:ext cx="178615" cy="839788"/>
          </a:xfrm>
          <a:prstGeom prst="line">
            <a:avLst/>
          </a:prstGeom>
          <a:noFill/>
          <a:ln w="12700">
            <a:solidFill>
              <a:srgbClr val="000000"/>
            </a:solidFill>
            <a:round/>
            <a:headEnd/>
            <a:tailEnd/>
          </a:ln>
        </p:spPr>
        <p:txBody>
          <a:bodyPr/>
          <a:lstStyle/>
          <a:p>
            <a:pPr algn="ctr">
              <a:defRPr/>
            </a:pPr>
            <a:endParaRPr lang="ja-JP" altLang="en-US" b="1" dirty="0">
              <a:latin typeface="Arial"/>
              <a:ea typeface="+mj-ea"/>
              <a:cs typeface="Arial"/>
            </a:endParaRPr>
          </a:p>
        </p:txBody>
      </p:sp>
      <p:sp>
        <p:nvSpPr>
          <p:cNvPr id="25681" name="Rectangle 5"/>
          <p:cNvSpPr>
            <a:spLocks noChangeArrowheads="1"/>
          </p:cNvSpPr>
          <p:nvPr/>
        </p:nvSpPr>
        <p:spPr bwMode="auto">
          <a:xfrm>
            <a:off x="5682747" y="2864744"/>
            <a:ext cx="914688" cy="276225"/>
          </a:xfrm>
          <a:prstGeom prst="rect">
            <a:avLst/>
          </a:prstGeom>
          <a:solidFill>
            <a:srgbClr val="FFFF99"/>
          </a:solidFill>
          <a:ln w="9525">
            <a:solidFill>
              <a:srgbClr val="000000"/>
            </a:solidFill>
            <a:miter lim="800000"/>
            <a:headEnd/>
            <a:tailEnd/>
          </a:ln>
        </p:spPr>
        <p:txBody>
          <a:bodyPr>
            <a:spAutoFit/>
          </a:bodyPr>
          <a:lstStyle/>
          <a:p>
            <a:pPr algn="ctr"/>
            <a:r>
              <a:rPr lang="en-US" altLang="ja-JP" sz="1200" b="1" dirty="0">
                <a:cs typeface="Arial" charset="0"/>
              </a:rPr>
              <a:t>Sacrament</a:t>
            </a:r>
            <a:endParaRPr lang="ja-JP" altLang="en-US" sz="1200" b="1" dirty="0">
              <a:cs typeface="Arial" charset="0"/>
            </a:endParaRPr>
          </a:p>
        </p:txBody>
      </p:sp>
      <p:sp>
        <p:nvSpPr>
          <p:cNvPr id="25682" name="AutoShape 60"/>
          <p:cNvSpPr>
            <a:spLocks noChangeArrowheads="1"/>
          </p:cNvSpPr>
          <p:nvPr/>
        </p:nvSpPr>
        <p:spPr bwMode="auto">
          <a:xfrm>
            <a:off x="6728157" y="2924944"/>
            <a:ext cx="80666"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b="1">
              <a:cs typeface="Arial" charset="0"/>
            </a:endParaRPr>
          </a:p>
        </p:txBody>
      </p:sp>
      <p:sp>
        <p:nvSpPr>
          <p:cNvPr id="25683" name="Line 30"/>
          <p:cNvSpPr>
            <a:spLocks noChangeShapeType="1"/>
          </p:cNvSpPr>
          <p:nvPr/>
        </p:nvSpPr>
        <p:spPr bwMode="auto">
          <a:xfrm flipH="1">
            <a:off x="6597480" y="2996953"/>
            <a:ext cx="181497" cy="7200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84" name="Rectangle 5"/>
          <p:cNvSpPr>
            <a:spLocks noChangeArrowheads="1"/>
          </p:cNvSpPr>
          <p:nvPr/>
        </p:nvSpPr>
        <p:spPr bwMode="auto">
          <a:xfrm>
            <a:off x="5748086" y="1556793"/>
            <a:ext cx="916129" cy="276225"/>
          </a:xfrm>
          <a:prstGeom prst="rect">
            <a:avLst/>
          </a:prstGeom>
          <a:solidFill>
            <a:srgbClr val="FFFF99"/>
          </a:solidFill>
          <a:ln w="9525">
            <a:solidFill>
              <a:srgbClr val="000000"/>
            </a:solidFill>
            <a:miter lim="800000"/>
            <a:headEnd/>
            <a:tailEnd/>
          </a:ln>
        </p:spPr>
        <p:txBody>
          <a:bodyPr>
            <a:spAutoFit/>
          </a:bodyPr>
          <a:lstStyle/>
          <a:p>
            <a:pPr algn="ctr"/>
            <a:r>
              <a:rPr lang="en-US" altLang="ja-JP" sz="1200" b="1" dirty="0">
                <a:cs typeface="Arial" charset="0"/>
              </a:rPr>
              <a:t>Vancouver</a:t>
            </a:r>
            <a:endParaRPr lang="ja-JP" altLang="en-US" sz="1200" b="1" dirty="0">
              <a:cs typeface="Arial" charset="0"/>
            </a:endParaRPr>
          </a:p>
        </p:txBody>
      </p:sp>
      <p:sp>
        <p:nvSpPr>
          <p:cNvPr id="25685" name="AutoShape 85"/>
          <p:cNvSpPr>
            <a:spLocks noChangeArrowheads="1"/>
          </p:cNvSpPr>
          <p:nvPr/>
        </p:nvSpPr>
        <p:spPr bwMode="auto">
          <a:xfrm>
            <a:off x="7828867" y="3149030"/>
            <a:ext cx="80666"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b="1">
              <a:cs typeface="Arial" charset="0"/>
            </a:endParaRPr>
          </a:p>
        </p:txBody>
      </p:sp>
      <p:sp>
        <p:nvSpPr>
          <p:cNvPr id="25686" name="AutoShape 64"/>
          <p:cNvSpPr>
            <a:spLocks noChangeArrowheads="1"/>
          </p:cNvSpPr>
          <p:nvPr/>
        </p:nvSpPr>
        <p:spPr bwMode="auto">
          <a:xfrm>
            <a:off x="7887474" y="2996952"/>
            <a:ext cx="82106"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b="1">
              <a:cs typeface="Arial" charset="0"/>
            </a:endParaRPr>
          </a:p>
        </p:txBody>
      </p:sp>
      <p:sp>
        <p:nvSpPr>
          <p:cNvPr id="25687" name="AutoShape 64"/>
          <p:cNvSpPr>
            <a:spLocks noChangeArrowheads="1"/>
          </p:cNvSpPr>
          <p:nvPr/>
        </p:nvSpPr>
        <p:spPr bwMode="auto">
          <a:xfrm>
            <a:off x="7577552" y="2924944"/>
            <a:ext cx="82107"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b="1">
              <a:cs typeface="Arial" charset="0"/>
            </a:endParaRPr>
          </a:p>
        </p:txBody>
      </p:sp>
      <p:sp>
        <p:nvSpPr>
          <p:cNvPr id="25688" name="AutoShape 64"/>
          <p:cNvSpPr>
            <a:spLocks noChangeArrowheads="1"/>
          </p:cNvSpPr>
          <p:nvPr/>
        </p:nvSpPr>
        <p:spPr bwMode="auto">
          <a:xfrm>
            <a:off x="7969580" y="2924944"/>
            <a:ext cx="82107"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b="1">
              <a:cs typeface="Arial" charset="0"/>
            </a:endParaRPr>
          </a:p>
        </p:txBody>
      </p:sp>
      <p:sp>
        <p:nvSpPr>
          <p:cNvPr id="25689" name="Rectangle 87"/>
          <p:cNvSpPr>
            <a:spLocks noChangeArrowheads="1"/>
          </p:cNvSpPr>
          <p:nvPr/>
        </p:nvSpPr>
        <p:spPr bwMode="auto">
          <a:xfrm>
            <a:off x="8230932" y="2504704"/>
            <a:ext cx="653381" cy="276225"/>
          </a:xfrm>
          <a:prstGeom prst="rect">
            <a:avLst/>
          </a:prstGeom>
          <a:solidFill>
            <a:srgbClr val="FFFF66"/>
          </a:solidFill>
          <a:ln w="9525">
            <a:solidFill>
              <a:srgbClr val="000000"/>
            </a:solidFill>
            <a:miter lim="800000"/>
            <a:headEnd/>
            <a:tailEnd/>
          </a:ln>
        </p:spPr>
        <p:txBody>
          <a:bodyPr wrap="square">
            <a:spAutoFit/>
          </a:bodyPr>
          <a:lstStyle/>
          <a:p>
            <a:pPr algn="ctr"/>
            <a:r>
              <a:rPr lang="en-US" altLang="ja-JP" sz="1200" b="1" dirty="0" smtClean="0">
                <a:cs typeface="Arial" charset="0"/>
              </a:rPr>
              <a:t>Boston</a:t>
            </a:r>
            <a:endParaRPr lang="ja-JP" altLang="en-US" sz="1200" b="1" dirty="0">
              <a:cs typeface="Arial" charset="0"/>
            </a:endParaRPr>
          </a:p>
        </p:txBody>
      </p:sp>
      <p:sp>
        <p:nvSpPr>
          <p:cNvPr id="110" name="Line 86"/>
          <p:cNvSpPr>
            <a:spLocks noChangeShapeType="1"/>
          </p:cNvSpPr>
          <p:nvPr/>
        </p:nvSpPr>
        <p:spPr bwMode="auto">
          <a:xfrm flipH="1">
            <a:off x="6858832" y="3212975"/>
            <a:ext cx="522705" cy="648073"/>
          </a:xfrm>
          <a:prstGeom prst="line">
            <a:avLst/>
          </a:prstGeom>
          <a:noFill/>
          <a:ln w="12700">
            <a:solidFill>
              <a:srgbClr val="000000"/>
            </a:solidFill>
            <a:round/>
            <a:headEnd/>
            <a:tailEnd/>
          </a:ln>
        </p:spPr>
        <p:txBody>
          <a:bodyPr/>
          <a:lstStyle/>
          <a:p>
            <a:pPr algn="ctr">
              <a:defRPr/>
            </a:pPr>
            <a:endParaRPr lang="ja-JP" altLang="en-US" b="1">
              <a:latin typeface="Arial"/>
              <a:ea typeface="+mj-ea"/>
              <a:cs typeface="Arial"/>
            </a:endParaRPr>
          </a:p>
        </p:txBody>
      </p:sp>
      <p:sp>
        <p:nvSpPr>
          <p:cNvPr id="25691" name="Rectangle 87"/>
          <p:cNvSpPr>
            <a:spLocks noChangeArrowheads="1"/>
          </p:cNvSpPr>
          <p:nvPr/>
        </p:nvSpPr>
        <p:spPr bwMode="auto">
          <a:xfrm>
            <a:off x="6009438" y="3861049"/>
            <a:ext cx="914689" cy="276999"/>
          </a:xfrm>
          <a:prstGeom prst="rect">
            <a:avLst/>
          </a:prstGeom>
          <a:solidFill>
            <a:srgbClr val="FFFF99"/>
          </a:solidFill>
          <a:ln w="9525">
            <a:solidFill>
              <a:srgbClr val="000000"/>
            </a:solidFill>
            <a:miter lim="800000"/>
            <a:headEnd/>
            <a:tailEnd/>
          </a:ln>
        </p:spPr>
        <p:txBody>
          <a:bodyPr>
            <a:spAutoFit/>
          </a:bodyPr>
          <a:lstStyle/>
          <a:p>
            <a:pPr algn="ctr"/>
            <a:r>
              <a:rPr lang="en-US" altLang="ja-JP" sz="1200" b="1" dirty="0" smtClean="0">
                <a:cs typeface="Arial" charset="0"/>
              </a:rPr>
              <a:t>Oklahoma</a:t>
            </a:r>
            <a:endParaRPr lang="ja-JP" altLang="en-US" sz="1200" b="1" dirty="0">
              <a:cs typeface="Arial" charset="0"/>
            </a:endParaRPr>
          </a:p>
        </p:txBody>
      </p:sp>
      <p:sp>
        <p:nvSpPr>
          <p:cNvPr id="25692" name="Rectangle 33"/>
          <p:cNvSpPr>
            <a:spLocks noChangeArrowheads="1"/>
          </p:cNvSpPr>
          <p:nvPr/>
        </p:nvSpPr>
        <p:spPr bwMode="auto">
          <a:xfrm>
            <a:off x="8191862" y="3090867"/>
            <a:ext cx="868593" cy="276225"/>
          </a:xfrm>
          <a:prstGeom prst="rect">
            <a:avLst/>
          </a:prstGeom>
          <a:solidFill>
            <a:srgbClr val="FFFF99"/>
          </a:solidFill>
          <a:ln w="9525">
            <a:solidFill>
              <a:srgbClr val="000000"/>
            </a:solidFill>
            <a:miter lim="800000"/>
            <a:headEnd/>
            <a:tailEnd/>
          </a:ln>
        </p:spPr>
        <p:txBody>
          <a:bodyPr>
            <a:spAutoFit/>
          </a:bodyPr>
          <a:lstStyle/>
          <a:p>
            <a:pPr algn="ctr"/>
            <a:r>
              <a:rPr lang="en-US" altLang="ja-JP" sz="1200" b="1">
                <a:cs typeface="Arial" charset="0"/>
              </a:rPr>
              <a:t>Someset</a:t>
            </a:r>
          </a:p>
        </p:txBody>
      </p:sp>
      <p:sp>
        <p:nvSpPr>
          <p:cNvPr id="25693" name="Rectangle 33"/>
          <p:cNvSpPr>
            <a:spLocks noChangeArrowheads="1"/>
          </p:cNvSpPr>
          <p:nvPr/>
        </p:nvSpPr>
        <p:spPr bwMode="auto">
          <a:xfrm>
            <a:off x="8180338" y="3406779"/>
            <a:ext cx="868593" cy="276225"/>
          </a:xfrm>
          <a:prstGeom prst="rect">
            <a:avLst/>
          </a:prstGeom>
          <a:solidFill>
            <a:srgbClr val="FFFF99"/>
          </a:solidFill>
          <a:ln w="9525">
            <a:solidFill>
              <a:srgbClr val="000000"/>
            </a:solidFill>
            <a:miter lim="800000"/>
            <a:headEnd/>
            <a:tailEnd/>
          </a:ln>
        </p:spPr>
        <p:txBody>
          <a:bodyPr>
            <a:spAutoFit/>
          </a:bodyPr>
          <a:lstStyle/>
          <a:p>
            <a:pPr algn="ctr"/>
            <a:r>
              <a:rPr lang="en-US" altLang="ja-JP" sz="1200" b="1">
                <a:cs typeface="Arial" charset="0"/>
              </a:rPr>
              <a:t>Hampton</a:t>
            </a:r>
          </a:p>
        </p:txBody>
      </p:sp>
      <p:sp>
        <p:nvSpPr>
          <p:cNvPr id="25694" name="Line 32"/>
          <p:cNvSpPr>
            <a:spLocks noChangeShapeType="1"/>
          </p:cNvSpPr>
          <p:nvPr/>
        </p:nvSpPr>
        <p:spPr bwMode="auto">
          <a:xfrm flipH="1" flipV="1">
            <a:off x="7838903" y="3356992"/>
            <a:ext cx="236281" cy="43713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95" name="Line 32"/>
          <p:cNvSpPr>
            <a:spLocks noChangeShapeType="1"/>
          </p:cNvSpPr>
          <p:nvPr/>
        </p:nvSpPr>
        <p:spPr bwMode="auto">
          <a:xfrm flipH="1" flipV="1">
            <a:off x="7969580" y="3068961"/>
            <a:ext cx="222282" cy="16636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96" name="AutoShape 64"/>
          <p:cNvSpPr>
            <a:spLocks noChangeArrowheads="1"/>
          </p:cNvSpPr>
          <p:nvPr/>
        </p:nvSpPr>
        <p:spPr bwMode="auto">
          <a:xfrm>
            <a:off x="7560783" y="2996952"/>
            <a:ext cx="82107"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b="1">
              <a:cs typeface="Arial" charset="0"/>
            </a:endParaRPr>
          </a:p>
        </p:txBody>
      </p:sp>
      <p:sp>
        <p:nvSpPr>
          <p:cNvPr id="100" name="Text Box 24"/>
          <p:cNvSpPr txBox="1">
            <a:spLocks noChangeArrowheads="1"/>
          </p:cNvSpPr>
          <p:nvPr/>
        </p:nvSpPr>
        <p:spPr bwMode="auto">
          <a:xfrm>
            <a:off x="8165594" y="2852936"/>
            <a:ext cx="978406" cy="184150"/>
          </a:xfrm>
          <a:prstGeom prst="rect">
            <a:avLst/>
          </a:prstGeom>
          <a:solidFill>
            <a:srgbClr val="FFFF66"/>
          </a:solidFill>
          <a:ln w="9525">
            <a:solidFill>
              <a:schemeClr val="tx1"/>
            </a:solidFill>
            <a:miter lim="800000"/>
            <a:headEnd/>
            <a:tailEnd/>
          </a:ln>
        </p:spPr>
        <p:txBody>
          <a:bodyPr wrap="square" lIns="0" tIns="0" rIns="0" bIns="0">
            <a:spAutoFit/>
          </a:bodyPr>
          <a:lstStyle>
            <a:lvl1pPr eaLnBrk="0" hangingPunct="0">
              <a:defRPr kumimoji="1" sz="2400">
                <a:solidFill>
                  <a:schemeClr val="tx1"/>
                </a:solidFill>
                <a:latin typeface="Arial" charset="0"/>
                <a:ea typeface="ＭＳ Ｐゴシック" charset="0"/>
                <a:cs typeface="ＭＳ Ｐゴシック" charset="0"/>
              </a:defRPr>
            </a:lvl1pPr>
            <a:lvl2pPr marL="742950" indent="-285750" eaLnBrk="0" hangingPunct="0">
              <a:defRPr kumimoji="1" sz="2400">
                <a:solidFill>
                  <a:schemeClr val="tx1"/>
                </a:solidFill>
                <a:latin typeface="Arial" charset="0"/>
                <a:ea typeface="ＭＳ Ｐゴシック" charset="0"/>
              </a:defRPr>
            </a:lvl2pPr>
            <a:lvl3pPr marL="1143000" indent="-228600"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algn="ctr" eaLnBrk="1" fontAlgn="ctr" hangingPunct="1">
              <a:defRPr/>
            </a:pPr>
            <a:r>
              <a:rPr lang="en-US" altLang="ja-JP" sz="1200" b="1" dirty="0" smtClean="0">
                <a:solidFill>
                  <a:schemeClr val="tx2"/>
                </a:solidFill>
              </a:rPr>
              <a:t>Pennsylvania</a:t>
            </a:r>
            <a:endParaRPr lang="ja-JP" altLang="en-US" sz="1200" b="1" dirty="0" smtClean="0">
              <a:solidFill>
                <a:schemeClr val="tx2"/>
              </a:solidFill>
            </a:endParaRPr>
          </a:p>
        </p:txBody>
      </p:sp>
      <p:sp>
        <p:nvSpPr>
          <p:cNvPr id="25699" name="Line 37"/>
          <p:cNvSpPr>
            <a:spLocks noChangeShapeType="1"/>
          </p:cNvSpPr>
          <p:nvPr/>
        </p:nvSpPr>
        <p:spPr bwMode="auto">
          <a:xfrm flipV="1">
            <a:off x="7642889" y="2420888"/>
            <a:ext cx="522705" cy="50405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00" name="Line 37"/>
          <p:cNvSpPr>
            <a:spLocks noChangeShapeType="1"/>
          </p:cNvSpPr>
          <p:nvPr/>
        </p:nvSpPr>
        <p:spPr bwMode="auto">
          <a:xfrm flipH="1" flipV="1">
            <a:off x="7250861" y="2564904"/>
            <a:ext cx="326690" cy="43204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01" name="Rectangle 15"/>
          <p:cNvSpPr>
            <a:spLocks noChangeArrowheads="1"/>
          </p:cNvSpPr>
          <p:nvPr/>
        </p:nvSpPr>
        <p:spPr bwMode="auto">
          <a:xfrm>
            <a:off x="1227653" y="4233546"/>
            <a:ext cx="798010" cy="646331"/>
          </a:xfrm>
          <a:prstGeom prst="rect">
            <a:avLst/>
          </a:prstGeom>
          <a:solidFill>
            <a:srgbClr val="FFFF99"/>
          </a:solidFill>
          <a:ln w="9525">
            <a:solidFill>
              <a:srgbClr val="000000"/>
            </a:solidFill>
            <a:miter lim="800000"/>
            <a:headEnd/>
            <a:tailEnd/>
          </a:ln>
        </p:spPr>
        <p:txBody>
          <a:bodyPr>
            <a:spAutoFit/>
          </a:bodyPr>
          <a:lstStyle/>
          <a:p>
            <a:pPr algn="ctr" fontAlgn="ctr"/>
            <a:r>
              <a:rPr lang="en-US" altLang="ja-JP" sz="1200" b="1" dirty="0">
                <a:cs typeface="Arial" charset="0"/>
              </a:rPr>
              <a:t>Berlin</a:t>
            </a:r>
          </a:p>
          <a:p>
            <a:pPr algn="ctr" fontAlgn="ctr"/>
            <a:r>
              <a:rPr lang="en-US" altLang="ja-JP" sz="1200" b="1" dirty="0" smtClean="0">
                <a:cs typeface="Arial" charset="0"/>
              </a:rPr>
              <a:t>Munich</a:t>
            </a:r>
          </a:p>
          <a:p>
            <a:pPr algn="ctr" fontAlgn="ctr"/>
            <a:r>
              <a:rPr lang="en-US" altLang="ja-JP" sz="1200" b="1" dirty="0" smtClean="0">
                <a:cs typeface="Arial" charset="0"/>
              </a:rPr>
              <a:t>Essen</a:t>
            </a:r>
            <a:endParaRPr lang="en-US" altLang="ja-JP" sz="1200" b="1" dirty="0">
              <a:cs typeface="Arial" charset="0"/>
            </a:endParaRPr>
          </a:p>
        </p:txBody>
      </p:sp>
      <p:sp>
        <p:nvSpPr>
          <p:cNvPr id="25702" name="Rectangle 15"/>
          <p:cNvSpPr>
            <a:spLocks noChangeArrowheads="1"/>
          </p:cNvSpPr>
          <p:nvPr/>
        </p:nvSpPr>
        <p:spPr bwMode="auto">
          <a:xfrm>
            <a:off x="1965150" y="2304622"/>
            <a:ext cx="798010" cy="276225"/>
          </a:xfrm>
          <a:prstGeom prst="rect">
            <a:avLst/>
          </a:prstGeom>
          <a:solidFill>
            <a:srgbClr val="FFFF99"/>
          </a:solidFill>
          <a:ln w="9525">
            <a:solidFill>
              <a:srgbClr val="000000"/>
            </a:solidFill>
            <a:miter lim="800000"/>
            <a:headEnd/>
            <a:tailEnd/>
          </a:ln>
        </p:spPr>
        <p:txBody>
          <a:bodyPr>
            <a:spAutoFit/>
          </a:bodyPr>
          <a:lstStyle/>
          <a:p>
            <a:pPr algn="ctr" fontAlgn="ctr"/>
            <a:r>
              <a:rPr lang="en-US" altLang="ja-JP" sz="1200" b="1" dirty="0">
                <a:cs typeface="Arial" charset="0"/>
              </a:rPr>
              <a:t>Krakow</a:t>
            </a:r>
          </a:p>
        </p:txBody>
      </p:sp>
      <p:sp>
        <p:nvSpPr>
          <p:cNvPr id="25703" name="Rectangle 15"/>
          <p:cNvSpPr>
            <a:spLocks noChangeArrowheads="1"/>
          </p:cNvSpPr>
          <p:nvPr/>
        </p:nvSpPr>
        <p:spPr bwMode="auto">
          <a:xfrm>
            <a:off x="1956349" y="2606247"/>
            <a:ext cx="798010" cy="276225"/>
          </a:xfrm>
          <a:prstGeom prst="rect">
            <a:avLst/>
          </a:prstGeom>
          <a:solidFill>
            <a:srgbClr val="FFFF99"/>
          </a:solidFill>
          <a:ln w="9525">
            <a:solidFill>
              <a:srgbClr val="000000"/>
            </a:solidFill>
            <a:miter lim="800000"/>
            <a:headEnd/>
            <a:tailEnd/>
          </a:ln>
        </p:spPr>
        <p:txBody>
          <a:bodyPr>
            <a:spAutoFit/>
          </a:bodyPr>
          <a:lstStyle/>
          <a:p>
            <a:pPr algn="ctr" fontAlgn="ctr"/>
            <a:r>
              <a:rPr lang="en-US" altLang="ja-JP" sz="1200" b="1" dirty="0">
                <a:cs typeface="Arial" charset="0"/>
              </a:rPr>
              <a:t>Prague</a:t>
            </a:r>
          </a:p>
        </p:txBody>
      </p:sp>
      <p:sp>
        <p:nvSpPr>
          <p:cNvPr id="25704" name="AutoShape 68"/>
          <p:cNvSpPr>
            <a:spLocks noChangeArrowheads="1"/>
          </p:cNvSpPr>
          <p:nvPr/>
        </p:nvSpPr>
        <p:spPr bwMode="auto">
          <a:xfrm>
            <a:off x="4286790" y="3040063"/>
            <a:ext cx="82107"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b="1">
              <a:cs typeface="Arial" charset="0"/>
            </a:endParaRPr>
          </a:p>
        </p:txBody>
      </p:sp>
      <p:sp>
        <p:nvSpPr>
          <p:cNvPr id="25705" name="AutoShape 70"/>
          <p:cNvSpPr>
            <a:spLocks noChangeArrowheads="1"/>
          </p:cNvSpPr>
          <p:nvPr/>
        </p:nvSpPr>
        <p:spPr bwMode="auto">
          <a:xfrm>
            <a:off x="4076485" y="3127375"/>
            <a:ext cx="80666"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b="1">
              <a:cs typeface="Arial" charset="0"/>
            </a:endParaRPr>
          </a:p>
        </p:txBody>
      </p:sp>
      <p:sp>
        <p:nvSpPr>
          <p:cNvPr id="25706" name="AutoShape 70"/>
          <p:cNvSpPr>
            <a:spLocks noChangeArrowheads="1"/>
          </p:cNvSpPr>
          <p:nvPr/>
        </p:nvSpPr>
        <p:spPr bwMode="auto">
          <a:xfrm>
            <a:off x="4187400" y="3052763"/>
            <a:ext cx="80666"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b="1">
              <a:cs typeface="Arial" charset="0"/>
            </a:endParaRPr>
          </a:p>
        </p:txBody>
      </p:sp>
      <p:sp>
        <p:nvSpPr>
          <p:cNvPr id="25707" name="AutoShape 70"/>
          <p:cNvSpPr>
            <a:spLocks noChangeArrowheads="1"/>
          </p:cNvSpPr>
          <p:nvPr/>
        </p:nvSpPr>
        <p:spPr bwMode="auto">
          <a:xfrm>
            <a:off x="4260864" y="3094038"/>
            <a:ext cx="80666"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b="1">
              <a:cs typeface="Arial" charset="0"/>
            </a:endParaRPr>
          </a:p>
        </p:txBody>
      </p:sp>
      <p:sp>
        <p:nvSpPr>
          <p:cNvPr id="112" name="Line 36"/>
          <p:cNvSpPr>
            <a:spLocks noChangeShapeType="1"/>
          </p:cNvSpPr>
          <p:nvPr/>
        </p:nvSpPr>
        <p:spPr bwMode="auto">
          <a:xfrm flipV="1">
            <a:off x="1123555" y="2708920"/>
            <a:ext cx="834922" cy="35868"/>
          </a:xfrm>
          <a:prstGeom prst="line">
            <a:avLst/>
          </a:prstGeom>
          <a:noFill/>
          <a:ln w="12700">
            <a:solidFill>
              <a:srgbClr val="000000"/>
            </a:solidFill>
            <a:round/>
            <a:headEnd/>
            <a:tailEnd/>
          </a:ln>
        </p:spPr>
        <p:txBody>
          <a:bodyPr/>
          <a:lstStyle/>
          <a:p>
            <a:pPr algn="ctr">
              <a:defRPr/>
            </a:pPr>
            <a:endParaRPr lang="ja-JP" altLang="en-US" b="1">
              <a:latin typeface="Arial"/>
              <a:ea typeface="+mj-ea"/>
              <a:cs typeface="Arial"/>
            </a:endParaRPr>
          </a:p>
        </p:txBody>
      </p:sp>
      <p:sp>
        <p:nvSpPr>
          <p:cNvPr id="113" name="Line 36"/>
          <p:cNvSpPr>
            <a:spLocks noChangeShapeType="1"/>
          </p:cNvSpPr>
          <p:nvPr/>
        </p:nvSpPr>
        <p:spPr bwMode="auto">
          <a:xfrm>
            <a:off x="1136519" y="2800350"/>
            <a:ext cx="740393" cy="323850"/>
          </a:xfrm>
          <a:prstGeom prst="line">
            <a:avLst/>
          </a:prstGeom>
          <a:noFill/>
          <a:ln w="12700">
            <a:solidFill>
              <a:srgbClr val="000000"/>
            </a:solidFill>
            <a:round/>
            <a:headEnd/>
            <a:tailEnd/>
          </a:ln>
        </p:spPr>
        <p:txBody>
          <a:bodyPr/>
          <a:lstStyle/>
          <a:p>
            <a:pPr algn="ctr">
              <a:defRPr/>
            </a:pPr>
            <a:endParaRPr lang="ja-JP" altLang="en-US" b="1">
              <a:latin typeface="Arial"/>
              <a:ea typeface="+mj-ea"/>
              <a:cs typeface="Arial"/>
            </a:endParaRPr>
          </a:p>
        </p:txBody>
      </p:sp>
      <p:sp>
        <p:nvSpPr>
          <p:cNvPr id="111" name="AutoShape 56"/>
          <p:cNvSpPr>
            <a:spLocks noChangeArrowheads="1"/>
          </p:cNvSpPr>
          <p:nvPr/>
        </p:nvSpPr>
        <p:spPr bwMode="auto">
          <a:xfrm>
            <a:off x="978407" y="2564904"/>
            <a:ext cx="80666"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b="1">
              <a:cs typeface="Arial" charset="0"/>
            </a:endParaRPr>
          </a:p>
        </p:txBody>
      </p:sp>
      <p:sp>
        <p:nvSpPr>
          <p:cNvPr id="114" name="Rectangle 87"/>
          <p:cNvSpPr>
            <a:spLocks noChangeArrowheads="1"/>
          </p:cNvSpPr>
          <p:nvPr/>
        </p:nvSpPr>
        <p:spPr bwMode="auto">
          <a:xfrm>
            <a:off x="5682747" y="3512042"/>
            <a:ext cx="914689" cy="276999"/>
          </a:xfrm>
          <a:prstGeom prst="rect">
            <a:avLst/>
          </a:prstGeom>
          <a:solidFill>
            <a:srgbClr val="FFFF99"/>
          </a:solidFill>
          <a:ln w="9525">
            <a:solidFill>
              <a:srgbClr val="000000"/>
            </a:solidFill>
            <a:miter lim="800000"/>
            <a:headEnd/>
            <a:tailEnd/>
          </a:ln>
        </p:spPr>
        <p:txBody>
          <a:bodyPr>
            <a:spAutoFit/>
          </a:bodyPr>
          <a:lstStyle/>
          <a:p>
            <a:pPr algn="ctr"/>
            <a:r>
              <a:rPr lang="en-US" altLang="ja-JP" sz="1200" b="1" dirty="0" smtClean="0">
                <a:cs typeface="Arial" charset="0"/>
              </a:rPr>
              <a:t>San Diego</a:t>
            </a:r>
            <a:endParaRPr lang="ja-JP" altLang="en-US" sz="1200" b="1" dirty="0">
              <a:cs typeface="Arial" charset="0"/>
            </a:endParaRPr>
          </a:p>
        </p:txBody>
      </p:sp>
      <p:sp>
        <p:nvSpPr>
          <p:cNvPr id="115" name="Rectangle 87"/>
          <p:cNvSpPr>
            <a:spLocks noChangeArrowheads="1"/>
          </p:cNvSpPr>
          <p:nvPr/>
        </p:nvSpPr>
        <p:spPr bwMode="auto">
          <a:xfrm>
            <a:off x="7120185" y="4149081"/>
            <a:ext cx="914689" cy="276999"/>
          </a:xfrm>
          <a:prstGeom prst="rect">
            <a:avLst/>
          </a:prstGeom>
          <a:solidFill>
            <a:srgbClr val="FFFF99"/>
          </a:solidFill>
          <a:ln w="9525">
            <a:solidFill>
              <a:srgbClr val="000000"/>
            </a:solidFill>
            <a:miter lim="800000"/>
            <a:headEnd/>
            <a:tailEnd/>
          </a:ln>
        </p:spPr>
        <p:txBody>
          <a:bodyPr>
            <a:spAutoFit/>
          </a:bodyPr>
          <a:lstStyle/>
          <a:p>
            <a:pPr algn="ctr"/>
            <a:r>
              <a:rPr lang="en-US" altLang="ja-JP" sz="1200" b="1" dirty="0" smtClean="0">
                <a:cs typeface="Arial" charset="0"/>
              </a:rPr>
              <a:t>St Louis</a:t>
            </a:r>
            <a:endParaRPr lang="ja-JP" altLang="en-US" sz="1200" b="1" dirty="0">
              <a:cs typeface="Arial" charset="0"/>
            </a:endParaRPr>
          </a:p>
        </p:txBody>
      </p:sp>
      <p:sp>
        <p:nvSpPr>
          <p:cNvPr id="116" name="AutoShape 72"/>
          <p:cNvSpPr>
            <a:spLocks noChangeArrowheads="1"/>
          </p:cNvSpPr>
          <p:nvPr/>
        </p:nvSpPr>
        <p:spPr bwMode="auto">
          <a:xfrm>
            <a:off x="6858833" y="3212976"/>
            <a:ext cx="82107"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b="1">
              <a:cs typeface="Arial" charset="0"/>
            </a:endParaRPr>
          </a:p>
        </p:txBody>
      </p:sp>
      <p:sp>
        <p:nvSpPr>
          <p:cNvPr id="117" name="Line 29"/>
          <p:cNvSpPr>
            <a:spLocks noChangeShapeType="1"/>
          </p:cNvSpPr>
          <p:nvPr/>
        </p:nvSpPr>
        <p:spPr bwMode="auto">
          <a:xfrm flipH="1">
            <a:off x="6597480" y="3284984"/>
            <a:ext cx="261352" cy="43204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8" name="AutoShape 64"/>
          <p:cNvSpPr>
            <a:spLocks noChangeArrowheads="1"/>
          </p:cNvSpPr>
          <p:nvPr/>
        </p:nvSpPr>
        <p:spPr bwMode="auto">
          <a:xfrm>
            <a:off x="7446875" y="3052068"/>
            <a:ext cx="82106"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b="1">
              <a:cs typeface="Arial" charset="0"/>
            </a:endParaRPr>
          </a:p>
        </p:txBody>
      </p:sp>
      <p:sp>
        <p:nvSpPr>
          <p:cNvPr id="119" name="Line 86"/>
          <p:cNvSpPr>
            <a:spLocks noChangeShapeType="1"/>
          </p:cNvSpPr>
          <p:nvPr/>
        </p:nvSpPr>
        <p:spPr bwMode="auto">
          <a:xfrm flipH="1">
            <a:off x="7512213" y="3140968"/>
            <a:ext cx="0" cy="1008112"/>
          </a:xfrm>
          <a:prstGeom prst="line">
            <a:avLst/>
          </a:prstGeom>
          <a:noFill/>
          <a:ln w="12700">
            <a:solidFill>
              <a:srgbClr val="000000"/>
            </a:solidFill>
            <a:round/>
            <a:headEnd/>
            <a:tailEnd/>
          </a:ln>
        </p:spPr>
        <p:txBody>
          <a:bodyPr/>
          <a:lstStyle/>
          <a:p>
            <a:pPr algn="ctr">
              <a:defRPr/>
            </a:pPr>
            <a:endParaRPr lang="ja-JP" altLang="en-US" b="1">
              <a:latin typeface="Arial"/>
              <a:ea typeface="+mj-ea"/>
              <a:cs typeface="Arial"/>
            </a:endParaRPr>
          </a:p>
        </p:txBody>
      </p:sp>
      <p:sp>
        <p:nvSpPr>
          <p:cNvPr id="120" name="Rectangle 33"/>
          <p:cNvSpPr>
            <a:spLocks noChangeArrowheads="1"/>
          </p:cNvSpPr>
          <p:nvPr/>
        </p:nvSpPr>
        <p:spPr bwMode="auto">
          <a:xfrm>
            <a:off x="6858833" y="2276873"/>
            <a:ext cx="1045409" cy="276999"/>
          </a:xfrm>
          <a:prstGeom prst="rect">
            <a:avLst/>
          </a:prstGeom>
          <a:solidFill>
            <a:srgbClr val="FFFF99"/>
          </a:solidFill>
          <a:ln w="9525">
            <a:solidFill>
              <a:srgbClr val="000000"/>
            </a:solidFill>
            <a:miter lim="800000"/>
            <a:headEnd/>
            <a:tailEnd/>
          </a:ln>
        </p:spPr>
        <p:txBody>
          <a:bodyPr wrap="square">
            <a:spAutoFit/>
          </a:bodyPr>
          <a:lstStyle/>
          <a:p>
            <a:pPr algn="ctr"/>
            <a:r>
              <a:rPr lang="en-US" altLang="ja-JP" sz="1200" b="1" dirty="0" smtClean="0">
                <a:cs typeface="Arial" charset="0"/>
              </a:rPr>
              <a:t>Bloomington</a:t>
            </a:r>
            <a:endParaRPr lang="ja-JP" altLang="en-US" sz="1200" b="1" dirty="0">
              <a:cs typeface="Arial" charset="0"/>
            </a:endParaRPr>
          </a:p>
        </p:txBody>
      </p:sp>
      <p:sp>
        <p:nvSpPr>
          <p:cNvPr id="121" name="Rectangle 87"/>
          <p:cNvSpPr>
            <a:spLocks noChangeArrowheads="1"/>
          </p:cNvSpPr>
          <p:nvPr/>
        </p:nvSpPr>
        <p:spPr bwMode="auto">
          <a:xfrm>
            <a:off x="8165595" y="2132857"/>
            <a:ext cx="718674" cy="276999"/>
          </a:xfrm>
          <a:prstGeom prst="rect">
            <a:avLst/>
          </a:prstGeom>
          <a:solidFill>
            <a:srgbClr val="FFFF99"/>
          </a:solidFill>
          <a:ln w="9525">
            <a:solidFill>
              <a:srgbClr val="000000"/>
            </a:solidFill>
            <a:miter lim="800000"/>
            <a:headEnd/>
            <a:tailEnd/>
          </a:ln>
        </p:spPr>
        <p:txBody>
          <a:bodyPr wrap="square">
            <a:spAutoFit/>
          </a:bodyPr>
          <a:lstStyle/>
          <a:p>
            <a:pPr algn="ctr"/>
            <a:r>
              <a:rPr lang="en-US" altLang="ja-JP" sz="1200" b="1" dirty="0" smtClean="0">
                <a:cs typeface="Arial" charset="0"/>
              </a:rPr>
              <a:t>Chicago</a:t>
            </a:r>
            <a:endParaRPr lang="ja-JP" altLang="en-US" sz="1200" b="1" dirty="0">
              <a:cs typeface="Arial" charset="0"/>
            </a:endParaRPr>
          </a:p>
        </p:txBody>
      </p:sp>
      <p:graphicFrame>
        <p:nvGraphicFramePr>
          <p:cNvPr id="2" name="表 1"/>
          <p:cNvGraphicFramePr>
            <a:graphicFrameLocks noGrp="1"/>
          </p:cNvGraphicFramePr>
          <p:nvPr>
            <p:extLst>
              <p:ext uri="{D42A27DB-BD31-4B8C-83A1-F6EECF244321}">
                <p14:modId xmlns:p14="http://schemas.microsoft.com/office/powerpoint/2010/main" val="114605032"/>
              </p:ext>
            </p:extLst>
          </p:nvPr>
        </p:nvGraphicFramePr>
        <p:xfrm>
          <a:off x="2938548" y="5373217"/>
          <a:ext cx="1764128" cy="1146047"/>
        </p:xfrm>
        <a:graphic>
          <a:graphicData uri="http://schemas.openxmlformats.org/drawingml/2006/table">
            <a:tbl>
              <a:tblPr firstRow="1" bandRow="1">
                <a:tableStyleId>{2D5ABB26-0587-4C30-8999-92F81FD0307C}</a:tableStyleId>
              </a:tblPr>
              <a:tblGrid>
                <a:gridCol w="882064"/>
                <a:gridCol w="882064"/>
              </a:tblGrid>
              <a:tr h="245182">
                <a:tc>
                  <a:txBody>
                    <a:bodyPr/>
                    <a:lstStyle/>
                    <a:p>
                      <a:pPr algn="ctr">
                        <a:lnSpc>
                          <a:spcPct val="80000"/>
                        </a:lnSpc>
                      </a:pPr>
                      <a:r>
                        <a:rPr kumimoji="1" lang="en-US" altLang="ja-JP" sz="1600" b="1" dirty="0" smtClean="0"/>
                        <a:t>Proton</a:t>
                      </a:r>
                      <a:endParaRPr kumimoji="1" lang="ja-JP" altLang="en-US" sz="1600" b="1" dirty="0"/>
                    </a:p>
                  </a:txBody>
                  <a:tcPr marL="82970" marR="82970">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solidFill>
                      <a:schemeClr val="bg1"/>
                    </a:solidFill>
                  </a:tcPr>
                </a:tc>
                <a:tc>
                  <a:txBody>
                    <a:bodyPr/>
                    <a:lstStyle/>
                    <a:p>
                      <a:pPr algn="ctr">
                        <a:lnSpc>
                          <a:spcPct val="80000"/>
                        </a:lnSpc>
                      </a:pPr>
                      <a:r>
                        <a:rPr kumimoji="1" lang="en-US" altLang="ja-JP" sz="1600" b="1" dirty="0" smtClean="0"/>
                        <a:t>40</a:t>
                      </a:r>
                      <a:endParaRPr kumimoji="1" lang="ja-JP" altLang="en-US" sz="1600" b="1" dirty="0"/>
                    </a:p>
                  </a:txBody>
                  <a:tcPr marL="82970" marR="82970">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solidFill>
                      <a:schemeClr val="bg1"/>
                    </a:solidFill>
                  </a:tcPr>
                </a:tc>
              </a:tr>
              <a:tr h="245182">
                <a:tc>
                  <a:txBody>
                    <a:bodyPr/>
                    <a:lstStyle/>
                    <a:p>
                      <a:pPr algn="ctr">
                        <a:lnSpc>
                          <a:spcPct val="80000"/>
                        </a:lnSpc>
                      </a:pPr>
                      <a:r>
                        <a:rPr kumimoji="1" lang="en-US" altLang="ja-JP" sz="1600" b="1" dirty="0" smtClean="0">
                          <a:solidFill>
                            <a:srgbClr val="FF0000"/>
                          </a:solidFill>
                        </a:rPr>
                        <a:t>Carbon</a:t>
                      </a:r>
                      <a:endParaRPr kumimoji="1" lang="ja-JP" altLang="en-US" sz="1600" b="1" dirty="0">
                        <a:solidFill>
                          <a:srgbClr val="FF0000"/>
                        </a:solidFill>
                      </a:endParaRPr>
                    </a:p>
                  </a:txBody>
                  <a:tcPr marL="82970" marR="82970">
                    <a:lnL w="12700" cap="flat" cmpd="sng" algn="ctr">
                      <a:solidFill>
                        <a:scrgbClr r="0" g="0" b="0"/>
                      </a:solidFill>
                      <a:prstDash val="solid"/>
                      <a:round/>
                      <a:headEnd type="none" w="med" len="med"/>
                      <a:tailEnd type="none" w="med" len="med"/>
                    </a:lnL>
                    <a:solidFill>
                      <a:schemeClr val="bg1"/>
                    </a:solidFill>
                  </a:tcPr>
                </a:tc>
                <a:tc>
                  <a:txBody>
                    <a:bodyPr/>
                    <a:lstStyle/>
                    <a:p>
                      <a:pPr algn="ctr">
                        <a:lnSpc>
                          <a:spcPct val="80000"/>
                        </a:lnSpc>
                      </a:pPr>
                      <a:r>
                        <a:rPr kumimoji="1" lang="en-US" altLang="ja-JP" sz="1600" b="1" dirty="0" smtClean="0">
                          <a:solidFill>
                            <a:srgbClr val="FF0000"/>
                          </a:solidFill>
                        </a:rPr>
                        <a:t>4</a:t>
                      </a:r>
                      <a:endParaRPr kumimoji="1" lang="ja-JP" altLang="en-US" sz="1600" b="1" dirty="0">
                        <a:solidFill>
                          <a:srgbClr val="FF0000"/>
                        </a:solidFill>
                      </a:endParaRPr>
                    </a:p>
                  </a:txBody>
                  <a:tcPr marL="82970" marR="82970">
                    <a:lnR w="12700" cap="flat" cmpd="sng" algn="ctr">
                      <a:solidFill>
                        <a:scrgbClr r="0" g="0" b="0"/>
                      </a:solidFill>
                      <a:prstDash val="solid"/>
                      <a:round/>
                      <a:headEnd type="none" w="med" len="med"/>
                      <a:tailEnd type="none" w="med" len="med"/>
                    </a:lnR>
                    <a:solidFill>
                      <a:schemeClr val="bg1"/>
                    </a:solidFill>
                  </a:tcPr>
                </a:tc>
              </a:tr>
              <a:tr h="245182">
                <a:tc>
                  <a:txBody>
                    <a:bodyPr/>
                    <a:lstStyle/>
                    <a:p>
                      <a:pPr algn="ctr">
                        <a:lnSpc>
                          <a:spcPct val="80000"/>
                        </a:lnSpc>
                      </a:pPr>
                      <a:r>
                        <a:rPr kumimoji="1" lang="en-US" altLang="ja-JP" sz="1600" b="1" dirty="0" smtClean="0">
                          <a:solidFill>
                            <a:srgbClr val="8D3C15"/>
                          </a:solidFill>
                        </a:rPr>
                        <a:t>P + C</a:t>
                      </a:r>
                      <a:endParaRPr kumimoji="1" lang="ja-JP" altLang="en-US" sz="1600" b="1" dirty="0">
                        <a:solidFill>
                          <a:srgbClr val="8D3C15"/>
                        </a:solidFill>
                      </a:endParaRPr>
                    </a:p>
                  </a:txBody>
                  <a:tcPr marL="82970" marR="82970">
                    <a:lnL w="12700" cap="flat" cmpd="sng" algn="ctr">
                      <a:solidFill>
                        <a:scrgbClr r="0" g="0" b="0"/>
                      </a:solidFill>
                      <a:prstDash val="solid"/>
                      <a:round/>
                      <a:headEnd type="none" w="med" len="med"/>
                      <a:tailEnd type="none" w="med" len="med"/>
                    </a:lnL>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80000"/>
                        </a:lnSpc>
                      </a:pPr>
                      <a:r>
                        <a:rPr kumimoji="1" lang="en-US" altLang="ja-JP" sz="1600" b="1" dirty="0" smtClean="0">
                          <a:solidFill>
                            <a:srgbClr val="8D3C15"/>
                          </a:solidFill>
                        </a:rPr>
                        <a:t>4</a:t>
                      </a:r>
                      <a:endParaRPr kumimoji="1" lang="ja-JP" altLang="en-US" sz="1600" b="1" dirty="0">
                        <a:solidFill>
                          <a:srgbClr val="8D3C15"/>
                        </a:solidFill>
                      </a:endParaRPr>
                    </a:p>
                  </a:txBody>
                  <a:tcPr marL="82970" marR="82970">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solidFill>
                      <a:schemeClr val="bg1"/>
                    </a:solidFill>
                  </a:tcPr>
                </a:tc>
              </a:tr>
              <a:tr h="245182">
                <a:tc>
                  <a:txBody>
                    <a:bodyPr/>
                    <a:lstStyle/>
                    <a:p>
                      <a:pPr algn="ctr">
                        <a:lnSpc>
                          <a:spcPct val="80000"/>
                        </a:lnSpc>
                      </a:pPr>
                      <a:r>
                        <a:rPr kumimoji="1" lang="en-US" altLang="ja-JP" sz="1600" b="1" dirty="0" smtClean="0"/>
                        <a:t>Total</a:t>
                      </a:r>
                      <a:endParaRPr kumimoji="1" lang="ja-JP" altLang="en-US" sz="1600" b="1" dirty="0"/>
                    </a:p>
                  </a:txBody>
                  <a:tcPr marL="82970" marR="82970">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80000"/>
                        </a:lnSpc>
                      </a:pPr>
                      <a:r>
                        <a:rPr kumimoji="1" lang="en-US" altLang="ja-JP" sz="1600" b="1" dirty="0" smtClean="0"/>
                        <a:t>48</a:t>
                      </a:r>
                      <a:endParaRPr kumimoji="1" lang="ja-JP" altLang="en-US" sz="1600" b="1" dirty="0"/>
                    </a:p>
                  </a:txBody>
                  <a:tcPr marL="82970" marR="82970">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bl>
          </a:graphicData>
        </a:graphic>
      </p:graphicFrame>
      <p:sp>
        <p:nvSpPr>
          <p:cNvPr id="122" name="AutoShape 66"/>
          <p:cNvSpPr>
            <a:spLocks noChangeArrowheads="1"/>
          </p:cNvSpPr>
          <p:nvPr/>
        </p:nvSpPr>
        <p:spPr bwMode="auto">
          <a:xfrm>
            <a:off x="4245310" y="2852936"/>
            <a:ext cx="80666"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b="1">
              <a:cs typeface="Arial" charset="0"/>
            </a:endParaRPr>
          </a:p>
        </p:txBody>
      </p:sp>
      <p:sp>
        <p:nvSpPr>
          <p:cNvPr id="123" name="Text Box 54"/>
          <p:cNvSpPr txBox="1">
            <a:spLocks noChangeArrowheads="1"/>
          </p:cNvSpPr>
          <p:nvPr/>
        </p:nvSpPr>
        <p:spPr bwMode="auto">
          <a:xfrm>
            <a:off x="2677196" y="3356992"/>
            <a:ext cx="783607" cy="184150"/>
          </a:xfrm>
          <a:prstGeom prst="rect">
            <a:avLst/>
          </a:prstGeom>
          <a:gradFill rotWithShape="1">
            <a:gsLst>
              <a:gs pos="0">
                <a:srgbClr val="FFE9E0"/>
              </a:gs>
              <a:gs pos="64999">
                <a:srgbClr val="FFCBB5"/>
              </a:gs>
              <a:gs pos="100000">
                <a:srgbClr val="FFB795"/>
              </a:gs>
            </a:gsLst>
            <a:lin ang="5400000" scaled="1"/>
          </a:gradFill>
          <a:ln w="9525">
            <a:solidFill>
              <a:srgbClr val="E58656"/>
            </a:solidFill>
            <a:miter lim="800000"/>
            <a:headEnd/>
            <a:tailEnd/>
          </a:ln>
          <a:effectLst>
            <a:outerShdw blurRad="40000" dist="20000" dir="5400000" rotWithShape="0">
              <a:srgbClr val="000000">
                <a:alpha val="37999"/>
              </a:srgbClr>
            </a:outerShdw>
          </a:effectLst>
        </p:spPr>
        <p:txBody>
          <a:bodyPr lIns="0" tIns="0" rIns="0" bIns="0">
            <a:spAutoFit/>
          </a:bodyPr>
          <a:lstStyle>
            <a:lvl1pPr eaLnBrk="0" hangingPunct="0">
              <a:defRPr kumimoji="1" sz="2400">
                <a:solidFill>
                  <a:schemeClr val="tx1"/>
                </a:solidFill>
                <a:latin typeface="Arial" charset="0"/>
                <a:ea typeface="ＭＳ Ｐゴシック" charset="0"/>
                <a:cs typeface="ＭＳ Ｐゴシック" charset="0"/>
              </a:defRPr>
            </a:lvl1pPr>
            <a:lvl2pPr marL="742950" indent="-285750" eaLnBrk="0" hangingPunct="0">
              <a:defRPr kumimoji="1" sz="2400">
                <a:solidFill>
                  <a:schemeClr val="tx1"/>
                </a:solidFill>
                <a:latin typeface="Arial" charset="0"/>
                <a:ea typeface="ＭＳ Ｐゴシック" charset="0"/>
              </a:defRPr>
            </a:lvl2pPr>
            <a:lvl3pPr marL="1143000" indent="-228600"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algn="ctr" eaLnBrk="1" fontAlgn="ctr" hangingPunct="1">
              <a:defRPr/>
            </a:pPr>
            <a:r>
              <a:rPr lang="en-US" altLang="ja-JP" sz="1200" b="1" dirty="0" smtClean="0">
                <a:solidFill>
                  <a:schemeClr val="accent6">
                    <a:lumMod val="50000"/>
                  </a:schemeClr>
                </a:solidFill>
              </a:rPr>
              <a:t>Shanghai</a:t>
            </a:r>
            <a:endParaRPr lang="ja-JP" altLang="en-US" sz="1200" b="1" dirty="0" smtClean="0">
              <a:solidFill>
                <a:schemeClr val="accent6">
                  <a:lumMod val="50000"/>
                </a:schemeClr>
              </a:solidFill>
            </a:endParaRPr>
          </a:p>
        </p:txBody>
      </p:sp>
      <p:sp>
        <p:nvSpPr>
          <p:cNvPr id="124" name="Line 56"/>
          <p:cNvSpPr>
            <a:spLocks noChangeShapeType="1"/>
          </p:cNvSpPr>
          <p:nvPr/>
        </p:nvSpPr>
        <p:spPr bwMode="auto">
          <a:xfrm flipV="1">
            <a:off x="3461253" y="3429001"/>
            <a:ext cx="280887" cy="4763"/>
          </a:xfrm>
          <a:prstGeom prst="line">
            <a:avLst/>
          </a:prstGeom>
          <a:noFill/>
          <a:ln w="12700">
            <a:solidFill>
              <a:schemeClr val="tx1"/>
            </a:solidFill>
            <a:round/>
            <a:headEnd/>
            <a:tailEnd/>
          </a:ln>
        </p:spPr>
        <p:txBody>
          <a:bodyPr/>
          <a:lstStyle/>
          <a:p>
            <a:pPr algn="ctr">
              <a:defRPr/>
            </a:pPr>
            <a:endParaRPr lang="ja-JP" altLang="en-US" sz="1200" b="1">
              <a:ln>
                <a:solidFill>
                  <a:schemeClr val="tx1"/>
                </a:solidFill>
              </a:ln>
              <a:latin typeface="+mj-lt"/>
              <a:ea typeface="+mj-ea"/>
              <a:cs typeface="+mn-cs"/>
            </a:endParaRPr>
          </a:p>
        </p:txBody>
      </p:sp>
      <p:sp>
        <p:nvSpPr>
          <p:cNvPr id="125" name="AutoShape 55"/>
          <p:cNvSpPr>
            <a:spLocks noChangeArrowheads="1"/>
          </p:cNvSpPr>
          <p:nvPr/>
        </p:nvSpPr>
        <p:spPr bwMode="auto">
          <a:xfrm>
            <a:off x="3729335" y="3356992"/>
            <a:ext cx="82106" cy="88900"/>
          </a:xfrm>
          <a:prstGeom prst="diamond">
            <a:avLst/>
          </a:prstGeom>
          <a:solidFill>
            <a:srgbClr val="FF0000"/>
          </a:solidFill>
          <a:ln w="12700">
            <a:solidFill>
              <a:srgbClr val="0000CC"/>
            </a:solidFill>
            <a:miter lim="800000"/>
            <a:headEnd/>
            <a:tailEnd/>
          </a:ln>
        </p:spPr>
        <p:txBody>
          <a:bodyPr wrap="none" anchor="ctr"/>
          <a:lstStyle/>
          <a:p>
            <a:pPr algn="ctr"/>
            <a:endParaRPr lang="ja-JP" altLang="en-US" sz="1200" b="1"/>
          </a:p>
        </p:txBody>
      </p:sp>
      <p:sp>
        <p:nvSpPr>
          <p:cNvPr id="3" name="テキスト ボックス 2"/>
          <p:cNvSpPr txBox="1"/>
          <p:nvPr/>
        </p:nvSpPr>
        <p:spPr>
          <a:xfrm>
            <a:off x="6466805" y="868650"/>
            <a:ext cx="1965257" cy="400110"/>
          </a:xfrm>
          <a:prstGeom prst="rect">
            <a:avLst/>
          </a:prstGeom>
          <a:solidFill>
            <a:srgbClr val="3366FF"/>
          </a:solidFill>
        </p:spPr>
        <p:txBody>
          <a:bodyPr wrap="none" rtlCol="0">
            <a:spAutoFit/>
          </a:bodyPr>
          <a:lstStyle/>
          <a:p>
            <a:r>
              <a:rPr kumimoji="1" lang="en-US" altLang="ja-JP" sz="2000" b="1" dirty="0" smtClean="0">
                <a:solidFill>
                  <a:schemeClr val="bg1"/>
                </a:solidFill>
              </a:rPr>
              <a:t>USA/Canada: 15</a:t>
            </a:r>
            <a:endParaRPr kumimoji="1" lang="ja-JP" altLang="en-US" sz="2000" b="1" dirty="0">
              <a:solidFill>
                <a:schemeClr val="bg1"/>
              </a:solidFill>
            </a:endParaRPr>
          </a:p>
        </p:txBody>
      </p:sp>
      <p:sp>
        <p:nvSpPr>
          <p:cNvPr id="126" name="テキスト ボックス 125"/>
          <p:cNvSpPr txBox="1"/>
          <p:nvPr/>
        </p:nvSpPr>
        <p:spPr>
          <a:xfrm>
            <a:off x="3983958" y="836712"/>
            <a:ext cx="1060159" cy="400110"/>
          </a:xfrm>
          <a:prstGeom prst="rect">
            <a:avLst/>
          </a:prstGeom>
          <a:solidFill>
            <a:srgbClr val="3366FF"/>
          </a:solidFill>
        </p:spPr>
        <p:txBody>
          <a:bodyPr wrap="none" rtlCol="0">
            <a:spAutoFit/>
          </a:bodyPr>
          <a:lstStyle/>
          <a:p>
            <a:r>
              <a:rPr kumimoji="1" lang="en-US" altLang="ja-JP" sz="2000" b="1" dirty="0" smtClean="0">
                <a:solidFill>
                  <a:schemeClr val="bg1"/>
                </a:solidFill>
              </a:rPr>
              <a:t>Asia: 16</a:t>
            </a:r>
          </a:p>
        </p:txBody>
      </p:sp>
      <p:sp>
        <p:nvSpPr>
          <p:cNvPr id="127" name="テキスト ボックス 126"/>
          <p:cNvSpPr txBox="1"/>
          <p:nvPr/>
        </p:nvSpPr>
        <p:spPr>
          <a:xfrm>
            <a:off x="194350" y="764704"/>
            <a:ext cx="2198094" cy="400110"/>
          </a:xfrm>
          <a:prstGeom prst="rect">
            <a:avLst/>
          </a:prstGeom>
          <a:solidFill>
            <a:srgbClr val="3366FF"/>
          </a:solidFill>
        </p:spPr>
        <p:txBody>
          <a:bodyPr wrap="none" rtlCol="0">
            <a:spAutoFit/>
          </a:bodyPr>
          <a:lstStyle/>
          <a:p>
            <a:r>
              <a:rPr lang="en-US" altLang="ja-JP" sz="2000" b="1" dirty="0" smtClean="0">
                <a:solidFill>
                  <a:schemeClr val="bg1"/>
                </a:solidFill>
              </a:rPr>
              <a:t>Europe/Russia</a:t>
            </a:r>
            <a:r>
              <a:rPr kumimoji="1" lang="en-US" altLang="ja-JP" sz="2000" b="1" dirty="0" smtClean="0">
                <a:solidFill>
                  <a:schemeClr val="bg1"/>
                </a:solidFill>
              </a:rPr>
              <a:t>: 16</a:t>
            </a:r>
          </a:p>
        </p:txBody>
      </p:sp>
    </p:spTree>
    <p:extLst>
      <p:ext uri="{BB962C8B-B14F-4D97-AF65-F5344CB8AC3E}">
        <p14:creationId xmlns:p14="http://schemas.microsoft.com/office/powerpoint/2010/main" val="11058785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26"/>
                                        </p:tgtEl>
                                        <p:attrNameLst>
                                          <p:attrName>style.visibility</p:attrName>
                                        </p:attrNameLst>
                                      </p:cBhvr>
                                      <p:to>
                                        <p:strVal val="visible"/>
                                      </p:to>
                                    </p:set>
                                    <p:animEffect transition="in" filter="strips(downLeft)">
                                      <p:cBhvr>
                                        <p:cTn id="10" dur="500"/>
                                        <p:tgtEl>
                                          <p:spTgt spid="126"/>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127"/>
                                        </p:tgtEl>
                                        <p:attrNameLst>
                                          <p:attrName>style.visibility</p:attrName>
                                        </p:attrNameLst>
                                      </p:cBhvr>
                                      <p:to>
                                        <p:strVal val="visible"/>
                                      </p:to>
                                    </p:set>
                                    <p:animEffect transition="in" filter="strips(downLeft)">
                                      <p:cBhvr>
                                        <p:cTn id="13" dur="500"/>
                                        <p:tgtEl>
                                          <p:spTgt spid="127"/>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Left)">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6" grpId="0" animBg="1"/>
      <p:bldP spid="1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4994" name="Picture 2" descr="世界地図"/>
          <p:cNvPicPr>
            <a:picLocks noChangeAspect="1" noChangeArrowheads="1"/>
          </p:cNvPicPr>
          <p:nvPr/>
        </p:nvPicPr>
        <p:blipFill>
          <a:blip r:embed="rId3" cstate="email">
            <a:lum bright="-20000" contrast="32000"/>
            <a:extLst>
              <a:ext uri="{28A0092B-C50C-407E-A947-70E740481C1C}">
                <a14:useLocalDpi xmlns:a14="http://schemas.microsoft.com/office/drawing/2010/main"/>
              </a:ext>
            </a:extLst>
          </a:blip>
          <a:srcRect/>
          <a:stretch>
            <a:fillRect/>
          </a:stretch>
        </p:blipFill>
        <p:spPr bwMode="auto">
          <a:xfrm>
            <a:off x="0" y="549276"/>
            <a:ext cx="9144000" cy="6308725"/>
          </a:xfrm>
          <a:prstGeom prst="rect">
            <a:avLst/>
          </a:prstGeom>
          <a:gradFill rotWithShape="1">
            <a:gsLst>
              <a:gs pos="0">
                <a:schemeClr val="accent2"/>
              </a:gs>
              <a:gs pos="100000">
                <a:srgbClr val="FFFFFF"/>
              </a:gs>
            </a:gsLst>
            <a:lin ang="5400000" scaled="1"/>
          </a:gra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27650" name="Text Box 3"/>
          <p:cNvSpPr txBox="1">
            <a:spLocks noChangeArrowheads="1"/>
          </p:cNvSpPr>
          <p:nvPr/>
        </p:nvSpPr>
        <p:spPr bwMode="auto">
          <a:xfrm>
            <a:off x="1508013" y="2184811"/>
            <a:ext cx="1846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fontAlgn="ctr"/>
            <a:endParaRPr lang="ja-JP" altLang="en-US" sz="1200" b="1"/>
          </a:p>
        </p:txBody>
      </p:sp>
      <p:cxnSp>
        <p:nvCxnSpPr>
          <p:cNvPr id="27651" name="AutoShape 4"/>
          <p:cNvCxnSpPr>
            <a:cxnSpLocks noChangeShapeType="1"/>
          </p:cNvCxnSpPr>
          <p:nvPr/>
        </p:nvCxnSpPr>
        <p:spPr bwMode="auto">
          <a:xfrm>
            <a:off x="0" y="3703638"/>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7652" name="AutoShape 5"/>
          <p:cNvCxnSpPr>
            <a:cxnSpLocks noChangeShapeType="1"/>
          </p:cNvCxnSpPr>
          <p:nvPr/>
        </p:nvCxnSpPr>
        <p:spPr bwMode="auto">
          <a:xfrm>
            <a:off x="0" y="3703638"/>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64519" name="Line 7"/>
          <p:cNvSpPr>
            <a:spLocks noChangeShapeType="1"/>
          </p:cNvSpPr>
          <p:nvPr/>
        </p:nvSpPr>
        <p:spPr bwMode="auto">
          <a:xfrm>
            <a:off x="8191861" y="2528888"/>
            <a:ext cx="0" cy="0"/>
          </a:xfrm>
          <a:prstGeom prst="line">
            <a:avLst/>
          </a:prstGeom>
          <a:noFill/>
          <a:ln w="9525">
            <a:solidFill>
              <a:schemeClr val="tx1"/>
            </a:solidFill>
            <a:round/>
            <a:headEnd/>
            <a:tailEnd/>
          </a:ln>
        </p:spPr>
        <p:txBody>
          <a:bodyPr/>
          <a:lstStyle/>
          <a:p>
            <a:pPr algn="ctr">
              <a:defRPr/>
            </a:pPr>
            <a:endParaRPr lang="ja-JP" altLang="en-US" sz="1200" b="1">
              <a:latin typeface="+mj-lt"/>
              <a:ea typeface="+mj-ea"/>
              <a:cs typeface="+mn-cs"/>
            </a:endParaRPr>
          </a:p>
        </p:txBody>
      </p:sp>
      <p:sp>
        <p:nvSpPr>
          <p:cNvPr id="725000" name="Text Box 8"/>
          <p:cNvSpPr txBox="1">
            <a:spLocks noChangeArrowheads="1"/>
          </p:cNvSpPr>
          <p:nvPr/>
        </p:nvSpPr>
        <p:spPr bwMode="auto">
          <a:xfrm>
            <a:off x="978069" y="0"/>
            <a:ext cx="7644487" cy="954088"/>
          </a:xfrm>
          <a:prstGeom prst="rect">
            <a:avLst/>
          </a:prstGeom>
          <a:solidFill>
            <a:srgbClr val="0000FF"/>
          </a:solidFill>
          <a:ln w="9525">
            <a:noFill/>
            <a:miter lim="800000"/>
            <a:headEnd/>
            <a:tailEnd/>
          </a:ln>
          <a:effectLst/>
        </p:spPr>
        <p:txBody>
          <a:bodyPr>
            <a:spAutoFit/>
          </a:bodyPr>
          <a:lstStyle>
            <a:lvl1pPr eaLnBrk="0" hangingPunct="0">
              <a:defRPr kumimoji="1" sz="2400">
                <a:solidFill>
                  <a:schemeClr val="tx1"/>
                </a:solidFill>
                <a:latin typeface="Arial" charset="0"/>
                <a:ea typeface="ＭＳ Ｐゴシック" charset="0"/>
                <a:cs typeface="ＭＳ Ｐゴシック" charset="0"/>
              </a:defRPr>
            </a:lvl1pPr>
            <a:lvl2pPr marL="742950" indent="-285750" eaLnBrk="0" hangingPunct="0">
              <a:defRPr kumimoji="1" sz="2400">
                <a:solidFill>
                  <a:schemeClr val="tx1"/>
                </a:solidFill>
                <a:latin typeface="Arial" charset="0"/>
                <a:ea typeface="ＭＳ Ｐゴシック" charset="0"/>
              </a:defRPr>
            </a:lvl2pPr>
            <a:lvl3pPr marL="1143000" indent="-228600"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algn="ctr" eaLnBrk="1" hangingPunct="1">
              <a:defRPr/>
            </a:pPr>
            <a:r>
              <a:rPr lang="en-US" altLang="ja-JP" sz="2800" b="1" dirty="0" smtClean="0">
                <a:solidFill>
                  <a:srgbClr val="FFFFFF"/>
                </a:solidFill>
              </a:rPr>
              <a:t>Particle therapy facilities in a planning stage or under construction </a:t>
            </a:r>
            <a:r>
              <a:rPr lang="en-US" altLang="ja-JP" sz="1600" b="1" dirty="0" smtClean="0">
                <a:solidFill>
                  <a:srgbClr val="FFFFFF"/>
                </a:solidFill>
              </a:rPr>
              <a:t>(</a:t>
            </a:r>
            <a:r>
              <a:rPr lang="en-US" altLang="ja-JP" sz="1600" b="1" dirty="0" err="1" smtClean="0">
                <a:solidFill>
                  <a:srgbClr val="FFFFFF"/>
                </a:solidFill>
              </a:rPr>
              <a:t>Tsujii</a:t>
            </a:r>
            <a:r>
              <a:rPr lang="en-US" altLang="ja-JP" sz="1600" b="1" dirty="0" smtClean="0">
                <a:solidFill>
                  <a:srgbClr val="FFFFFF"/>
                </a:solidFill>
              </a:rPr>
              <a:t>, 2014)</a:t>
            </a:r>
            <a:endParaRPr lang="ja-JP" altLang="en-US" sz="1600" b="1" dirty="0" smtClean="0">
              <a:solidFill>
                <a:srgbClr val="FFFFFF"/>
              </a:solidFill>
              <a:effectLst>
                <a:outerShdw blurRad="38100" dist="38100" dir="2700000" algn="tl">
                  <a:srgbClr val="000000"/>
                </a:outerShdw>
              </a:effectLst>
            </a:endParaRPr>
          </a:p>
        </p:txBody>
      </p:sp>
      <p:sp>
        <p:nvSpPr>
          <p:cNvPr id="27655" name="AutoShape 9"/>
          <p:cNvSpPr>
            <a:spLocks noChangeArrowheads="1"/>
          </p:cNvSpPr>
          <p:nvPr/>
        </p:nvSpPr>
        <p:spPr bwMode="auto">
          <a:xfrm>
            <a:off x="1753033" y="2344738"/>
            <a:ext cx="80666" cy="88900"/>
          </a:xfrm>
          <a:prstGeom prst="diamond">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ja-JP" altLang="en-US" sz="1200" b="1"/>
          </a:p>
        </p:txBody>
      </p:sp>
      <p:sp>
        <p:nvSpPr>
          <p:cNvPr id="27656" name="AutoShape 10"/>
          <p:cNvSpPr>
            <a:spLocks noChangeArrowheads="1"/>
          </p:cNvSpPr>
          <p:nvPr/>
        </p:nvSpPr>
        <p:spPr bwMode="auto">
          <a:xfrm>
            <a:off x="5695554" y="1755775"/>
            <a:ext cx="82107" cy="88900"/>
          </a:xfrm>
          <a:prstGeom prst="diamond">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ja-JP" altLang="en-US" sz="1200" b="1"/>
          </a:p>
        </p:txBody>
      </p:sp>
      <p:sp>
        <p:nvSpPr>
          <p:cNvPr id="27657" name="AutoShape 11"/>
          <p:cNvSpPr>
            <a:spLocks noChangeArrowheads="1"/>
          </p:cNvSpPr>
          <p:nvPr/>
        </p:nvSpPr>
        <p:spPr bwMode="auto">
          <a:xfrm>
            <a:off x="846987" y="2571750"/>
            <a:ext cx="80666"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sz="1200" b="1"/>
          </a:p>
        </p:txBody>
      </p:sp>
      <p:sp>
        <p:nvSpPr>
          <p:cNvPr id="27658" name="AutoShape 12"/>
          <p:cNvSpPr>
            <a:spLocks noChangeArrowheads="1"/>
          </p:cNvSpPr>
          <p:nvPr/>
        </p:nvSpPr>
        <p:spPr bwMode="auto">
          <a:xfrm>
            <a:off x="911808" y="2601913"/>
            <a:ext cx="80666"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sz="1200" b="1"/>
          </a:p>
        </p:txBody>
      </p:sp>
      <p:sp>
        <p:nvSpPr>
          <p:cNvPr id="27659" name="AutoShape 13"/>
          <p:cNvSpPr>
            <a:spLocks noChangeArrowheads="1"/>
          </p:cNvSpPr>
          <p:nvPr/>
        </p:nvSpPr>
        <p:spPr bwMode="auto">
          <a:xfrm>
            <a:off x="842666" y="2651125"/>
            <a:ext cx="82106"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sz="1200" b="1"/>
          </a:p>
        </p:txBody>
      </p:sp>
      <p:sp>
        <p:nvSpPr>
          <p:cNvPr id="27660" name="AutoShape 14"/>
          <p:cNvSpPr>
            <a:spLocks noChangeArrowheads="1"/>
          </p:cNvSpPr>
          <p:nvPr/>
        </p:nvSpPr>
        <p:spPr bwMode="auto">
          <a:xfrm>
            <a:off x="908929" y="2767013"/>
            <a:ext cx="77784"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sz="1200" b="1"/>
          </a:p>
        </p:txBody>
      </p:sp>
      <p:sp>
        <p:nvSpPr>
          <p:cNvPr id="27661" name="AutoShape 15"/>
          <p:cNvSpPr>
            <a:spLocks noChangeArrowheads="1"/>
          </p:cNvSpPr>
          <p:nvPr/>
        </p:nvSpPr>
        <p:spPr bwMode="auto">
          <a:xfrm>
            <a:off x="4145626" y="3111500"/>
            <a:ext cx="80666"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sz="1200" b="1" dirty="0"/>
          </a:p>
        </p:txBody>
      </p:sp>
      <p:sp>
        <p:nvSpPr>
          <p:cNvPr id="27662" name="AutoShape 16"/>
          <p:cNvSpPr>
            <a:spLocks noChangeArrowheads="1"/>
          </p:cNvSpPr>
          <p:nvPr/>
        </p:nvSpPr>
        <p:spPr bwMode="auto">
          <a:xfrm>
            <a:off x="4246458" y="3024188"/>
            <a:ext cx="82107"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sz="1200" b="1"/>
          </a:p>
        </p:txBody>
      </p:sp>
      <p:sp>
        <p:nvSpPr>
          <p:cNvPr id="27664" name="AutoShape 19"/>
          <p:cNvSpPr>
            <a:spLocks noChangeArrowheads="1"/>
          </p:cNvSpPr>
          <p:nvPr/>
        </p:nvSpPr>
        <p:spPr bwMode="auto">
          <a:xfrm>
            <a:off x="975188" y="2590800"/>
            <a:ext cx="82106"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sz="1200" b="1"/>
          </a:p>
        </p:txBody>
      </p:sp>
      <p:sp>
        <p:nvSpPr>
          <p:cNvPr id="27665" name="AutoShape 22"/>
          <p:cNvSpPr>
            <a:spLocks noChangeArrowheads="1"/>
          </p:cNvSpPr>
          <p:nvPr/>
        </p:nvSpPr>
        <p:spPr bwMode="auto">
          <a:xfrm>
            <a:off x="7624682" y="2908052"/>
            <a:ext cx="83546"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sz="1200" b="1"/>
          </a:p>
        </p:txBody>
      </p:sp>
      <p:sp>
        <p:nvSpPr>
          <p:cNvPr id="27666" name="AutoShape 23"/>
          <p:cNvSpPr>
            <a:spLocks noChangeArrowheads="1"/>
          </p:cNvSpPr>
          <p:nvPr/>
        </p:nvSpPr>
        <p:spPr bwMode="auto">
          <a:xfrm>
            <a:off x="1927329" y="3552825"/>
            <a:ext cx="79225"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sz="1200" b="1"/>
          </a:p>
        </p:txBody>
      </p:sp>
      <p:sp>
        <p:nvSpPr>
          <p:cNvPr id="27667" name="Text Box 25"/>
          <p:cNvSpPr txBox="1">
            <a:spLocks noChangeArrowheads="1"/>
          </p:cNvSpPr>
          <p:nvPr/>
        </p:nvSpPr>
        <p:spPr bwMode="auto">
          <a:xfrm>
            <a:off x="8165594" y="2492896"/>
            <a:ext cx="779284" cy="184150"/>
          </a:xfrm>
          <a:prstGeom prst="rect">
            <a:avLst/>
          </a:prstGeom>
          <a:solidFill>
            <a:srgbClr val="FFFF00"/>
          </a:solidFill>
          <a:ln w="9525">
            <a:solidFill>
              <a:srgbClr val="0000FF"/>
            </a:solidFill>
            <a:miter lim="800000"/>
            <a:headEnd/>
            <a:tailEnd/>
          </a:ln>
        </p:spPr>
        <p:txBody>
          <a:bodyPr lIns="0" tIns="0" rIns="0" bIns="0">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fontAlgn="ctr"/>
            <a:r>
              <a:rPr lang="en-US" altLang="ja-JP" sz="1200" b="1" dirty="0">
                <a:solidFill>
                  <a:schemeClr val="tx2"/>
                </a:solidFill>
              </a:rPr>
              <a:t>Chicago</a:t>
            </a:r>
          </a:p>
        </p:txBody>
      </p:sp>
      <p:sp>
        <p:nvSpPr>
          <p:cNvPr id="27668" name="Text Box 26"/>
          <p:cNvSpPr txBox="1">
            <a:spLocks noChangeArrowheads="1"/>
          </p:cNvSpPr>
          <p:nvPr/>
        </p:nvSpPr>
        <p:spPr bwMode="auto">
          <a:xfrm>
            <a:off x="2038245" y="3962400"/>
            <a:ext cx="642442" cy="184150"/>
          </a:xfrm>
          <a:prstGeom prst="rect">
            <a:avLst/>
          </a:prstGeom>
          <a:solidFill>
            <a:srgbClr val="FFFF00"/>
          </a:solidFill>
          <a:ln w="9525">
            <a:solidFill>
              <a:srgbClr val="0000FF"/>
            </a:solidFill>
            <a:miter lim="800000"/>
            <a:headEnd/>
            <a:tailEnd/>
          </a:ln>
        </p:spPr>
        <p:txBody>
          <a:bodyPr lIns="0" tIns="0" rIns="0" bIns="0">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fontAlgn="ctr"/>
            <a:r>
              <a:rPr lang="en-US" altLang="ja-JP" sz="1200" b="1" dirty="0" err="1"/>
              <a:t>Riyahdt</a:t>
            </a:r>
            <a:endParaRPr lang="ja-JP" altLang="en-US" sz="1200" b="1" dirty="0"/>
          </a:p>
        </p:txBody>
      </p:sp>
      <p:sp>
        <p:nvSpPr>
          <p:cNvPr id="27669" name="Text Box 30"/>
          <p:cNvSpPr txBox="1">
            <a:spLocks noChangeArrowheads="1"/>
          </p:cNvSpPr>
          <p:nvPr/>
        </p:nvSpPr>
        <p:spPr bwMode="auto">
          <a:xfrm>
            <a:off x="1597463" y="1565275"/>
            <a:ext cx="980948" cy="369888"/>
          </a:xfrm>
          <a:prstGeom prst="rect">
            <a:avLst/>
          </a:prstGeom>
          <a:solidFill>
            <a:srgbClr val="FFFF00"/>
          </a:solidFill>
          <a:ln w="9525">
            <a:solidFill>
              <a:srgbClr val="0000FF"/>
            </a:solidFill>
            <a:miter lim="800000"/>
            <a:headEnd/>
            <a:tailEnd/>
          </a:ln>
        </p:spPr>
        <p:txBody>
          <a:bodyPr lIns="0" tIns="0" rIns="0" bIns="0">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fontAlgn="ctr"/>
            <a:r>
              <a:rPr lang="en-US" altLang="ja-JP" sz="1200" b="1">
                <a:solidFill>
                  <a:schemeClr val="tx2"/>
                </a:solidFill>
              </a:rPr>
              <a:t>Bratislava</a:t>
            </a:r>
          </a:p>
          <a:p>
            <a:pPr algn="ctr" fontAlgn="ctr"/>
            <a:r>
              <a:rPr lang="en-US" altLang="ja-JP" sz="1200" b="1">
                <a:solidFill>
                  <a:schemeClr val="tx2"/>
                </a:solidFill>
              </a:rPr>
              <a:t>Ruzomberok</a:t>
            </a:r>
          </a:p>
        </p:txBody>
      </p:sp>
      <p:sp>
        <p:nvSpPr>
          <p:cNvPr id="27670" name="Line 34"/>
          <p:cNvSpPr>
            <a:spLocks noChangeShapeType="1"/>
          </p:cNvSpPr>
          <p:nvPr/>
        </p:nvSpPr>
        <p:spPr bwMode="auto">
          <a:xfrm flipH="1" flipV="1">
            <a:off x="423493" y="2365379"/>
            <a:ext cx="381722" cy="112713"/>
          </a:xfrm>
          <a:prstGeom prst="line">
            <a:avLst/>
          </a:prstGeom>
          <a:noFill/>
          <a:ln w="12700">
            <a:solidFill>
              <a:schemeClr val="hlink"/>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4547" name="Line 36"/>
          <p:cNvSpPr>
            <a:spLocks noChangeShapeType="1"/>
          </p:cNvSpPr>
          <p:nvPr/>
        </p:nvSpPr>
        <p:spPr bwMode="auto">
          <a:xfrm>
            <a:off x="1045770" y="2767017"/>
            <a:ext cx="249200" cy="314325"/>
          </a:xfrm>
          <a:prstGeom prst="line">
            <a:avLst/>
          </a:prstGeom>
          <a:noFill/>
          <a:ln w="12700">
            <a:solidFill>
              <a:schemeClr val="tx1"/>
            </a:solidFill>
            <a:round/>
            <a:headEnd/>
            <a:tailEnd/>
          </a:ln>
        </p:spPr>
        <p:txBody>
          <a:bodyPr/>
          <a:lstStyle/>
          <a:p>
            <a:pPr algn="ctr">
              <a:defRPr/>
            </a:pPr>
            <a:endParaRPr lang="ja-JP" altLang="en-US" sz="1200" b="1">
              <a:latin typeface="+mj-lt"/>
              <a:ea typeface="+mj-ea"/>
              <a:cs typeface="+mn-cs"/>
            </a:endParaRPr>
          </a:p>
        </p:txBody>
      </p:sp>
      <p:sp>
        <p:nvSpPr>
          <p:cNvPr id="27672" name="Line 38"/>
          <p:cNvSpPr>
            <a:spLocks noChangeShapeType="1"/>
          </p:cNvSpPr>
          <p:nvPr/>
        </p:nvSpPr>
        <p:spPr bwMode="auto">
          <a:xfrm flipV="1">
            <a:off x="7755404" y="2062163"/>
            <a:ext cx="213187" cy="749300"/>
          </a:xfrm>
          <a:prstGeom prst="line">
            <a:avLst/>
          </a:prstGeom>
          <a:noFill/>
          <a:ln w="12700">
            <a:solidFill>
              <a:schemeClr val="hlink"/>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4554" name="Line 47"/>
          <p:cNvSpPr>
            <a:spLocks noChangeShapeType="1"/>
          </p:cNvSpPr>
          <p:nvPr/>
        </p:nvSpPr>
        <p:spPr bwMode="auto">
          <a:xfrm>
            <a:off x="7838904" y="3429000"/>
            <a:ext cx="196014" cy="360040"/>
          </a:xfrm>
          <a:prstGeom prst="line">
            <a:avLst/>
          </a:prstGeom>
          <a:noFill/>
          <a:ln w="12700">
            <a:solidFill>
              <a:srgbClr val="FF0000"/>
            </a:solidFill>
            <a:round/>
            <a:headEnd/>
            <a:tailEnd/>
          </a:ln>
        </p:spPr>
        <p:txBody>
          <a:bodyPr/>
          <a:lstStyle/>
          <a:p>
            <a:pPr algn="ctr">
              <a:defRPr/>
            </a:pPr>
            <a:endParaRPr lang="ja-JP" altLang="en-US" sz="1200" b="1" dirty="0">
              <a:latin typeface="+mj-lt"/>
              <a:ea typeface="+mj-ea"/>
              <a:cs typeface="+mn-cs"/>
            </a:endParaRPr>
          </a:p>
        </p:txBody>
      </p:sp>
      <p:sp>
        <p:nvSpPr>
          <p:cNvPr id="76852" name="Text Box 52"/>
          <p:cNvSpPr txBox="1">
            <a:spLocks noChangeArrowheads="1"/>
          </p:cNvSpPr>
          <p:nvPr/>
        </p:nvSpPr>
        <p:spPr bwMode="auto">
          <a:xfrm>
            <a:off x="1526881" y="2460625"/>
            <a:ext cx="675573" cy="369888"/>
          </a:xfrm>
          <a:prstGeom prst="rect">
            <a:avLst/>
          </a:prstGeom>
          <a:gradFill rotWithShape="1">
            <a:gsLst>
              <a:gs pos="0">
                <a:srgbClr val="FFE9E0"/>
              </a:gs>
              <a:gs pos="64999">
                <a:srgbClr val="FFCBB5"/>
              </a:gs>
              <a:gs pos="100000">
                <a:srgbClr val="FFB795"/>
              </a:gs>
            </a:gsLst>
            <a:lin ang="5400000" scaled="1"/>
          </a:gradFill>
          <a:ln w="9525">
            <a:solidFill>
              <a:srgbClr val="E58656"/>
            </a:solidFill>
            <a:miter lim="800000"/>
            <a:headEnd/>
            <a:tailEnd/>
          </a:ln>
          <a:effectLst>
            <a:outerShdw blurRad="40000" dist="20000" dir="5400000" rotWithShape="0">
              <a:srgbClr val="000000">
                <a:alpha val="37999"/>
              </a:srgbClr>
            </a:outerShdw>
          </a:effectLst>
        </p:spPr>
        <p:txBody>
          <a:bodyPr lIns="0" tIns="0" rIns="0" bIns="0">
            <a:spAutoFit/>
          </a:bodyPr>
          <a:lstStyle>
            <a:lvl1pPr>
              <a:defRPr kumimoji="1" sz="2400">
                <a:solidFill>
                  <a:schemeClr val="tx1"/>
                </a:solidFill>
                <a:latin typeface="Arial" pitchFamily="34" charset="0"/>
                <a:ea typeface="ＭＳ Ｐゴシック" pitchFamily="50" charset="-128"/>
              </a:defRPr>
            </a:lvl1pPr>
            <a:lvl2pPr marL="742950" indent="-285750">
              <a:defRPr kumimoji="1" sz="2400">
                <a:solidFill>
                  <a:schemeClr val="tx1"/>
                </a:solidFill>
                <a:latin typeface="Arial" pitchFamily="34" charset="0"/>
                <a:ea typeface="ＭＳ Ｐゴシック" pitchFamily="50" charset="-128"/>
              </a:defRPr>
            </a:lvl2pPr>
            <a:lvl3pPr marL="1143000" indent="-228600">
              <a:defRPr kumimoji="1" sz="2400">
                <a:solidFill>
                  <a:schemeClr val="tx1"/>
                </a:solidFill>
                <a:latin typeface="Arial" pitchFamily="34" charset="0"/>
                <a:ea typeface="ＭＳ Ｐゴシック" pitchFamily="50" charset="-128"/>
              </a:defRPr>
            </a:lvl3pPr>
            <a:lvl4pPr marL="1600200" indent="-228600">
              <a:defRPr kumimoji="1" sz="2400">
                <a:solidFill>
                  <a:schemeClr val="tx1"/>
                </a:solidFill>
                <a:latin typeface="Arial" pitchFamily="34" charset="0"/>
                <a:ea typeface="ＭＳ Ｐゴシック" pitchFamily="50" charset="-128"/>
              </a:defRPr>
            </a:lvl4pPr>
            <a:lvl5pPr marL="2057400" indent="-228600">
              <a:defRPr kumimoji="1" sz="2400">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50" charset="-128"/>
              </a:defRPr>
            </a:lvl9pPr>
          </a:lstStyle>
          <a:p>
            <a:pPr algn="ctr" fontAlgn="ctr">
              <a:defRPr/>
            </a:pPr>
            <a:r>
              <a:rPr lang="en-US" altLang="ja-JP" sz="1200" b="1" dirty="0" smtClean="0">
                <a:solidFill>
                  <a:schemeClr val="accent6">
                    <a:lumMod val="50000"/>
                  </a:schemeClr>
                </a:solidFill>
                <a:cs typeface="+mn-cs"/>
              </a:rPr>
              <a:t>Wiener</a:t>
            </a:r>
          </a:p>
          <a:p>
            <a:pPr algn="ctr" fontAlgn="ctr">
              <a:defRPr/>
            </a:pPr>
            <a:r>
              <a:rPr lang="en-US" altLang="ja-JP" sz="1200" b="1" dirty="0" err="1" smtClean="0">
                <a:solidFill>
                  <a:schemeClr val="accent6">
                    <a:lumMod val="50000"/>
                  </a:schemeClr>
                </a:solidFill>
                <a:cs typeface="+mn-cs"/>
              </a:rPr>
              <a:t>Neustadt</a:t>
            </a:r>
            <a:endParaRPr lang="en-US" altLang="ja-JP" sz="1200" b="1" dirty="0" smtClean="0">
              <a:solidFill>
                <a:schemeClr val="accent6">
                  <a:lumMod val="50000"/>
                </a:schemeClr>
              </a:solidFill>
              <a:cs typeface="+mn-cs"/>
            </a:endParaRPr>
          </a:p>
        </p:txBody>
      </p:sp>
      <p:sp>
        <p:nvSpPr>
          <p:cNvPr id="27677" name="Line 53"/>
          <p:cNvSpPr>
            <a:spLocks noChangeShapeType="1"/>
          </p:cNvSpPr>
          <p:nvPr/>
        </p:nvSpPr>
        <p:spPr bwMode="auto">
          <a:xfrm flipH="1">
            <a:off x="423495" y="2727329"/>
            <a:ext cx="450862" cy="39687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7680" name="Line 60"/>
          <p:cNvSpPr>
            <a:spLocks noChangeShapeType="1"/>
          </p:cNvSpPr>
          <p:nvPr/>
        </p:nvSpPr>
        <p:spPr bwMode="auto">
          <a:xfrm flipV="1">
            <a:off x="7095675" y="3200402"/>
            <a:ext cx="311138" cy="481013"/>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7682" name="Rectangle 6"/>
          <p:cNvSpPr>
            <a:spLocks noChangeArrowheads="1"/>
          </p:cNvSpPr>
          <p:nvPr/>
        </p:nvSpPr>
        <p:spPr bwMode="auto">
          <a:xfrm>
            <a:off x="7448588" y="4221167"/>
            <a:ext cx="829701" cy="276225"/>
          </a:xfrm>
          <a:prstGeom prst="rect">
            <a:avLst/>
          </a:prstGeom>
          <a:solidFill>
            <a:srgbClr val="FFFF00"/>
          </a:solidFill>
          <a:ln w="9525">
            <a:solidFill>
              <a:srgbClr val="000000"/>
            </a:solidFill>
            <a:miter lim="800000"/>
            <a:headEnd/>
            <a:tailEnd/>
          </a:ln>
        </p:spPr>
        <p:txBody>
          <a:bodyPr>
            <a:spAutoFit/>
          </a:bodyPr>
          <a:lstStyle/>
          <a:p>
            <a:pPr algn="ctr"/>
            <a:r>
              <a:rPr lang="en-US" altLang="ja-JP" sz="1200" b="1"/>
              <a:t>Knoxville</a:t>
            </a:r>
          </a:p>
        </p:txBody>
      </p:sp>
      <p:sp>
        <p:nvSpPr>
          <p:cNvPr id="64" name="Rectangle 34"/>
          <p:cNvSpPr>
            <a:spLocks noChangeArrowheads="1"/>
          </p:cNvSpPr>
          <p:nvPr/>
        </p:nvSpPr>
        <p:spPr bwMode="auto">
          <a:xfrm>
            <a:off x="4435158" y="3152002"/>
            <a:ext cx="920449" cy="276999"/>
          </a:xfrm>
          <a:prstGeom prst="rect">
            <a:avLst/>
          </a:prstGeom>
          <a:gradFill rotWithShape="1">
            <a:gsLst>
              <a:gs pos="0">
                <a:srgbClr val="FFE9E0"/>
              </a:gs>
              <a:gs pos="64999">
                <a:srgbClr val="FFCBB5"/>
              </a:gs>
              <a:gs pos="100000">
                <a:srgbClr val="FFB795"/>
              </a:gs>
            </a:gsLst>
            <a:lin ang="5400000" scaled="1"/>
          </a:gradFill>
          <a:ln w="9525">
            <a:solidFill>
              <a:srgbClr val="E58656"/>
            </a:solidFill>
            <a:miter lim="800000"/>
            <a:headEnd/>
            <a:tailEnd/>
          </a:ln>
          <a:effectLst>
            <a:outerShdw blurRad="40000" dist="20000" dir="5400000" rotWithShape="0">
              <a:srgbClr val="000000">
                <a:alpha val="37999"/>
              </a:srgbClr>
            </a:outerShdw>
          </a:effectLst>
        </p:spPr>
        <p:txBody>
          <a:bodyPr>
            <a:spAutoFit/>
          </a:bodyPr>
          <a:lstStyle/>
          <a:p>
            <a:pPr algn="ctr">
              <a:defRPr/>
            </a:pPr>
            <a:r>
              <a:rPr lang="en-US" altLang="ja-JP" sz="1200" b="1" dirty="0" smtClean="0">
                <a:solidFill>
                  <a:srgbClr val="FF0000"/>
                </a:solidFill>
              </a:rPr>
              <a:t>Kanagawa</a:t>
            </a:r>
            <a:endParaRPr lang="ja-JP" altLang="en-US" sz="1200" b="1" dirty="0">
              <a:solidFill>
                <a:srgbClr val="FF0000"/>
              </a:solidFill>
            </a:endParaRPr>
          </a:p>
        </p:txBody>
      </p:sp>
      <p:sp>
        <p:nvSpPr>
          <p:cNvPr id="27684" name="Text Box 25"/>
          <p:cNvSpPr txBox="1">
            <a:spLocks noChangeArrowheads="1"/>
          </p:cNvSpPr>
          <p:nvPr/>
        </p:nvSpPr>
        <p:spPr bwMode="auto">
          <a:xfrm>
            <a:off x="3788394" y="3856038"/>
            <a:ext cx="576182" cy="184150"/>
          </a:xfrm>
          <a:prstGeom prst="rect">
            <a:avLst/>
          </a:prstGeom>
          <a:solidFill>
            <a:srgbClr val="FFFF00"/>
          </a:solidFill>
          <a:ln w="9525">
            <a:solidFill>
              <a:srgbClr val="0000FF"/>
            </a:solidFill>
            <a:miter lim="800000"/>
            <a:headEnd/>
            <a:tailEnd/>
          </a:ln>
        </p:spPr>
        <p:txBody>
          <a:bodyPr lIns="0" tIns="0" rIns="0" bIns="0">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fontAlgn="ctr"/>
            <a:r>
              <a:rPr lang="en-US" altLang="ja-JP" sz="1200" b="1" dirty="0"/>
              <a:t>Taipei</a:t>
            </a:r>
            <a:endParaRPr lang="ja-JP" altLang="en-US" sz="1200" b="1" dirty="0"/>
          </a:p>
        </p:txBody>
      </p:sp>
      <p:sp>
        <p:nvSpPr>
          <p:cNvPr id="64575" name="Line 38"/>
          <p:cNvSpPr>
            <a:spLocks noChangeShapeType="1"/>
          </p:cNvSpPr>
          <p:nvPr/>
        </p:nvSpPr>
        <p:spPr bwMode="auto">
          <a:xfrm>
            <a:off x="3811441" y="3581400"/>
            <a:ext cx="138284" cy="304800"/>
          </a:xfrm>
          <a:prstGeom prst="line">
            <a:avLst/>
          </a:prstGeom>
          <a:noFill/>
          <a:ln w="12700">
            <a:solidFill>
              <a:schemeClr val="hlink"/>
            </a:solidFill>
            <a:round/>
            <a:headEnd/>
            <a:tailEnd/>
          </a:ln>
        </p:spPr>
        <p:txBody>
          <a:bodyPr/>
          <a:lstStyle/>
          <a:p>
            <a:pPr algn="ctr">
              <a:defRPr/>
            </a:pPr>
            <a:endParaRPr lang="ja-JP" altLang="en-US" sz="1200" b="1">
              <a:latin typeface="+mj-lt"/>
              <a:ea typeface="+mj-ea"/>
              <a:cs typeface="+mn-cs"/>
            </a:endParaRPr>
          </a:p>
        </p:txBody>
      </p:sp>
      <p:sp>
        <p:nvSpPr>
          <p:cNvPr id="27686" name="AutoShape 55"/>
          <p:cNvSpPr>
            <a:spLocks noChangeArrowheads="1"/>
          </p:cNvSpPr>
          <p:nvPr/>
        </p:nvSpPr>
        <p:spPr bwMode="auto">
          <a:xfrm>
            <a:off x="3748061" y="3492500"/>
            <a:ext cx="82107"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sz="1200" b="1"/>
          </a:p>
        </p:txBody>
      </p:sp>
      <p:sp>
        <p:nvSpPr>
          <p:cNvPr id="27687" name="Text Box 29"/>
          <p:cNvSpPr txBox="1">
            <a:spLocks noChangeArrowheads="1"/>
          </p:cNvSpPr>
          <p:nvPr/>
        </p:nvSpPr>
        <p:spPr bwMode="auto">
          <a:xfrm>
            <a:off x="1346826" y="1238250"/>
            <a:ext cx="780725" cy="184150"/>
          </a:xfrm>
          <a:prstGeom prst="rect">
            <a:avLst/>
          </a:prstGeom>
          <a:solidFill>
            <a:srgbClr val="FFFF00"/>
          </a:solidFill>
          <a:ln w="9525">
            <a:solidFill>
              <a:srgbClr val="0000FF"/>
            </a:solidFill>
            <a:miter lim="800000"/>
            <a:headEnd/>
            <a:tailEnd/>
          </a:ln>
        </p:spPr>
        <p:txBody>
          <a:bodyPr lIns="0" tIns="0" rIns="0" bIns="0">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fontAlgn="ctr"/>
            <a:r>
              <a:rPr lang="en-US" altLang="ja-JP" sz="1200" b="1">
                <a:solidFill>
                  <a:schemeClr val="tx2"/>
                </a:solidFill>
              </a:rPr>
              <a:t>Uppsala</a:t>
            </a:r>
            <a:endParaRPr lang="ja-JP" altLang="en-US" sz="1200" b="1">
              <a:solidFill>
                <a:schemeClr val="tx2"/>
              </a:solidFill>
            </a:endParaRPr>
          </a:p>
        </p:txBody>
      </p:sp>
      <p:sp>
        <p:nvSpPr>
          <p:cNvPr id="27688" name="Line 40"/>
          <p:cNvSpPr>
            <a:spLocks noChangeShapeType="1"/>
          </p:cNvSpPr>
          <p:nvPr/>
        </p:nvSpPr>
        <p:spPr bwMode="auto">
          <a:xfrm flipV="1">
            <a:off x="1113473" y="1447800"/>
            <a:ext cx="486873" cy="762000"/>
          </a:xfrm>
          <a:prstGeom prst="line">
            <a:avLst/>
          </a:prstGeom>
          <a:noFill/>
          <a:ln w="12700">
            <a:solidFill>
              <a:schemeClr val="hlink"/>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7689" name="AutoShape 20"/>
          <p:cNvSpPr>
            <a:spLocks noChangeArrowheads="1"/>
          </p:cNvSpPr>
          <p:nvPr/>
        </p:nvSpPr>
        <p:spPr bwMode="auto">
          <a:xfrm>
            <a:off x="1100508" y="2133600"/>
            <a:ext cx="83546"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sz="1200" b="1"/>
          </a:p>
        </p:txBody>
      </p:sp>
      <p:sp>
        <p:nvSpPr>
          <p:cNvPr id="27690" name="AutoShape 59"/>
          <p:cNvSpPr>
            <a:spLocks noChangeArrowheads="1"/>
          </p:cNvSpPr>
          <p:nvPr/>
        </p:nvSpPr>
        <p:spPr bwMode="auto">
          <a:xfrm>
            <a:off x="7545097" y="2852936"/>
            <a:ext cx="82107"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sz="1200" b="1"/>
          </a:p>
        </p:txBody>
      </p:sp>
      <p:sp>
        <p:nvSpPr>
          <p:cNvPr id="27691" name="Line 60"/>
          <p:cNvSpPr>
            <a:spLocks noChangeShapeType="1"/>
          </p:cNvSpPr>
          <p:nvPr/>
        </p:nvSpPr>
        <p:spPr bwMode="auto">
          <a:xfrm>
            <a:off x="6664982" y="2995616"/>
            <a:ext cx="389865" cy="145352"/>
          </a:xfrm>
          <a:prstGeom prst="line">
            <a:avLst/>
          </a:prstGeom>
          <a:noFill/>
          <a:ln w="12700">
            <a:solidFill>
              <a:schemeClr val="hlink"/>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27692" name="Rectangle 6"/>
          <p:cNvSpPr>
            <a:spLocks noChangeArrowheads="1"/>
          </p:cNvSpPr>
          <p:nvPr/>
        </p:nvSpPr>
        <p:spPr bwMode="auto">
          <a:xfrm>
            <a:off x="5839599" y="3230563"/>
            <a:ext cx="906046" cy="277812"/>
          </a:xfrm>
          <a:prstGeom prst="rect">
            <a:avLst/>
          </a:prstGeom>
          <a:solidFill>
            <a:srgbClr val="FFFF00"/>
          </a:solidFill>
          <a:ln w="9525">
            <a:solidFill>
              <a:srgbClr val="000000"/>
            </a:solidFill>
            <a:miter lim="800000"/>
            <a:headEnd/>
            <a:tailEnd/>
          </a:ln>
        </p:spPr>
        <p:txBody>
          <a:bodyPr>
            <a:spAutoFit/>
          </a:bodyPr>
          <a:lstStyle/>
          <a:p>
            <a:pPr algn="ctr"/>
            <a:r>
              <a:rPr lang="en-US" altLang="ja-JP" sz="1200" b="1"/>
              <a:t>San Diego</a:t>
            </a:r>
            <a:endParaRPr lang="ja-JP" altLang="en-US" sz="1200" b="1"/>
          </a:p>
        </p:txBody>
      </p:sp>
      <p:sp>
        <p:nvSpPr>
          <p:cNvPr id="27693" name="Text Box 29"/>
          <p:cNvSpPr txBox="1">
            <a:spLocks noChangeArrowheads="1"/>
          </p:cNvSpPr>
          <p:nvPr/>
        </p:nvSpPr>
        <p:spPr bwMode="auto">
          <a:xfrm>
            <a:off x="2416294" y="2092722"/>
            <a:ext cx="783607" cy="184150"/>
          </a:xfrm>
          <a:prstGeom prst="rect">
            <a:avLst/>
          </a:prstGeom>
          <a:solidFill>
            <a:srgbClr val="FFFF00"/>
          </a:solidFill>
          <a:ln w="9525">
            <a:solidFill>
              <a:srgbClr val="0000FF"/>
            </a:solidFill>
            <a:miter lim="800000"/>
            <a:headEnd/>
            <a:tailEnd/>
          </a:ln>
        </p:spPr>
        <p:txBody>
          <a:bodyPr lIns="0" tIns="0" rIns="0" bIns="0">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fontAlgn="ctr"/>
            <a:r>
              <a:rPr lang="en-US" altLang="ja-JP" sz="1200" b="1" dirty="0" err="1">
                <a:solidFill>
                  <a:schemeClr val="tx2"/>
                </a:solidFill>
              </a:rPr>
              <a:t>Protvino</a:t>
            </a:r>
            <a:endParaRPr lang="ja-JP" altLang="en-US" sz="1200" b="1" dirty="0">
              <a:solidFill>
                <a:schemeClr val="tx2"/>
              </a:solidFill>
            </a:endParaRPr>
          </a:p>
        </p:txBody>
      </p:sp>
      <p:sp>
        <p:nvSpPr>
          <p:cNvPr id="27694" name="Line 40"/>
          <p:cNvSpPr>
            <a:spLocks noChangeShapeType="1"/>
          </p:cNvSpPr>
          <p:nvPr/>
        </p:nvSpPr>
        <p:spPr bwMode="auto">
          <a:xfrm flipV="1">
            <a:off x="1875472" y="2204864"/>
            <a:ext cx="540372" cy="81136"/>
          </a:xfrm>
          <a:prstGeom prst="line">
            <a:avLst/>
          </a:prstGeom>
          <a:noFill/>
          <a:ln w="12700">
            <a:solidFill>
              <a:schemeClr val="hlink"/>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7695" name="AutoShape 20"/>
          <p:cNvSpPr>
            <a:spLocks noChangeArrowheads="1"/>
          </p:cNvSpPr>
          <p:nvPr/>
        </p:nvSpPr>
        <p:spPr bwMode="auto">
          <a:xfrm>
            <a:off x="1806330" y="2286000"/>
            <a:ext cx="83546"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sz="1200" b="1"/>
          </a:p>
        </p:txBody>
      </p:sp>
      <p:sp>
        <p:nvSpPr>
          <p:cNvPr id="27696" name="AutoShape 19"/>
          <p:cNvSpPr>
            <a:spLocks noChangeArrowheads="1"/>
          </p:cNvSpPr>
          <p:nvPr/>
        </p:nvSpPr>
        <p:spPr bwMode="auto">
          <a:xfrm>
            <a:off x="1045771" y="2578100"/>
            <a:ext cx="80666"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sz="1200" b="1"/>
          </a:p>
        </p:txBody>
      </p:sp>
      <p:sp>
        <p:nvSpPr>
          <p:cNvPr id="27697" name="AutoShape 19"/>
          <p:cNvSpPr>
            <a:spLocks noChangeArrowheads="1"/>
          </p:cNvSpPr>
          <p:nvPr/>
        </p:nvSpPr>
        <p:spPr bwMode="auto">
          <a:xfrm>
            <a:off x="1103388" y="2578100"/>
            <a:ext cx="80666"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sz="1200" b="1"/>
          </a:p>
        </p:txBody>
      </p:sp>
      <p:sp>
        <p:nvSpPr>
          <p:cNvPr id="27698" name="AutoShape 55"/>
          <p:cNvSpPr>
            <a:spLocks noChangeArrowheads="1"/>
          </p:cNvSpPr>
          <p:nvPr/>
        </p:nvSpPr>
        <p:spPr bwMode="auto">
          <a:xfrm>
            <a:off x="3604015" y="2971800"/>
            <a:ext cx="82107"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sz="1200" b="1"/>
          </a:p>
        </p:txBody>
      </p:sp>
      <p:sp>
        <p:nvSpPr>
          <p:cNvPr id="27699" name="Text Box 29"/>
          <p:cNvSpPr txBox="1">
            <a:spLocks noChangeArrowheads="1"/>
          </p:cNvSpPr>
          <p:nvPr/>
        </p:nvSpPr>
        <p:spPr bwMode="auto">
          <a:xfrm>
            <a:off x="3199250" y="2514600"/>
            <a:ext cx="653966" cy="184150"/>
          </a:xfrm>
          <a:prstGeom prst="rect">
            <a:avLst/>
          </a:prstGeom>
          <a:solidFill>
            <a:srgbClr val="FFFF00"/>
          </a:solidFill>
          <a:ln w="9525">
            <a:solidFill>
              <a:srgbClr val="0000FF"/>
            </a:solidFill>
            <a:miter lim="800000"/>
            <a:headEnd/>
            <a:tailEnd/>
          </a:ln>
        </p:spPr>
        <p:txBody>
          <a:bodyPr lIns="0" tIns="0" rIns="0" bIns="0">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fontAlgn="ctr"/>
            <a:r>
              <a:rPr lang="en-US" altLang="ja-JP" sz="1200" b="1">
                <a:solidFill>
                  <a:schemeClr val="tx2"/>
                </a:solidFill>
              </a:rPr>
              <a:t>Beijing</a:t>
            </a:r>
            <a:endParaRPr lang="ja-JP" altLang="en-US" sz="1200" b="1">
              <a:solidFill>
                <a:schemeClr val="tx2"/>
              </a:solidFill>
            </a:endParaRPr>
          </a:p>
        </p:txBody>
      </p:sp>
      <p:sp>
        <p:nvSpPr>
          <p:cNvPr id="27700" name="Line 56"/>
          <p:cNvSpPr>
            <a:spLocks noChangeShapeType="1"/>
          </p:cNvSpPr>
          <p:nvPr/>
        </p:nvSpPr>
        <p:spPr bwMode="auto">
          <a:xfrm flipH="1" flipV="1">
            <a:off x="3465732" y="2743200"/>
            <a:ext cx="138284" cy="22860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7704" name="Line 80"/>
          <p:cNvSpPr>
            <a:spLocks noChangeShapeType="1"/>
          </p:cNvSpPr>
          <p:nvPr/>
        </p:nvSpPr>
        <p:spPr bwMode="auto">
          <a:xfrm flipH="1">
            <a:off x="3949725" y="2438400"/>
            <a:ext cx="138284" cy="6858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81" name="Rectangle 81"/>
          <p:cNvSpPr>
            <a:spLocks noChangeArrowheads="1"/>
          </p:cNvSpPr>
          <p:nvPr/>
        </p:nvSpPr>
        <p:spPr bwMode="auto">
          <a:xfrm>
            <a:off x="4020308" y="2238379"/>
            <a:ext cx="682775" cy="276225"/>
          </a:xfrm>
          <a:prstGeom prst="rect">
            <a:avLst/>
          </a:prstGeom>
          <a:gradFill rotWithShape="1">
            <a:gsLst>
              <a:gs pos="0">
                <a:srgbClr val="FFE9E0"/>
              </a:gs>
              <a:gs pos="64999">
                <a:srgbClr val="FFCBB5"/>
              </a:gs>
              <a:gs pos="100000">
                <a:srgbClr val="FFB795"/>
              </a:gs>
            </a:gsLst>
            <a:lin ang="5400000" scaled="1"/>
          </a:gradFill>
          <a:ln w="9525">
            <a:solidFill>
              <a:srgbClr val="E58656"/>
            </a:solidFill>
            <a:miter lim="800000"/>
            <a:headEnd/>
            <a:tailEnd/>
          </a:ln>
          <a:effectLst>
            <a:outerShdw blurRad="40000" dist="20000" dir="5400000" rotWithShape="0">
              <a:srgbClr val="000000">
                <a:alpha val="37999"/>
              </a:srgbClr>
            </a:outerShdw>
          </a:effectLst>
        </p:spPr>
        <p:txBody>
          <a:bodyPr>
            <a:spAutoFit/>
          </a:bodyPr>
          <a:lstStyle/>
          <a:p>
            <a:pPr algn="ctr" fontAlgn="ctr">
              <a:defRPr/>
            </a:pPr>
            <a:r>
              <a:rPr lang="en-US" altLang="ja-JP" sz="1200" b="1">
                <a:solidFill>
                  <a:srgbClr val="FF0000"/>
                </a:solidFill>
              </a:rPr>
              <a:t>Pusan</a:t>
            </a:r>
            <a:endParaRPr lang="ja-JP" altLang="en-US" sz="1200" b="1">
              <a:solidFill>
                <a:srgbClr val="FF0000"/>
              </a:solidFill>
            </a:endParaRPr>
          </a:p>
        </p:txBody>
      </p:sp>
      <p:sp>
        <p:nvSpPr>
          <p:cNvPr id="27706" name="AutoShape 17"/>
          <p:cNvSpPr>
            <a:spLocks noChangeArrowheads="1"/>
          </p:cNvSpPr>
          <p:nvPr/>
        </p:nvSpPr>
        <p:spPr bwMode="auto">
          <a:xfrm>
            <a:off x="3949725" y="3048000"/>
            <a:ext cx="80666" cy="88900"/>
          </a:xfrm>
          <a:prstGeom prst="diamond">
            <a:avLst/>
          </a:prstGeom>
          <a:solidFill>
            <a:srgbClr val="FF0000"/>
          </a:solidFill>
          <a:ln w="12700">
            <a:solidFill>
              <a:srgbClr val="0000CC"/>
            </a:solidFill>
            <a:miter lim="800000"/>
            <a:headEnd/>
            <a:tailEnd/>
          </a:ln>
        </p:spPr>
        <p:txBody>
          <a:bodyPr wrap="none" anchor="ctr"/>
          <a:lstStyle/>
          <a:p>
            <a:pPr algn="ctr"/>
            <a:endParaRPr lang="ja-JP" altLang="en-US" sz="1200" b="1"/>
          </a:p>
        </p:txBody>
      </p:sp>
      <p:sp>
        <p:nvSpPr>
          <p:cNvPr id="75" name="Rectangle 34"/>
          <p:cNvSpPr>
            <a:spLocks noChangeArrowheads="1"/>
          </p:cNvSpPr>
          <p:nvPr/>
        </p:nvSpPr>
        <p:spPr bwMode="auto">
          <a:xfrm>
            <a:off x="2415844" y="2924945"/>
            <a:ext cx="799451" cy="461665"/>
          </a:xfrm>
          <a:prstGeom prst="rect">
            <a:avLst/>
          </a:prstGeom>
          <a:gradFill rotWithShape="1">
            <a:gsLst>
              <a:gs pos="0">
                <a:srgbClr val="FFE9E0"/>
              </a:gs>
              <a:gs pos="64999">
                <a:srgbClr val="FFCBB5"/>
              </a:gs>
              <a:gs pos="100000">
                <a:srgbClr val="FFB795"/>
              </a:gs>
            </a:gsLst>
            <a:lin ang="5400000" scaled="1"/>
          </a:gradFill>
          <a:ln w="9525">
            <a:solidFill>
              <a:srgbClr val="E58656"/>
            </a:solidFill>
            <a:miter lim="800000"/>
            <a:headEnd/>
            <a:tailEnd/>
          </a:ln>
          <a:effectLst>
            <a:outerShdw blurRad="40000" dist="20000" dir="5400000" rotWithShape="0">
              <a:srgbClr val="000000">
                <a:alpha val="37999"/>
              </a:srgbClr>
            </a:outerShdw>
          </a:effectLst>
        </p:spPr>
        <p:txBody>
          <a:bodyPr>
            <a:spAutoFit/>
          </a:bodyPr>
          <a:lstStyle/>
          <a:p>
            <a:pPr algn="ctr">
              <a:defRPr/>
            </a:pPr>
            <a:r>
              <a:rPr lang="en-US" altLang="ja-JP" sz="1200" b="1" dirty="0" smtClean="0">
                <a:solidFill>
                  <a:srgbClr val="FF0000"/>
                </a:solidFill>
                <a:cs typeface="Arial" charset="0"/>
              </a:rPr>
              <a:t>Lanzhou</a:t>
            </a:r>
          </a:p>
          <a:p>
            <a:pPr algn="ctr">
              <a:defRPr/>
            </a:pPr>
            <a:r>
              <a:rPr lang="en-US" altLang="ja-JP" sz="1200" b="1" dirty="0" err="1" smtClean="0">
                <a:solidFill>
                  <a:srgbClr val="FF0000"/>
                </a:solidFill>
                <a:cs typeface="Arial" charset="0"/>
              </a:rPr>
              <a:t>Wuwei</a:t>
            </a:r>
            <a:endParaRPr lang="ja-JP" altLang="en-US" sz="1200" b="1" dirty="0">
              <a:solidFill>
                <a:srgbClr val="FF0000"/>
              </a:solidFill>
              <a:cs typeface="Arial" charset="0"/>
            </a:endParaRPr>
          </a:p>
        </p:txBody>
      </p:sp>
      <p:sp>
        <p:nvSpPr>
          <p:cNvPr id="27708" name="Line 76"/>
          <p:cNvSpPr>
            <a:spLocks noChangeShapeType="1"/>
          </p:cNvSpPr>
          <p:nvPr/>
        </p:nvSpPr>
        <p:spPr bwMode="auto">
          <a:xfrm>
            <a:off x="3199250" y="3068638"/>
            <a:ext cx="197342" cy="144462"/>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7709" name="AutoShape 55"/>
          <p:cNvSpPr>
            <a:spLocks noChangeArrowheads="1"/>
          </p:cNvSpPr>
          <p:nvPr/>
        </p:nvSpPr>
        <p:spPr bwMode="auto">
          <a:xfrm>
            <a:off x="3379305" y="3195638"/>
            <a:ext cx="82107" cy="88900"/>
          </a:xfrm>
          <a:prstGeom prst="diamond">
            <a:avLst/>
          </a:prstGeom>
          <a:solidFill>
            <a:srgbClr val="FF0000"/>
          </a:solidFill>
          <a:ln w="12700">
            <a:solidFill>
              <a:srgbClr val="0000CC"/>
            </a:solidFill>
            <a:miter lim="800000"/>
            <a:headEnd/>
            <a:tailEnd/>
          </a:ln>
        </p:spPr>
        <p:txBody>
          <a:bodyPr wrap="none" anchor="ctr"/>
          <a:lstStyle/>
          <a:p>
            <a:pPr algn="ctr"/>
            <a:endParaRPr lang="ja-JP" altLang="en-US" sz="1200" b="1" dirty="0"/>
          </a:p>
        </p:txBody>
      </p:sp>
      <p:sp>
        <p:nvSpPr>
          <p:cNvPr id="2" name="正方形/長方形 1"/>
          <p:cNvSpPr>
            <a:spLocks noChangeArrowheads="1"/>
          </p:cNvSpPr>
          <p:nvPr/>
        </p:nvSpPr>
        <p:spPr bwMode="auto">
          <a:xfrm>
            <a:off x="4441324" y="3429000"/>
            <a:ext cx="790808" cy="504056"/>
          </a:xfrm>
          <a:prstGeom prst="rect">
            <a:avLst/>
          </a:prstGeom>
          <a:solidFill>
            <a:srgbClr val="FFFF00"/>
          </a:solidFill>
          <a:ln w="9525">
            <a:solidFill>
              <a:srgbClr val="FADD4D"/>
            </a:solidFill>
            <a:miter lim="800000"/>
            <a:headEnd/>
            <a:tailEnd/>
          </a:ln>
          <a:effectLst>
            <a:outerShdw blurRad="40000" dist="23000" dir="5400000" rotWithShape="0">
              <a:srgbClr val="000000">
                <a:alpha val="34999"/>
              </a:srgbClr>
            </a:outerShdw>
          </a:effectLst>
        </p:spPr>
        <p:txBody>
          <a:bodyPr anchor="ctr"/>
          <a:lstStyle/>
          <a:p>
            <a:pPr algn="ctr">
              <a:defRPr/>
            </a:pPr>
            <a:r>
              <a:rPr lang="en-US" altLang="ja-JP" sz="1200" b="1" dirty="0" smtClean="0"/>
              <a:t>Nagano</a:t>
            </a:r>
          </a:p>
          <a:p>
            <a:pPr algn="ctr">
              <a:defRPr/>
            </a:pPr>
            <a:r>
              <a:rPr lang="en-US" altLang="ja-JP" sz="1200" b="1" dirty="0" smtClean="0"/>
              <a:t>Osaka</a:t>
            </a:r>
          </a:p>
          <a:p>
            <a:pPr algn="ctr">
              <a:defRPr/>
            </a:pPr>
            <a:r>
              <a:rPr lang="en-US" altLang="ja-JP" sz="1200" b="1" dirty="0" smtClean="0"/>
              <a:t>Okayama</a:t>
            </a:r>
            <a:endParaRPr lang="ja-JP" altLang="en-US" sz="1200" b="1" dirty="0"/>
          </a:p>
        </p:txBody>
      </p:sp>
      <p:sp>
        <p:nvSpPr>
          <p:cNvPr id="27711" name="AutoShape 20"/>
          <p:cNvSpPr>
            <a:spLocks noChangeArrowheads="1"/>
          </p:cNvSpPr>
          <p:nvPr/>
        </p:nvSpPr>
        <p:spPr bwMode="auto">
          <a:xfrm>
            <a:off x="782168" y="2476500"/>
            <a:ext cx="83546"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sz="1200" b="1"/>
          </a:p>
        </p:txBody>
      </p:sp>
      <p:sp>
        <p:nvSpPr>
          <p:cNvPr id="27712" name="AutoShape 19"/>
          <p:cNvSpPr>
            <a:spLocks noChangeArrowheads="1"/>
          </p:cNvSpPr>
          <p:nvPr/>
        </p:nvSpPr>
        <p:spPr bwMode="auto">
          <a:xfrm>
            <a:off x="1061616" y="2636838"/>
            <a:ext cx="82106" cy="88900"/>
          </a:xfrm>
          <a:prstGeom prst="diamond">
            <a:avLst/>
          </a:prstGeom>
          <a:solidFill>
            <a:srgbClr val="FF0000"/>
          </a:solidFill>
          <a:ln w="12700">
            <a:solidFill>
              <a:srgbClr val="0000CC"/>
            </a:solidFill>
            <a:miter lim="800000"/>
            <a:headEnd/>
            <a:tailEnd/>
          </a:ln>
        </p:spPr>
        <p:txBody>
          <a:bodyPr wrap="none" anchor="ctr"/>
          <a:lstStyle/>
          <a:p>
            <a:pPr algn="ctr"/>
            <a:endParaRPr lang="ja-JP" altLang="en-US" sz="1200" b="1"/>
          </a:p>
        </p:txBody>
      </p:sp>
      <p:sp>
        <p:nvSpPr>
          <p:cNvPr id="27713" name="AutoShape 19"/>
          <p:cNvSpPr>
            <a:spLocks noChangeArrowheads="1"/>
          </p:cNvSpPr>
          <p:nvPr/>
        </p:nvSpPr>
        <p:spPr bwMode="auto">
          <a:xfrm>
            <a:off x="1014081" y="2636838"/>
            <a:ext cx="82107"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sz="1200" b="1"/>
          </a:p>
        </p:txBody>
      </p:sp>
      <p:sp>
        <p:nvSpPr>
          <p:cNvPr id="27714" name="AutoShape 19"/>
          <p:cNvSpPr>
            <a:spLocks noChangeArrowheads="1"/>
          </p:cNvSpPr>
          <p:nvPr/>
        </p:nvSpPr>
        <p:spPr bwMode="auto">
          <a:xfrm>
            <a:off x="965105" y="2636838"/>
            <a:ext cx="82107" cy="88900"/>
          </a:xfrm>
          <a:prstGeom prst="diamond">
            <a:avLst/>
          </a:prstGeom>
          <a:solidFill>
            <a:srgbClr val="FF0000"/>
          </a:solidFill>
          <a:ln w="12700">
            <a:solidFill>
              <a:srgbClr val="0000CC"/>
            </a:solidFill>
            <a:miter lim="800000"/>
            <a:headEnd/>
            <a:tailEnd/>
          </a:ln>
        </p:spPr>
        <p:txBody>
          <a:bodyPr wrap="none" anchor="ctr"/>
          <a:lstStyle/>
          <a:p>
            <a:pPr algn="ctr"/>
            <a:endParaRPr lang="ja-JP" altLang="en-US" sz="1200" b="1"/>
          </a:p>
        </p:txBody>
      </p:sp>
      <p:sp>
        <p:nvSpPr>
          <p:cNvPr id="85" name="正方形/長方形 84"/>
          <p:cNvSpPr>
            <a:spLocks noChangeArrowheads="1"/>
          </p:cNvSpPr>
          <p:nvPr/>
        </p:nvSpPr>
        <p:spPr bwMode="auto">
          <a:xfrm>
            <a:off x="1247435" y="3078167"/>
            <a:ext cx="488314" cy="200025"/>
          </a:xfrm>
          <a:prstGeom prst="rect">
            <a:avLst/>
          </a:prstGeom>
          <a:solidFill>
            <a:srgbClr val="FFFF00"/>
          </a:solidFill>
          <a:ln w="9525">
            <a:solidFill>
              <a:srgbClr val="FADD4D"/>
            </a:solidFill>
            <a:miter lim="800000"/>
            <a:headEnd/>
            <a:tailEnd/>
          </a:ln>
          <a:effectLst>
            <a:outerShdw blurRad="40000" dist="23000" dir="5400000" rotWithShape="0">
              <a:srgbClr val="000000">
                <a:alpha val="34999"/>
              </a:srgbClr>
            </a:outerShdw>
          </a:effectLst>
        </p:spPr>
        <p:txBody>
          <a:bodyPr anchor="ctr"/>
          <a:lstStyle/>
          <a:p>
            <a:pPr algn="ctr">
              <a:defRPr/>
            </a:pPr>
            <a:r>
              <a:rPr lang="en-US" altLang="ja-JP" sz="1200" b="1" dirty="0">
                <a:latin typeface="+mn-lt"/>
                <a:ea typeface="+mn-ea"/>
                <a:cs typeface="+mn-cs"/>
              </a:rPr>
              <a:t>Nice</a:t>
            </a:r>
          </a:p>
        </p:txBody>
      </p:sp>
      <p:sp>
        <p:nvSpPr>
          <p:cNvPr id="86" name="Line 36"/>
          <p:cNvSpPr>
            <a:spLocks noChangeShapeType="1"/>
          </p:cNvSpPr>
          <p:nvPr/>
        </p:nvSpPr>
        <p:spPr bwMode="auto">
          <a:xfrm>
            <a:off x="1977745" y="3617915"/>
            <a:ext cx="221830" cy="339725"/>
          </a:xfrm>
          <a:prstGeom prst="line">
            <a:avLst/>
          </a:prstGeom>
          <a:noFill/>
          <a:ln w="12700">
            <a:solidFill>
              <a:schemeClr val="hlink"/>
            </a:solidFill>
            <a:round/>
            <a:headEnd/>
            <a:tailEnd/>
          </a:ln>
        </p:spPr>
        <p:txBody>
          <a:bodyPr/>
          <a:lstStyle/>
          <a:p>
            <a:pPr algn="ctr">
              <a:defRPr/>
            </a:pPr>
            <a:endParaRPr lang="ja-JP" altLang="en-US" sz="1200" b="1">
              <a:latin typeface="+mj-lt"/>
              <a:ea typeface="+mj-ea"/>
              <a:cs typeface="+mn-cs"/>
            </a:endParaRPr>
          </a:p>
        </p:txBody>
      </p:sp>
      <p:sp>
        <p:nvSpPr>
          <p:cNvPr id="27717" name="AutoShape 17"/>
          <p:cNvSpPr>
            <a:spLocks noChangeArrowheads="1"/>
          </p:cNvSpPr>
          <p:nvPr/>
        </p:nvSpPr>
        <p:spPr bwMode="auto">
          <a:xfrm>
            <a:off x="3903631" y="2924175"/>
            <a:ext cx="80666"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sz="1200" b="1"/>
          </a:p>
        </p:txBody>
      </p:sp>
      <p:sp>
        <p:nvSpPr>
          <p:cNvPr id="27718" name="Line 80"/>
          <p:cNvSpPr>
            <a:spLocks noChangeShapeType="1"/>
          </p:cNvSpPr>
          <p:nvPr/>
        </p:nvSpPr>
        <p:spPr bwMode="auto">
          <a:xfrm flipH="1">
            <a:off x="3935321" y="2108200"/>
            <a:ext cx="14405" cy="8128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7719" name="Text Box 29"/>
          <p:cNvSpPr txBox="1">
            <a:spLocks noChangeArrowheads="1"/>
          </p:cNvSpPr>
          <p:nvPr/>
        </p:nvSpPr>
        <p:spPr bwMode="auto">
          <a:xfrm>
            <a:off x="3761027" y="1949450"/>
            <a:ext cx="653966" cy="184150"/>
          </a:xfrm>
          <a:prstGeom prst="rect">
            <a:avLst/>
          </a:prstGeom>
          <a:solidFill>
            <a:srgbClr val="FFFF00"/>
          </a:solidFill>
          <a:ln w="9525">
            <a:solidFill>
              <a:srgbClr val="0000FF"/>
            </a:solidFill>
            <a:miter lim="800000"/>
            <a:headEnd/>
            <a:tailEnd/>
          </a:ln>
        </p:spPr>
        <p:txBody>
          <a:bodyPr lIns="0" tIns="0" rIns="0" bIns="0">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fontAlgn="ctr"/>
            <a:r>
              <a:rPr lang="en-US" altLang="ja-JP" sz="1200" b="1">
                <a:solidFill>
                  <a:schemeClr val="tx2"/>
                </a:solidFill>
              </a:rPr>
              <a:t>Seoul</a:t>
            </a:r>
            <a:endParaRPr lang="ja-JP" altLang="en-US" sz="1200" b="1">
              <a:solidFill>
                <a:schemeClr val="tx2"/>
              </a:solidFill>
            </a:endParaRPr>
          </a:p>
        </p:txBody>
      </p:sp>
      <p:sp>
        <p:nvSpPr>
          <p:cNvPr id="90" name="正方形/長方形 89"/>
          <p:cNvSpPr>
            <a:spLocks noChangeArrowheads="1"/>
          </p:cNvSpPr>
          <p:nvPr/>
        </p:nvSpPr>
        <p:spPr bwMode="auto">
          <a:xfrm>
            <a:off x="6153620" y="3581400"/>
            <a:ext cx="1022722" cy="184150"/>
          </a:xfrm>
          <a:prstGeom prst="rect">
            <a:avLst/>
          </a:prstGeom>
          <a:solidFill>
            <a:srgbClr val="FFFF00"/>
          </a:solidFill>
          <a:ln w="9525">
            <a:solidFill>
              <a:srgbClr val="FADD4D"/>
            </a:solidFill>
            <a:miter lim="800000"/>
            <a:headEnd/>
            <a:tailEnd/>
          </a:ln>
          <a:effectLst>
            <a:outerShdw blurRad="40000" dist="23000" dir="5400000" rotWithShape="0">
              <a:srgbClr val="000000">
                <a:alpha val="34999"/>
              </a:srgbClr>
            </a:outerShdw>
          </a:effectLst>
        </p:spPr>
        <p:txBody>
          <a:bodyPr anchor="ctr"/>
          <a:lstStyle/>
          <a:p>
            <a:pPr algn="ctr">
              <a:defRPr/>
            </a:pPr>
            <a:r>
              <a:rPr lang="en-US" altLang="ja-JP" sz="1200" b="1" dirty="0">
                <a:latin typeface="+mn-lt"/>
                <a:ea typeface="+mn-ea"/>
                <a:cs typeface="+mn-cs"/>
              </a:rPr>
              <a:t>Oklahoma</a:t>
            </a:r>
          </a:p>
        </p:txBody>
      </p:sp>
      <p:sp>
        <p:nvSpPr>
          <p:cNvPr id="91" name="正方形/長方形 90"/>
          <p:cNvSpPr>
            <a:spLocks noChangeArrowheads="1"/>
          </p:cNvSpPr>
          <p:nvPr/>
        </p:nvSpPr>
        <p:spPr bwMode="auto">
          <a:xfrm>
            <a:off x="8034918" y="3717032"/>
            <a:ext cx="635645" cy="184150"/>
          </a:xfrm>
          <a:prstGeom prst="rect">
            <a:avLst/>
          </a:prstGeom>
          <a:solidFill>
            <a:srgbClr val="FFFF00"/>
          </a:solidFill>
          <a:ln w="9525">
            <a:solidFill>
              <a:srgbClr val="FADD4D"/>
            </a:solidFill>
            <a:miter lim="800000"/>
            <a:headEnd/>
            <a:tailEnd/>
          </a:ln>
          <a:effectLst>
            <a:outerShdw blurRad="40000" dist="23000" dir="5400000" rotWithShape="0">
              <a:srgbClr val="000000">
                <a:alpha val="34999"/>
              </a:srgbClr>
            </a:outerShdw>
          </a:effectLst>
        </p:spPr>
        <p:txBody>
          <a:bodyPr anchor="ctr"/>
          <a:lstStyle/>
          <a:p>
            <a:pPr algn="ctr">
              <a:defRPr/>
            </a:pPr>
            <a:r>
              <a:rPr lang="en-US" altLang="ja-JP" sz="1200" b="1" dirty="0">
                <a:latin typeface="+mn-lt"/>
                <a:ea typeface="+mn-ea"/>
                <a:cs typeface="+mn-cs"/>
              </a:rPr>
              <a:t>Orland</a:t>
            </a:r>
          </a:p>
        </p:txBody>
      </p:sp>
      <p:sp>
        <p:nvSpPr>
          <p:cNvPr id="92" name="正方形/長方形 91"/>
          <p:cNvSpPr>
            <a:spLocks noChangeArrowheads="1"/>
          </p:cNvSpPr>
          <p:nvPr/>
        </p:nvSpPr>
        <p:spPr bwMode="auto">
          <a:xfrm>
            <a:off x="5878762" y="2636912"/>
            <a:ext cx="738954" cy="192088"/>
          </a:xfrm>
          <a:prstGeom prst="rect">
            <a:avLst/>
          </a:prstGeom>
          <a:solidFill>
            <a:srgbClr val="FFFF00"/>
          </a:solidFill>
          <a:ln w="9525">
            <a:solidFill>
              <a:srgbClr val="FADD4D"/>
            </a:solidFill>
            <a:miter lim="800000"/>
            <a:headEnd/>
            <a:tailEnd/>
          </a:ln>
          <a:effectLst>
            <a:outerShdw blurRad="40000" dist="23000" dir="5400000" rotWithShape="0">
              <a:srgbClr val="000000">
                <a:alpha val="34999"/>
              </a:srgbClr>
            </a:outerShdw>
          </a:effectLst>
        </p:spPr>
        <p:txBody>
          <a:bodyPr anchor="ctr"/>
          <a:lstStyle/>
          <a:p>
            <a:pPr algn="ctr">
              <a:defRPr/>
            </a:pPr>
            <a:r>
              <a:rPr lang="en-US" altLang="ja-JP" sz="1200" b="1" dirty="0" err="1"/>
              <a:t>St.Louis</a:t>
            </a:r>
            <a:endParaRPr lang="ja-JP" altLang="en-US" sz="1200" b="1" dirty="0"/>
          </a:p>
        </p:txBody>
      </p:sp>
      <p:sp>
        <p:nvSpPr>
          <p:cNvPr id="27723" name="AutoShape 59"/>
          <p:cNvSpPr>
            <a:spLocks noChangeArrowheads="1"/>
          </p:cNvSpPr>
          <p:nvPr/>
        </p:nvSpPr>
        <p:spPr bwMode="auto">
          <a:xfrm>
            <a:off x="6858833" y="3140968"/>
            <a:ext cx="82107"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sz="1200" b="1"/>
          </a:p>
        </p:txBody>
      </p:sp>
      <p:sp>
        <p:nvSpPr>
          <p:cNvPr id="27724" name="AutoShape 59"/>
          <p:cNvSpPr>
            <a:spLocks noChangeArrowheads="1"/>
          </p:cNvSpPr>
          <p:nvPr/>
        </p:nvSpPr>
        <p:spPr bwMode="auto">
          <a:xfrm>
            <a:off x="7053905" y="3127375"/>
            <a:ext cx="83546"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sz="1200" b="1" dirty="0"/>
          </a:p>
        </p:txBody>
      </p:sp>
      <p:sp>
        <p:nvSpPr>
          <p:cNvPr id="27725" name="AutoShape 59"/>
          <p:cNvSpPr>
            <a:spLocks noChangeArrowheads="1"/>
          </p:cNvSpPr>
          <p:nvPr/>
        </p:nvSpPr>
        <p:spPr bwMode="auto">
          <a:xfrm>
            <a:off x="7477396" y="3206750"/>
            <a:ext cx="82106"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sz="1200" b="1"/>
          </a:p>
        </p:txBody>
      </p:sp>
      <p:sp>
        <p:nvSpPr>
          <p:cNvPr id="96" name="Line 47"/>
          <p:cNvSpPr>
            <a:spLocks noChangeShapeType="1"/>
          </p:cNvSpPr>
          <p:nvPr/>
        </p:nvSpPr>
        <p:spPr bwMode="auto">
          <a:xfrm>
            <a:off x="6597480" y="2780928"/>
            <a:ext cx="980071" cy="216024"/>
          </a:xfrm>
          <a:prstGeom prst="line">
            <a:avLst/>
          </a:prstGeom>
          <a:noFill/>
          <a:ln w="12700">
            <a:solidFill>
              <a:srgbClr val="FF0000"/>
            </a:solidFill>
            <a:round/>
            <a:headEnd/>
            <a:tailEnd/>
          </a:ln>
        </p:spPr>
        <p:txBody>
          <a:bodyPr/>
          <a:lstStyle/>
          <a:p>
            <a:pPr algn="ctr">
              <a:defRPr/>
            </a:pPr>
            <a:endParaRPr lang="ja-JP" altLang="en-US" sz="1200" b="1">
              <a:latin typeface="+mj-lt"/>
              <a:ea typeface="+mj-ea"/>
              <a:cs typeface="+mn-cs"/>
            </a:endParaRPr>
          </a:p>
        </p:txBody>
      </p:sp>
      <p:sp>
        <p:nvSpPr>
          <p:cNvPr id="27727" name="AutoShape 59"/>
          <p:cNvSpPr>
            <a:spLocks noChangeArrowheads="1"/>
          </p:cNvSpPr>
          <p:nvPr/>
        </p:nvSpPr>
        <p:spPr bwMode="auto">
          <a:xfrm>
            <a:off x="7756797" y="3340100"/>
            <a:ext cx="82106"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sz="1200" b="1"/>
          </a:p>
        </p:txBody>
      </p:sp>
      <p:sp>
        <p:nvSpPr>
          <p:cNvPr id="27728" name="AutoShape 59"/>
          <p:cNvSpPr>
            <a:spLocks noChangeArrowheads="1"/>
          </p:cNvSpPr>
          <p:nvPr/>
        </p:nvSpPr>
        <p:spPr bwMode="auto">
          <a:xfrm>
            <a:off x="7775570" y="3255516"/>
            <a:ext cx="82107"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sz="1200" b="1"/>
          </a:p>
        </p:txBody>
      </p:sp>
      <p:sp>
        <p:nvSpPr>
          <p:cNvPr id="99" name="Line 47"/>
          <p:cNvSpPr>
            <a:spLocks noChangeShapeType="1"/>
          </p:cNvSpPr>
          <p:nvPr/>
        </p:nvSpPr>
        <p:spPr bwMode="auto">
          <a:xfrm flipH="1">
            <a:off x="7559500" y="3140969"/>
            <a:ext cx="83389" cy="1080195"/>
          </a:xfrm>
          <a:prstGeom prst="line">
            <a:avLst/>
          </a:prstGeom>
          <a:noFill/>
          <a:ln w="12700">
            <a:solidFill>
              <a:srgbClr val="FF0000"/>
            </a:solidFill>
            <a:round/>
            <a:headEnd/>
            <a:tailEnd/>
          </a:ln>
        </p:spPr>
        <p:txBody>
          <a:bodyPr/>
          <a:lstStyle/>
          <a:p>
            <a:pPr algn="ctr">
              <a:defRPr/>
            </a:pPr>
            <a:endParaRPr lang="ja-JP" altLang="en-US" sz="1200" b="1">
              <a:latin typeface="+mj-lt"/>
              <a:ea typeface="+mj-ea"/>
              <a:cs typeface="+mn-cs"/>
            </a:endParaRPr>
          </a:p>
        </p:txBody>
      </p:sp>
      <p:sp>
        <p:nvSpPr>
          <p:cNvPr id="27730" name="AutoShape 22"/>
          <p:cNvSpPr>
            <a:spLocks noChangeArrowheads="1"/>
          </p:cNvSpPr>
          <p:nvPr/>
        </p:nvSpPr>
        <p:spPr bwMode="auto">
          <a:xfrm>
            <a:off x="7968591" y="2855913"/>
            <a:ext cx="83546"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sz="1200" b="1"/>
          </a:p>
        </p:txBody>
      </p:sp>
      <p:sp>
        <p:nvSpPr>
          <p:cNvPr id="27731" name="AutoShape 22"/>
          <p:cNvSpPr>
            <a:spLocks noChangeArrowheads="1"/>
          </p:cNvSpPr>
          <p:nvPr/>
        </p:nvSpPr>
        <p:spPr bwMode="auto">
          <a:xfrm>
            <a:off x="7926819" y="3052763"/>
            <a:ext cx="83546"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sz="1200" b="1"/>
          </a:p>
        </p:txBody>
      </p:sp>
      <p:sp>
        <p:nvSpPr>
          <p:cNvPr id="27733" name="AutoShape 22"/>
          <p:cNvSpPr>
            <a:spLocks noChangeArrowheads="1"/>
          </p:cNvSpPr>
          <p:nvPr/>
        </p:nvSpPr>
        <p:spPr bwMode="auto">
          <a:xfrm>
            <a:off x="7599835" y="3084513"/>
            <a:ext cx="83546"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sz="1200" b="1" dirty="0"/>
          </a:p>
        </p:txBody>
      </p:sp>
      <p:sp>
        <p:nvSpPr>
          <p:cNvPr id="27734" name="AutoShape 22"/>
          <p:cNvSpPr>
            <a:spLocks noChangeArrowheads="1"/>
          </p:cNvSpPr>
          <p:nvPr/>
        </p:nvSpPr>
        <p:spPr bwMode="auto">
          <a:xfrm>
            <a:off x="7713631" y="2780928"/>
            <a:ext cx="83546"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sz="1200" b="1"/>
          </a:p>
        </p:txBody>
      </p:sp>
      <p:sp>
        <p:nvSpPr>
          <p:cNvPr id="27735" name="AutoShape 17"/>
          <p:cNvSpPr>
            <a:spLocks noChangeArrowheads="1"/>
          </p:cNvSpPr>
          <p:nvPr/>
        </p:nvSpPr>
        <p:spPr bwMode="auto">
          <a:xfrm>
            <a:off x="4246458" y="3078163"/>
            <a:ext cx="80666" cy="88900"/>
          </a:xfrm>
          <a:prstGeom prst="diamond">
            <a:avLst/>
          </a:prstGeom>
          <a:solidFill>
            <a:srgbClr val="FF0000"/>
          </a:solidFill>
          <a:ln w="12700">
            <a:solidFill>
              <a:srgbClr val="0000CC"/>
            </a:solidFill>
            <a:miter lim="800000"/>
            <a:headEnd/>
            <a:tailEnd/>
          </a:ln>
        </p:spPr>
        <p:txBody>
          <a:bodyPr wrap="none" anchor="ctr"/>
          <a:lstStyle/>
          <a:p>
            <a:pPr algn="ctr"/>
            <a:endParaRPr lang="ja-JP" altLang="en-US" sz="1200" b="1"/>
          </a:p>
        </p:txBody>
      </p:sp>
      <p:sp>
        <p:nvSpPr>
          <p:cNvPr id="27738" name="Text Box 25"/>
          <p:cNvSpPr txBox="1">
            <a:spLocks noChangeArrowheads="1"/>
          </p:cNvSpPr>
          <p:nvPr/>
        </p:nvSpPr>
        <p:spPr bwMode="auto">
          <a:xfrm>
            <a:off x="7755403" y="1878013"/>
            <a:ext cx="779285" cy="184150"/>
          </a:xfrm>
          <a:prstGeom prst="rect">
            <a:avLst/>
          </a:prstGeom>
          <a:solidFill>
            <a:srgbClr val="FFFF00"/>
          </a:solidFill>
          <a:ln w="9525">
            <a:solidFill>
              <a:srgbClr val="0000FF"/>
            </a:solidFill>
            <a:miter lim="800000"/>
            <a:headEnd/>
            <a:tailEnd/>
          </a:ln>
        </p:spPr>
        <p:txBody>
          <a:bodyPr lIns="0" tIns="0" rIns="0" bIns="0">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fontAlgn="ctr"/>
            <a:r>
              <a:rPr lang="en-US" altLang="ja-JP" sz="1200" b="1">
                <a:solidFill>
                  <a:schemeClr val="tx2"/>
                </a:solidFill>
              </a:rPr>
              <a:t>Flint</a:t>
            </a:r>
          </a:p>
        </p:txBody>
      </p:sp>
      <p:sp>
        <p:nvSpPr>
          <p:cNvPr id="27739" name="Text Box 25"/>
          <p:cNvSpPr txBox="1">
            <a:spLocks noChangeArrowheads="1"/>
          </p:cNvSpPr>
          <p:nvPr/>
        </p:nvSpPr>
        <p:spPr bwMode="auto">
          <a:xfrm>
            <a:off x="6140114" y="2348880"/>
            <a:ext cx="779284" cy="184150"/>
          </a:xfrm>
          <a:prstGeom prst="rect">
            <a:avLst/>
          </a:prstGeom>
          <a:solidFill>
            <a:srgbClr val="FFFF00"/>
          </a:solidFill>
          <a:ln w="9525">
            <a:solidFill>
              <a:srgbClr val="0000FF"/>
            </a:solidFill>
            <a:miter lim="800000"/>
            <a:headEnd/>
            <a:tailEnd/>
          </a:ln>
        </p:spPr>
        <p:txBody>
          <a:bodyPr lIns="0" tIns="0" rIns="0" bIns="0">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fontAlgn="ctr"/>
            <a:r>
              <a:rPr lang="en-US" altLang="ja-JP" sz="1200" b="1" dirty="0">
                <a:solidFill>
                  <a:schemeClr val="tx2"/>
                </a:solidFill>
              </a:rPr>
              <a:t>Rochester</a:t>
            </a:r>
          </a:p>
        </p:txBody>
      </p:sp>
      <p:sp>
        <p:nvSpPr>
          <p:cNvPr id="27740" name="Text Box 25"/>
          <p:cNvSpPr txBox="1">
            <a:spLocks noChangeArrowheads="1"/>
          </p:cNvSpPr>
          <p:nvPr/>
        </p:nvSpPr>
        <p:spPr bwMode="auto">
          <a:xfrm>
            <a:off x="8191862" y="2763838"/>
            <a:ext cx="779284" cy="184150"/>
          </a:xfrm>
          <a:prstGeom prst="rect">
            <a:avLst/>
          </a:prstGeom>
          <a:solidFill>
            <a:srgbClr val="FFFF00"/>
          </a:solidFill>
          <a:ln w="9525">
            <a:solidFill>
              <a:srgbClr val="0000FF"/>
            </a:solidFill>
            <a:miter lim="800000"/>
            <a:headEnd/>
            <a:tailEnd/>
          </a:ln>
        </p:spPr>
        <p:txBody>
          <a:bodyPr lIns="0" tIns="0" rIns="0" bIns="0">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eaLnBrk="0" hangingPunct="0"/>
            <a:r>
              <a:rPr lang="en-US" altLang="ja-JP" sz="1200" b="1"/>
              <a:t>New York</a:t>
            </a:r>
            <a:endParaRPr lang="ja-JP" altLang="en-US" sz="1200" b="1"/>
          </a:p>
        </p:txBody>
      </p:sp>
      <p:sp>
        <p:nvSpPr>
          <p:cNvPr id="27741" name="Rectangle 6"/>
          <p:cNvSpPr>
            <a:spLocks noChangeArrowheads="1"/>
          </p:cNvSpPr>
          <p:nvPr/>
        </p:nvSpPr>
        <p:spPr bwMode="auto">
          <a:xfrm>
            <a:off x="5941873" y="2878142"/>
            <a:ext cx="723108" cy="276225"/>
          </a:xfrm>
          <a:prstGeom prst="rect">
            <a:avLst/>
          </a:prstGeom>
          <a:solidFill>
            <a:srgbClr val="FFFF00"/>
          </a:solidFill>
          <a:ln w="9525">
            <a:solidFill>
              <a:srgbClr val="000000"/>
            </a:solidFill>
            <a:miter lim="800000"/>
            <a:headEnd/>
            <a:tailEnd/>
          </a:ln>
        </p:spPr>
        <p:txBody>
          <a:bodyPr>
            <a:spAutoFit/>
          </a:bodyPr>
          <a:lstStyle/>
          <a:p>
            <a:pPr algn="ctr"/>
            <a:r>
              <a:rPr lang="en-US" altLang="ja-JP" sz="1200" b="1"/>
              <a:t>Phoenix</a:t>
            </a:r>
          </a:p>
        </p:txBody>
      </p:sp>
      <p:sp>
        <p:nvSpPr>
          <p:cNvPr id="102" name="Line 47"/>
          <p:cNvSpPr>
            <a:spLocks noChangeShapeType="1"/>
          </p:cNvSpPr>
          <p:nvPr/>
        </p:nvSpPr>
        <p:spPr bwMode="auto">
          <a:xfrm>
            <a:off x="6924170" y="2492897"/>
            <a:ext cx="653382" cy="432047"/>
          </a:xfrm>
          <a:prstGeom prst="line">
            <a:avLst/>
          </a:prstGeom>
          <a:noFill/>
          <a:ln w="12700">
            <a:solidFill>
              <a:srgbClr val="FF0000"/>
            </a:solidFill>
            <a:round/>
            <a:headEnd/>
            <a:tailEnd/>
          </a:ln>
        </p:spPr>
        <p:txBody>
          <a:bodyPr/>
          <a:lstStyle/>
          <a:p>
            <a:pPr algn="ctr">
              <a:defRPr/>
            </a:pPr>
            <a:endParaRPr lang="ja-JP" altLang="en-US" sz="1200" b="1">
              <a:latin typeface="+mj-lt"/>
              <a:ea typeface="+mj-ea"/>
              <a:cs typeface="+mn-cs"/>
            </a:endParaRPr>
          </a:p>
        </p:txBody>
      </p:sp>
      <p:sp>
        <p:nvSpPr>
          <p:cNvPr id="27743" name="Line 60"/>
          <p:cNvSpPr>
            <a:spLocks noChangeShapeType="1"/>
          </p:cNvSpPr>
          <p:nvPr/>
        </p:nvSpPr>
        <p:spPr bwMode="auto">
          <a:xfrm flipV="1">
            <a:off x="6728156" y="3212976"/>
            <a:ext cx="196014" cy="72008"/>
          </a:xfrm>
          <a:prstGeom prst="line">
            <a:avLst/>
          </a:prstGeom>
          <a:noFill/>
          <a:ln w="12700">
            <a:solidFill>
              <a:schemeClr val="hlink"/>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 name="正方形/長方形 103"/>
          <p:cNvSpPr>
            <a:spLocks noChangeArrowheads="1"/>
          </p:cNvSpPr>
          <p:nvPr/>
        </p:nvSpPr>
        <p:spPr bwMode="auto">
          <a:xfrm>
            <a:off x="6280379" y="3873500"/>
            <a:ext cx="1114910" cy="190500"/>
          </a:xfrm>
          <a:prstGeom prst="rect">
            <a:avLst/>
          </a:prstGeom>
          <a:solidFill>
            <a:srgbClr val="FFFF00"/>
          </a:solidFill>
          <a:ln w="9525">
            <a:solidFill>
              <a:srgbClr val="FADD4D"/>
            </a:solidFill>
            <a:miter lim="800000"/>
            <a:headEnd/>
            <a:tailEnd/>
          </a:ln>
          <a:effectLst>
            <a:outerShdw blurRad="40000" dist="23000" dir="5400000" rotWithShape="0">
              <a:srgbClr val="000000">
                <a:alpha val="34999"/>
              </a:srgbClr>
            </a:outerShdw>
          </a:effectLst>
        </p:spPr>
        <p:txBody>
          <a:bodyPr anchor="ctr"/>
          <a:lstStyle/>
          <a:p>
            <a:pPr algn="ctr">
              <a:defRPr/>
            </a:pPr>
            <a:r>
              <a:rPr lang="en-US" altLang="ja-JP" sz="1200" b="1"/>
              <a:t>Shreveport</a:t>
            </a:r>
            <a:endParaRPr lang="ja-JP" altLang="en-US" sz="1200" b="1"/>
          </a:p>
        </p:txBody>
      </p:sp>
      <p:sp>
        <p:nvSpPr>
          <p:cNvPr id="27745" name="Line 60"/>
          <p:cNvSpPr>
            <a:spLocks noChangeShapeType="1"/>
          </p:cNvSpPr>
          <p:nvPr/>
        </p:nvSpPr>
        <p:spPr bwMode="auto">
          <a:xfrm flipV="1">
            <a:off x="7233961" y="3295654"/>
            <a:ext cx="250639" cy="538163"/>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 name="正方形/長方形 105"/>
          <p:cNvSpPr>
            <a:spLocks noChangeArrowheads="1"/>
          </p:cNvSpPr>
          <p:nvPr/>
        </p:nvSpPr>
        <p:spPr bwMode="auto">
          <a:xfrm>
            <a:off x="8034918" y="3168650"/>
            <a:ext cx="1109081" cy="192088"/>
          </a:xfrm>
          <a:prstGeom prst="rect">
            <a:avLst/>
          </a:prstGeom>
          <a:solidFill>
            <a:srgbClr val="FFFF00"/>
          </a:solidFill>
          <a:ln w="9525">
            <a:solidFill>
              <a:srgbClr val="FADD4D"/>
            </a:solidFill>
            <a:miter lim="800000"/>
            <a:headEnd/>
            <a:tailEnd/>
          </a:ln>
          <a:effectLst>
            <a:outerShdw blurRad="40000" dist="23000" dir="5400000" rotWithShape="0">
              <a:srgbClr val="000000">
                <a:alpha val="34999"/>
              </a:srgbClr>
            </a:outerShdw>
          </a:effectLst>
        </p:spPr>
        <p:txBody>
          <a:bodyPr anchor="ctr"/>
          <a:lstStyle/>
          <a:p>
            <a:pPr algn="ctr">
              <a:defRPr/>
            </a:pPr>
            <a:r>
              <a:rPr lang="en-US" altLang="ja-JP" sz="1100" b="1" dirty="0">
                <a:latin typeface="+mn-lt"/>
                <a:ea typeface="+mn-ea"/>
                <a:cs typeface="+mn-cs"/>
              </a:rPr>
              <a:t>New Brunswick</a:t>
            </a:r>
          </a:p>
        </p:txBody>
      </p:sp>
      <p:sp>
        <p:nvSpPr>
          <p:cNvPr id="27747" name="Line 38"/>
          <p:cNvSpPr>
            <a:spLocks noChangeShapeType="1"/>
          </p:cNvSpPr>
          <p:nvPr/>
        </p:nvSpPr>
        <p:spPr bwMode="auto">
          <a:xfrm flipV="1">
            <a:off x="7693466" y="2636912"/>
            <a:ext cx="472129" cy="307901"/>
          </a:xfrm>
          <a:prstGeom prst="line">
            <a:avLst/>
          </a:prstGeom>
          <a:noFill/>
          <a:ln w="12700">
            <a:solidFill>
              <a:schemeClr val="hlink"/>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8" name="Line 47"/>
          <p:cNvSpPr>
            <a:spLocks noChangeShapeType="1"/>
          </p:cNvSpPr>
          <p:nvPr/>
        </p:nvSpPr>
        <p:spPr bwMode="auto">
          <a:xfrm flipH="1">
            <a:off x="8044935" y="2857504"/>
            <a:ext cx="146925" cy="73025"/>
          </a:xfrm>
          <a:prstGeom prst="line">
            <a:avLst/>
          </a:prstGeom>
          <a:noFill/>
          <a:ln w="12700">
            <a:solidFill>
              <a:srgbClr val="FF0000"/>
            </a:solidFill>
            <a:round/>
            <a:headEnd/>
            <a:tailEnd/>
          </a:ln>
        </p:spPr>
        <p:txBody>
          <a:bodyPr/>
          <a:lstStyle/>
          <a:p>
            <a:pPr algn="ctr">
              <a:defRPr/>
            </a:pPr>
            <a:endParaRPr lang="ja-JP" altLang="en-US" sz="1200" b="1">
              <a:latin typeface="+mj-lt"/>
              <a:ea typeface="+mj-ea"/>
              <a:cs typeface="+mn-cs"/>
            </a:endParaRPr>
          </a:p>
        </p:txBody>
      </p:sp>
      <p:sp>
        <p:nvSpPr>
          <p:cNvPr id="109" name="正方形/長方形 108"/>
          <p:cNvSpPr>
            <a:spLocks noChangeArrowheads="1"/>
          </p:cNvSpPr>
          <p:nvPr/>
        </p:nvSpPr>
        <p:spPr bwMode="auto">
          <a:xfrm>
            <a:off x="8034918" y="3501008"/>
            <a:ext cx="1017884" cy="188912"/>
          </a:xfrm>
          <a:prstGeom prst="rect">
            <a:avLst/>
          </a:prstGeom>
          <a:solidFill>
            <a:srgbClr val="FFFF00"/>
          </a:solidFill>
          <a:ln w="9525">
            <a:solidFill>
              <a:srgbClr val="FADD4D"/>
            </a:solidFill>
            <a:miter lim="800000"/>
            <a:headEnd/>
            <a:tailEnd/>
          </a:ln>
          <a:effectLst>
            <a:outerShdw blurRad="40000" dist="23000" dir="5400000" rotWithShape="0">
              <a:srgbClr val="000000">
                <a:alpha val="34999"/>
              </a:srgbClr>
            </a:outerShdw>
          </a:effectLst>
        </p:spPr>
        <p:txBody>
          <a:bodyPr anchor="ctr"/>
          <a:lstStyle/>
          <a:p>
            <a:pPr algn="ctr">
              <a:defRPr/>
            </a:pPr>
            <a:r>
              <a:rPr lang="en-US" altLang="ja-JP" sz="1200" b="1" dirty="0"/>
              <a:t>Jacksonville</a:t>
            </a:r>
            <a:endParaRPr lang="ja-JP" altLang="en-US" sz="1200" b="1" dirty="0"/>
          </a:p>
        </p:txBody>
      </p:sp>
      <p:sp>
        <p:nvSpPr>
          <p:cNvPr id="111" name="Line 47"/>
          <p:cNvSpPr>
            <a:spLocks noChangeShapeType="1"/>
          </p:cNvSpPr>
          <p:nvPr/>
        </p:nvSpPr>
        <p:spPr bwMode="auto">
          <a:xfrm>
            <a:off x="7969580" y="3068961"/>
            <a:ext cx="134413" cy="106043"/>
          </a:xfrm>
          <a:prstGeom prst="line">
            <a:avLst/>
          </a:prstGeom>
          <a:noFill/>
          <a:ln w="12700">
            <a:solidFill>
              <a:srgbClr val="FF0000"/>
            </a:solidFill>
            <a:round/>
            <a:headEnd/>
            <a:tailEnd/>
          </a:ln>
        </p:spPr>
        <p:txBody>
          <a:bodyPr/>
          <a:lstStyle/>
          <a:p>
            <a:pPr algn="ctr">
              <a:defRPr/>
            </a:pPr>
            <a:endParaRPr lang="ja-JP" altLang="en-US" sz="1200" b="1">
              <a:latin typeface="+mj-lt"/>
              <a:ea typeface="+mj-ea"/>
              <a:cs typeface="+mn-cs"/>
            </a:endParaRPr>
          </a:p>
        </p:txBody>
      </p:sp>
      <p:sp>
        <p:nvSpPr>
          <p:cNvPr id="112" name="Text Box 52"/>
          <p:cNvSpPr txBox="1">
            <a:spLocks noChangeArrowheads="1"/>
          </p:cNvSpPr>
          <p:nvPr/>
        </p:nvSpPr>
        <p:spPr bwMode="auto">
          <a:xfrm>
            <a:off x="1" y="1660674"/>
            <a:ext cx="675573" cy="184150"/>
          </a:xfrm>
          <a:prstGeom prst="rect">
            <a:avLst/>
          </a:prstGeom>
          <a:gradFill rotWithShape="1">
            <a:gsLst>
              <a:gs pos="0">
                <a:srgbClr val="FFE9E0"/>
              </a:gs>
              <a:gs pos="64999">
                <a:srgbClr val="FFCBB5"/>
              </a:gs>
              <a:gs pos="100000">
                <a:srgbClr val="FFB795"/>
              </a:gs>
            </a:gsLst>
            <a:lin ang="5400000" scaled="1"/>
          </a:gradFill>
          <a:ln w="9525">
            <a:solidFill>
              <a:srgbClr val="E58656"/>
            </a:solidFill>
            <a:miter lim="800000"/>
            <a:headEnd/>
            <a:tailEnd/>
          </a:ln>
          <a:effectLst>
            <a:outerShdw blurRad="40000" dist="20000" dir="5400000" rotWithShape="0">
              <a:srgbClr val="000000">
                <a:alpha val="37999"/>
              </a:srgbClr>
            </a:outerShdw>
          </a:effectLst>
        </p:spPr>
        <p:txBody>
          <a:bodyPr lIns="0" tIns="0" rIns="0" bIns="0">
            <a:spAutoFit/>
          </a:bodyPr>
          <a:lstStyle>
            <a:lvl1pPr eaLnBrk="0" hangingPunct="0">
              <a:defRPr kumimoji="1" sz="2400">
                <a:solidFill>
                  <a:schemeClr val="tx1"/>
                </a:solidFill>
                <a:latin typeface="Arial" charset="0"/>
                <a:ea typeface="ＭＳ Ｐゴシック" charset="0"/>
                <a:cs typeface="ＭＳ Ｐゴシック" charset="0"/>
              </a:defRPr>
            </a:lvl1pPr>
            <a:lvl2pPr marL="742950" indent="-285750" eaLnBrk="0" hangingPunct="0">
              <a:defRPr kumimoji="1" sz="2400">
                <a:solidFill>
                  <a:schemeClr val="tx1"/>
                </a:solidFill>
                <a:latin typeface="Arial" charset="0"/>
                <a:ea typeface="ＭＳ Ｐゴシック" charset="0"/>
              </a:defRPr>
            </a:lvl2pPr>
            <a:lvl3pPr marL="1143000" indent="-228600"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algn="ctr" eaLnBrk="1" fontAlgn="ctr" hangingPunct="1">
              <a:defRPr/>
            </a:pPr>
            <a:r>
              <a:rPr lang="en-US" altLang="ja-JP" sz="1200" b="1" dirty="0" smtClean="0">
                <a:solidFill>
                  <a:srgbClr val="8D3C15"/>
                </a:solidFill>
              </a:rPr>
              <a:t>Marburg</a:t>
            </a:r>
            <a:endParaRPr lang="ja-JP" altLang="en-US" sz="1200" b="1" dirty="0" smtClean="0">
              <a:solidFill>
                <a:srgbClr val="8D3C15"/>
              </a:solidFill>
            </a:endParaRPr>
          </a:p>
        </p:txBody>
      </p:sp>
      <p:sp>
        <p:nvSpPr>
          <p:cNvPr id="115" name="正方形/長方形 114"/>
          <p:cNvSpPr>
            <a:spLocks noChangeArrowheads="1"/>
          </p:cNvSpPr>
          <p:nvPr/>
        </p:nvSpPr>
        <p:spPr bwMode="auto">
          <a:xfrm>
            <a:off x="7203" y="1387628"/>
            <a:ext cx="721668" cy="257175"/>
          </a:xfrm>
          <a:prstGeom prst="rect">
            <a:avLst/>
          </a:prstGeom>
          <a:solidFill>
            <a:srgbClr val="FFFF00"/>
          </a:solidFill>
          <a:ln w="9525">
            <a:solidFill>
              <a:srgbClr val="FADD4D"/>
            </a:solidFill>
            <a:miter lim="800000"/>
            <a:headEnd/>
            <a:tailEnd/>
          </a:ln>
          <a:effectLst>
            <a:outerShdw blurRad="40000" dist="23000" dir="5400000" rotWithShape="0">
              <a:srgbClr val="000000">
                <a:alpha val="34999"/>
              </a:srgbClr>
            </a:outerShdw>
          </a:effectLst>
        </p:spPr>
        <p:txBody>
          <a:bodyPr anchor="ctr"/>
          <a:lstStyle/>
          <a:p>
            <a:pPr algn="ctr">
              <a:defRPr/>
            </a:pPr>
            <a:r>
              <a:rPr lang="en-US" altLang="ja-JP" sz="1200" b="1"/>
              <a:t>Dresden</a:t>
            </a:r>
            <a:endParaRPr lang="ja-JP" altLang="en-US" sz="1200" b="1"/>
          </a:p>
        </p:txBody>
      </p:sp>
      <p:sp>
        <p:nvSpPr>
          <p:cNvPr id="27756" name="Text Box 26"/>
          <p:cNvSpPr txBox="1">
            <a:spLocks noChangeArrowheads="1"/>
          </p:cNvSpPr>
          <p:nvPr/>
        </p:nvSpPr>
        <p:spPr bwMode="auto">
          <a:xfrm>
            <a:off x="-7204" y="1017741"/>
            <a:ext cx="642443" cy="369887"/>
          </a:xfrm>
          <a:prstGeom prst="rect">
            <a:avLst/>
          </a:prstGeom>
          <a:solidFill>
            <a:srgbClr val="FFFF00"/>
          </a:solidFill>
          <a:ln w="9525">
            <a:solidFill>
              <a:srgbClr val="0000FF"/>
            </a:solidFill>
            <a:miter lim="800000"/>
            <a:headEnd/>
            <a:tailEnd/>
          </a:ln>
        </p:spPr>
        <p:txBody>
          <a:bodyPr lIns="0" tIns="0" rIns="0" bIns="0">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fontAlgn="ctr"/>
            <a:r>
              <a:rPr lang="en-US" altLang="ja-JP" sz="1200" b="1" dirty="0">
                <a:solidFill>
                  <a:schemeClr val="tx2"/>
                </a:solidFill>
              </a:rPr>
              <a:t>Essen</a:t>
            </a:r>
          </a:p>
          <a:p>
            <a:pPr algn="ctr" fontAlgn="ctr"/>
            <a:r>
              <a:rPr lang="en-US" altLang="ja-JP" sz="1200" b="1" dirty="0" err="1">
                <a:solidFill>
                  <a:schemeClr val="tx2"/>
                </a:solidFill>
              </a:rPr>
              <a:t>Kein</a:t>
            </a:r>
            <a:endParaRPr lang="ja-JP" altLang="en-US" sz="1200" b="1" dirty="0">
              <a:solidFill>
                <a:schemeClr val="tx2"/>
              </a:solidFill>
            </a:endParaRPr>
          </a:p>
        </p:txBody>
      </p:sp>
      <p:sp>
        <p:nvSpPr>
          <p:cNvPr id="27757" name="Text Box 26"/>
          <p:cNvSpPr txBox="1">
            <a:spLocks noChangeArrowheads="1"/>
          </p:cNvSpPr>
          <p:nvPr/>
        </p:nvSpPr>
        <p:spPr bwMode="auto">
          <a:xfrm>
            <a:off x="-7204" y="2160588"/>
            <a:ext cx="642443" cy="184150"/>
          </a:xfrm>
          <a:prstGeom prst="rect">
            <a:avLst/>
          </a:prstGeom>
          <a:solidFill>
            <a:srgbClr val="FFFF00"/>
          </a:solidFill>
          <a:ln w="9525">
            <a:solidFill>
              <a:srgbClr val="0000FF"/>
            </a:solidFill>
            <a:miter lim="800000"/>
            <a:headEnd/>
            <a:tailEnd/>
          </a:ln>
        </p:spPr>
        <p:txBody>
          <a:bodyPr lIns="0" tIns="0" rIns="0" bIns="0">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fontAlgn="ctr"/>
            <a:r>
              <a:rPr lang="en-US" altLang="ja-JP" sz="1200" b="1">
                <a:solidFill>
                  <a:schemeClr val="tx2"/>
                </a:solidFill>
              </a:rPr>
              <a:t>Delft</a:t>
            </a:r>
          </a:p>
        </p:txBody>
      </p:sp>
      <p:sp>
        <p:nvSpPr>
          <p:cNvPr id="27758" name="Text Box 26"/>
          <p:cNvSpPr txBox="1">
            <a:spLocks noChangeArrowheads="1"/>
          </p:cNvSpPr>
          <p:nvPr/>
        </p:nvSpPr>
        <p:spPr bwMode="auto">
          <a:xfrm>
            <a:off x="7203" y="3062292"/>
            <a:ext cx="716827" cy="184666"/>
          </a:xfrm>
          <a:prstGeom prst="rect">
            <a:avLst/>
          </a:prstGeom>
          <a:solidFill>
            <a:srgbClr val="FFFF00"/>
          </a:solidFill>
          <a:ln w="9525">
            <a:solidFill>
              <a:srgbClr val="0000FF"/>
            </a:solidFill>
            <a:miter lim="800000"/>
            <a:headEnd/>
            <a:tailEnd/>
          </a:ln>
        </p:spPr>
        <p:txBody>
          <a:bodyPr wrap="square" lIns="0" tIns="0" rIns="0" bIns="0">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fontAlgn="ctr"/>
            <a:r>
              <a:rPr lang="en-US" altLang="ja-JP" sz="1200" b="1">
                <a:solidFill>
                  <a:schemeClr val="tx2"/>
                </a:solidFill>
              </a:rPr>
              <a:t>Galgenen</a:t>
            </a:r>
          </a:p>
        </p:txBody>
      </p:sp>
      <p:sp>
        <p:nvSpPr>
          <p:cNvPr id="27759" name="Text Box 26"/>
          <p:cNvSpPr txBox="1">
            <a:spLocks noChangeArrowheads="1"/>
          </p:cNvSpPr>
          <p:nvPr/>
        </p:nvSpPr>
        <p:spPr bwMode="auto">
          <a:xfrm>
            <a:off x="1233028" y="3475038"/>
            <a:ext cx="520005" cy="184150"/>
          </a:xfrm>
          <a:prstGeom prst="rect">
            <a:avLst/>
          </a:prstGeom>
          <a:solidFill>
            <a:srgbClr val="FFFF00"/>
          </a:solidFill>
          <a:ln w="9525">
            <a:solidFill>
              <a:srgbClr val="0000FF"/>
            </a:solidFill>
            <a:miter lim="800000"/>
            <a:headEnd/>
            <a:tailEnd/>
          </a:ln>
        </p:spPr>
        <p:txBody>
          <a:bodyPr lIns="0" tIns="0" rIns="0" bIns="0">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fontAlgn="ctr"/>
            <a:r>
              <a:rPr lang="en-US" altLang="ja-JP" sz="1200" b="1">
                <a:solidFill>
                  <a:schemeClr val="tx2"/>
                </a:solidFill>
              </a:rPr>
              <a:t>Orsay</a:t>
            </a:r>
          </a:p>
        </p:txBody>
      </p:sp>
      <p:sp>
        <p:nvSpPr>
          <p:cNvPr id="27760" name="Text Box 26"/>
          <p:cNvSpPr txBox="1">
            <a:spLocks noChangeArrowheads="1"/>
          </p:cNvSpPr>
          <p:nvPr/>
        </p:nvSpPr>
        <p:spPr bwMode="auto">
          <a:xfrm>
            <a:off x="499840" y="3341688"/>
            <a:ext cx="642442" cy="184150"/>
          </a:xfrm>
          <a:prstGeom prst="rect">
            <a:avLst/>
          </a:prstGeom>
          <a:solidFill>
            <a:srgbClr val="FFFF00"/>
          </a:solidFill>
          <a:ln w="9525">
            <a:solidFill>
              <a:srgbClr val="0000FF"/>
            </a:solidFill>
            <a:miter lim="800000"/>
            <a:headEnd/>
            <a:tailEnd/>
          </a:ln>
        </p:spPr>
        <p:txBody>
          <a:bodyPr lIns="0" tIns="0" rIns="0" bIns="0">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fontAlgn="ctr"/>
            <a:r>
              <a:rPr lang="en-US" altLang="ja-JP" sz="1200" b="1">
                <a:solidFill>
                  <a:schemeClr val="tx2"/>
                </a:solidFill>
              </a:rPr>
              <a:t>Trento</a:t>
            </a:r>
            <a:endParaRPr lang="ja-JP" altLang="en-US" sz="1200" b="1">
              <a:solidFill>
                <a:schemeClr val="tx2"/>
              </a:solidFill>
            </a:endParaRPr>
          </a:p>
        </p:txBody>
      </p:sp>
      <p:sp>
        <p:nvSpPr>
          <p:cNvPr id="27761" name="AutoShape 19"/>
          <p:cNvSpPr>
            <a:spLocks noChangeArrowheads="1"/>
          </p:cNvSpPr>
          <p:nvPr/>
        </p:nvSpPr>
        <p:spPr bwMode="auto">
          <a:xfrm>
            <a:off x="1044330" y="2708275"/>
            <a:ext cx="82106"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sz="1200" b="1"/>
          </a:p>
        </p:txBody>
      </p:sp>
      <p:sp>
        <p:nvSpPr>
          <p:cNvPr id="123" name="Line 36"/>
          <p:cNvSpPr>
            <a:spLocks noChangeShapeType="1"/>
          </p:cNvSpPr>
          <p:nvPr/>
        </p:nvSpPr>
        <p:spPr bwMode="auto">
          <a:xfrm>
            <a:off x="1171090" y="2655888"/>
            <a:ext cx="355792" cy="23812"/>
          </a:xfrm>
          <a:prstGeom prst="line">
            <a:avLst/>
          </a:prstGeom>
          <a:noFill/>
          <a:ln w="12700">
            <a:solidFill>
              <a:schemeClr val="hlink"/>
            </a:solidFill>
            <a:round/>
            <a:headEnd/>
            <a:tailEnd/>
          </a:ln>
        </p:spPr>
        <p:txBody>
          <a:bodyPr/>
          <a:lstStyle/>
          <a:p>
            <a:pPr algn="ctr">
              <a:defRPr/>
            </a:pPr>
            <a:endParaRPr lang="ja-JP" altLang="en-US" sz="1200" b="1">
              <a:latin typeface="+mj-lt"/>
              <a:ea typeface="+mj-ea"/>
              <a:cs typeface="+mn-cs"/>
            </a:endParaRPr>
          </a:p>
        </p:txBody>
      </p:sp>
      <p:sp>
        <p:nvSpPr>
          <p:cNvPr id="27764" name="Line 53"/>
          <p:cNvSpPr>
            <a:spLocks noChangeShapeType="1"/>
          </p:cNvSpPr>
          <p:nvPr/>
        </p:nvSpPr>
        <p:spPr bwMode="auto">
          <a:xfrm flipH="1">
            <a:off x="898844" y="2855917"/>
            <a:ext cx="66261" cy="48577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7766" name="Line 34"/>
          <p:cNvSpPr>
            <a:spLocks noChangeShapeType="1"/>
          </p:cNvSpPr>
          <p:nvPr/>
        </p:nvSpPr>
        <p:spPr bwMode="auto">
          <a:xfrm flipH="1" flipV="1">
            <a:off x="613635" y="1878017"/>
            <a:ext cx="285209" cy="758825"/>
          </a:xfrm>
          <a:prstGeom prst="line">
            <a:avLst/>
          </a:prstGeom>
          <a:noFill/>
          <a:ln w="12700">
            <a:solidFill>
              <a:schemeClr val="hlink"/>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7767" name="Line 40"/>
          <p:cNvSpPr>
            <a:spLocks noChangeShapeType="1"/>
          </p:cNvSpPr>
          <p:nvPr/>
        </p:nvSpPr>
        <p:spPr bwMode="auto">
          <a:xfrm flipV="1">
            <a:off x="1084664" y="1828800"/>
            <a:ext cx="515682" cy="808038"/>
          </a:xfrm>
          <a:prstGeom prst="line">
            <a:avLst/>
          </a:prstGeom>
          <a:noFill/>
          <a:ln w="12700">
            <a:solidFill>
              <a:schemeClr val="hlink"/>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1" name="AutoShape 55"/>
          <p:cNvSpPr>
            <a:spLocks noChangeArrowheads="1"/>
          </p:cNvSpPr>
          <p:nvPr/>
        </p:nvSpPr>
        <p:spPr bwMode="auto">
          <a:xfrm>
            <a:off x="3330577" y="3140968"/>
            <a:ext cx="82107" cy="88900"/>
          </a:xfrm>
          <a:prstGeom prst="diamond">
            <a:avLst/>
          </a:prstGeom>
          <a:solidFill>
            <a:srgbClr val="FF0000"/>
          </a:solidFill>
          <a:ln w="12700">
            <a:solidFill>
              <a:srgbClr val="0000CC"/>
            </a:solidFill>
            <a:miter lim="800000"/>
            <a:headEnd/>
            <a:tailEnd/>
          </a:ln>
        </p:spPr>
        <p:txBody>
          <a:bodyPr wrap="none" anchor="ctr"/>
          <a:lstStyle/>
          <a:p>
            <a:pPr algn="ctr"/>
            <a:endParaRPr lang="ja-JP" altLang="en-US" sz="1200" b="1"/>
          </a:p>
        </p:txBody>
      </p:sp>
      <p:sp>
        <p:nvSpPr>
          <p:cNvPr id="124" name="AutoShape 15"/>
          <p:cNvSpPr>
            <a:spLocks noChangeArrowheads="1"/>
          </p:cNvSpPr>
          <p:nvPr/>
        </p:nvSpPr>
        <p:spPr bwMode="auto">
          <a:xfrm>
            <a:off x="4049296" y="3140968"/>
            <a:ext cx="80666"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sz="1200" b="1"/>
          </a:p>
        </p:txBody>
      </p:sp>
      <p:sp>
        <p:nvSpPr>
          <p:cNvPr id="125" name="AutoShape 59"/>
          <p:cNvSpPr>
            <a:spLocks noChangeArrowheads="1"/>
          </p:cNvSpPr>
          <p:nvPr/>
        </p:nvSpPr>
        <p:spPr bwMode="auto">
          <a:xfrm>
            <a:off x="7363329" y="3140968"/>
            <a:ext cx="83546"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sz="1200" b="1"/>
          </a:p>
        </p:txBody>
      </p:sp>
      <p:graphicFrame>
        <p:nvGraphicFramePr>
          <p:cNvPr id="126" name="表 125"/>
          <p:cNvGraphicFramePr>
            <a:graphicFrameLocks noGrp="1"/>
          </p:cNvGraphicFramePr>
          <p:nvPr>
            <p:extLst>
              <p:ext uri="{D42A27DB-BD31-4B8C-83A1-F6EECF244321}">
                <p14:modId xmlns:p14="http://schemas.microsoft.com/office/powerpoint/2010/main" val="2403558452"/>
              </p:ext>
            </p:extLst>
          </p:nvPr>
        </p:nvGraphicFramePr>
        <p:xfrm>
          <a:off x="2481182" y="5301209"/>
          <a:ext cx="1764128" cy="1146047"/>
        </p:xfrm>
        <a:graphic>
          <a:graphicData uri="http://schemas.openxmlformats.org/drawingml/2006/table">
            <a:tbl>
              <a:tblPr firstRow="1" bandRow="1">
                <a:tableStyleId>{2D5ABB26-0587-4C30-8999-92F81FD0307C}</a:tableStyleId>
              </a:tblPr>
              <a:tblGrid>
                <a:gridCol w="882064"/>
                <a:gridCol w="882064"/>
              </a:tblGrid>
              <a:tr h="245182">
                <a:tc>
                  <a:txBody>
                    <a:bodyPr/>
                    <a:lstStyle/>
                    <a:p>
                      <a:pPr algn="ctr">
                        <a:lnSpc>
                          <a:spcPct val="80000"/>
                        </a:lnSpc>
                      </a:pPr>
                      <a:r>
                        <a:rPr kumimoji="1" lang="en-US" altLang="ja-JP" sz="1600" b="1" dirty="0" smtClean="0"/>
                        <a:t>Proton</a:t>
                      </a:r>
                      <a:endParaRPr kumimoji="1" lang="ja-JP" altLang="en-US" sz="1600" b="1" dirty="0"/>
                    </a:p>
                  </a:txBody>
                  <a:tcPr marL="82970" marR="82970">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solidFill>
                      <a:schemeClr val="bg1"/>
                    </a:solidFill>
                  </a:tcPr>
                </a:tc>
                <a:tc>
                  <a:txBody>
                    <a:bodyPr/>
                    <a:lstStyle/>
                    <a:p>
                      <a:pPr algn="ctr">
                        <a:lnSpc>
                          <a:spcPct val="80000"/>
                        </a:lnSpc>
                      </a:pPr>
                      <a:r>
                        <a:rPr kumimoji="1" lang="en-US" altLang="ja-JP" sz="1600" b="1" dirty="0" smtClean="0"/>
                        <a:t>30</a:t>
                      </a:r>
                      <a:endParaRPr kumimoji="1" lang="ja-JP" altLang="en-US" sz="1600" b="1" dirty="0"/>
                    </a:p>
                  </a:txBody>
                  <a:tcPr marL="82970" marR="82970">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solidFill>
                      <a:schemeClr val="bg1"/>
                    </a:solidFill>
                  </a:tcPr>
                </a:tc>
              </a:tr>
              <a:tr h="245182">
                <a:tc>
                  <a:txBody>
                    <a:bodyPr/>
                    <a:lstStyle/>
                    <a:p>
                      <a:pPr algn="ctr">
                        <a:lnSpc>
                          <a:spcPct val="80000"/>
                        </a:lnSpc>
                      </a:pPr>
                      <a:r>
                        <a:rPr kumimoji="1" lang="en-US" altLang="ja-JP" sz="1600" b="1" dirty="0" smtClean="0">
                          <a:solidFill>
                            <a:srgbClr val="FF0000"/>
                          </a:solidFill>
                        </a:rPr>
                        <a:t>Carbon</a:t>
                      </a:r>
                      <a:endParaRPr kumimoji="1" lang="ja-JP" altLang="en-US" sz="1600" b="1" dirty="0">
                        <a:solidFill>
                          <a:srgbClr val="FF0000"/>
                        </a:solidFill>
                      </a:endParaRPr>
                    </a:p>
                  </a:txBody>
                  <a:tcPr marL="82970" marR="82970">
                    <a:lnL w="12700" cap="flat" cmpd="sng" algn="ctr">
                      <a:solidFill>
                        <a:scrgbClr r="0" g="0" b="0"/>
                      </a:solidFill>
                      <a:prstDash val="solid"/>
                      <a:round/>
                      <a:headEnd type="none" w="med" len="med"/>
                      <a:tailEnd type="none" w="med" len="med"/>
                    </a:lnL>
                    <a:solidFill>
                      <a:schemeClr val="bg1"/>
                    </a:solidFill>
                  </a:tcPr>
                </a:tc>
                <a:tc>
                  <a:txBody>
                    <a:bodyPr/>
                    <a:lstStyle/>
                    <a:p>
                      <a:pPr algn="ctr">
                        <a:lnSpc>
                          <a:spcPct val="80000"/>
                        </a:lnSpc>
                      </a:pPr>
                      <a:r>
                        <a:rPr kumimoji="1" lang="en-US" altLang="ja-JP" sz="1600" b="1" dirty="0" smtClean="0">
                          <a:solidFill>
                            <a:srgbClr val="FF0000"/>
                          </a:solidFill>
                        </a:rPr>
                        <a:t>4</a:t>
                      </a:r>
                      <a:endParaRPr kumimoji="1" lang="ja-JP" altLang="en-US" sz="1600" b="1" dirty="0">
                        <a:solidFill>
                          <a:srgbClr val="FF0000"/>
                        </a:solidFill>
                      </a:endParaRPr>
                    </a:p>
                  </a:txBody>
                  <a:tcPr marL="82970" marR="82970">
                    <a:lnR w="12700" cap="flat" cmpd="sng" algn="ctr">
                      <a:solidFill>
                        <a:scrgbClr r="0" g="0" b="0"/>
                      </a:solidFill>
                      <a:prstDash val="solid"/>
                      <a:round/>
                      <a:headEnd type="none" w="med" len="med"/>
                      <a:tailEnd type="none" w="med" len="med"/>
                    </a:lnR>
                    <a:solidFill>
                      <a:schemeClr val="bg1"/>
                    </a:solidFill>
                  </a:tcPr>
                </a:tc>
              </a:tr>
              <a:tr h="245182">
                <a:tc>
                  <a:txBody>
                    <a:bodyPr/>
                    <a:lstStyle/>
                    <a:p>
                      <a:pPr algn="ctr">
                        <a:lnSpc>
                          <a:spcPct val="80000"/>
                        </a:lnSpc>
                      </a:pPr>
                      <a:r>
                        <a:rPr kumimoji="1" lang="en-US" altLang="ja-JP" sz="1600" b="1" dirty="0" smtClean="0">
                          <a:solidFill>
                            <a:srgbClr val="8D3C15"/>
                          </a:solidFill>
                        </a:rPr>
                        <a:t>P + C</a:t>
                      </a:r>
                      <a:endParaRPr kumimoji="1" lang="ja-JP" altLang="en-US" sz="1600" b="1" dirty="0">
                        <a:solidFill>
                          <a:srgbClr val="8D3C15"/>
                        </a:solidFill>
                      </a:endParaRPr>
                    </a:p>
                  </a:txBody>
                  <a:tcPr marL="82970" marR="82970">
                    <a:lnL w="12700" cap="flat" cmpd="sng" algn="ctr">
                      <a:solidFill>
                        <a:scrgbClr r="0" g="0" b="0"/>
                      </a:solidFill>
                      <a:prstDash val="solid"/>
                      <a:round/>
                      <a:headEnd type="none" w="med" len="med"/>
                      <a:tailEnd type="none" w="med" len="med"/>
                    </a:lnL>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80000"/>
                        </a:lnSpc>
                      </a:pPr>
                      <a:r>
                        <a:rPr kumimoji="1" lang="en-US" altLang="ja-JP" sz="1600" b="1" dirty="0" smtClean="0">
                          <a:solidFill>
                            <a:srgbClr val="8D3C15"/>
                          </a:solidFill>
                        </a:rPr>
                        <a:t>2</a:t>
                      </a:r>
                      <a:endParaRPr kumimoji="1" lang="ja-JP" altLang="en-US" sz="1600" b="1" dirty="0">
                        <a:solidFill>
                          <a:srgbClr val="8D3C15"/>
                        </a:solidFill>
                      </a:endParaRPr>
                    </a:p>
                  </a:txBody>
                  <a:tcPr marL="82970" marR="82970">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solidFill>
                      <a:schemeClr val="bg1"/>
                    </a:solidFill>
                  </a:tcPr>
                </a:tc>
              </a:tr>
              <a:tr h="245182">
                <a:tc>
                  <a:txBody>
                    <a:bodyPr/>
                    <a:lstStyle/>
                    <a:p>
                      <a:pPr algn="ctr">
                        <a:lnSpc>
                          <a:spcPct val="80000"/>
                        </a:lnSpc>
                      </a:pPr>
                      <a:r>
                        <a:rPr kumimoji="1" lang="en-US" altLang="ja-JP" sz="1600" b="1" dirty="0" smtClean="0"/>
                        <a:t>Total</a:t>
                      </a:r>
                      <a:endParaRPr kumimoji="1" lang="ja-JP" altLang="en-US" sz="1600" b="1" dirty="0"/>
                    </a:p>
                  </a:txBody>
                  <a:tcPr marL="82970" marR="82970">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80000"/>
                        </a:lnSpc>
                      </a:pPr>
                      <a:r>
                        <a:rPr kumimoji="1" lang="en-US" altLang="ja-JP" sz="1600" b="1" dirty="0" smtClean="0"/>
                        <a:t>36</a:t>
                      </a:r>
                      <a:endParaRPr kumimoji="1" lang="ja-JP" altLang="en-US" sz="1600" b="1" dirty="0"/>
                    </a:p>
                  </a:txBody>
                  <a:tcPr marL="82970" marR="82970">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bl>
          </a:graphicData>
        </a:graphic>
      </p:graphicFrame>
      <p:sp>
        <p:nvSpPr>
          <p:cNvPr id="113" name="AutoShape 22"/>
          <p:cNvSpPr>
            <a:spLocks noChangeArrowheads="1"/>
          </p:cNvSpPr>
          <p:nvPr/>
        </p:nvSpPr>
        <p:spPr bwMode="auto">
          <a:xfrm>
            <a:off x="7512214" y="2980060"/>
            <a:ext cx="83546" cy="88900"/>
          </a:xfrm>
          <a:prstGeom prst="diamond">
            <a:avLst/>
          </a:prstGeom>
          <a:solidFill>
            <a:srgbClr val="FFFF00"/>
          </a:solidFill>
          <a:ln w="12700">
            <a:solidFill>
              <a:srgbClr val="FF0000"/>
            </a:solidFill>
            <a:miter lim="800000"/>
            <a:headEnd/>
            <a:tailEnd/>
          </a:ln>
        </p:spPr>
        <p:txBody>
          <a:bodyPr wrap="none" anchor="ctr"/>
          <a:lstStyle/>
          <a:p>
            <a:pPr algn="ctr"/>
            <a:endParaRPr lang="ja-JP" altLang="en-US" sz="1200" b="1"/>
          </a:p>
        </p:txBody>
      </p:sp>
      <p:sp>
        <p:nvSpPr>
          <p:cNvPr id="114" name="Line 47"/>
          <p:cNvSpPr>
            <a:spLocks noChangeShapeType="1"/>
          </p:cNvSpPr>
          <p:nvPr/>
        </p:nvSpPr>
        <p:spPr bwMode="auto">
          <a:xfrm>
            <a:off x="7838904" y="3284984"/>
            <a:ext cx="196014" cy="216024"/>
          </a:xfrm>
          <a:prstGeom prst="line">
            <a:avLst/>
          </a:prstGeom>
          <a:noFill/>
          <a:ln w="12700">
            <a:solidFill>
              <a:srgbClr val="FF0000"/>
            </a:solidFill>
            <a:round/>
            <a:headEnd/>
            <a:tailEnd/>
          </a:ln>
        </p:spPr>
        <p:txBody>
          <a:bodyPr/>
          <a:lstStyle/>
          <a:p>
            <a:pPr algn="ctr">
              <a:defRPr/>
            </a:pPr>
            <a:endParaRPr lang="ja-JP" altLang="en-US" sz="1200" b="1" dirty="0">
              <a:latin typeface="+mj-lt"/>
              <a:ea typeface="+mj-ea"/>
              <a:cs typeface="+mn-cs"/>
            </a:endParaRPr>
          </a:p>
        </p:txBody>
      </p:sp>
      <p:sp>
        <p:nvSpPr>
          <p:cNvPr id="116" name="テキスト ボックス 115"/>
          <p:cNvSpPr txBox="1"/>
          <p:nvPr/>
        </p:nvSpPr>
        <p:spPr>
          <a:xfrm>
            <a:off x="6597481" y="4797152"/>
            <a:ext cx="1965257" cy="400110"/>
          </a:xfrm>
          <a:prstGeom prst="rect">
            <a:avLst/>
          </a:prstGeom>
          <a:solidFill>
            <a:srgbClr val="3366FF"/>
          </a:solidFill>
        </p:spPr>
        <p:txBody>
          <a:bodyPr wrap="none" rtlCol="0">
            <a:spAutoFit/>
          </a:bodyPr>
          <a:lstStyle/>
          <a:p>
            <a:r>
              <a:rPr kumimoji="1" lang="en-US" altLang="ja-JP" sz="2000" b="1" dirty="0" smtClean="0">
                <a:solidFill>
                  <a:schemeClr val="bg1"/>
                </a:solidFill>
              </a:rPr>
              <a:t>USA/Canada: 13</a:t>
            </a:r>
            <a:endParaRPr kumimoji="1" lang="ja-JP" altLang="en-US" sz="2000" b="1" dirty="0">
              <a:solidFill>
                <a:schemeClr val="bg1"/>
              </a:solidFill>
            </a:endParaRPr>
          </a:p>
        </p:txBody>
      </p:sp>
      <p:sp>
        <p:nvSpPr>
          <p:cNvPr id="117" name="テキスト ボックス 116"/>
          <p:cNvSpPr txBox="1"/>
          <p:nvPr/>
        </p:nvSpPr>
        <p:spPr>
          <a:xfrm>
            <a:off x="4114634" y="4725144"/>
            <a:ext cx="1060159" cy="400110"/>
          </a:xfrm>
          <a:prstGeom prst="rect">
            <a:avLst/>
          </a:prstGeom>
          <a:solidFill>
            <a:srgbClr val="3366FF"/>
          </a:solidFill>
        </p:spPr>
        <p:txBody>
          <a:bodyPr wrap="none" rtlCol="0">
            <a:spAutoFit/>
          </a:bodyPr>
          <a:lstStyle/>
          <a:p>
            <a:r>
              <a:rPr kumimoji="1" lang="en-US" altLang="ja-JP" sz="2000" b="1" dirty="0" smtClean="0">
                <a:solidFill>
                  <a:schemeClr val="bg1"/>
                </a:solidFill>
              </a:rPr>
              <a:t>Asia: 10</a:t>
            </a:r>
          </a:p>
        </p:txBody>
      </p:sp>
      <p:sp>
        <p:nvSpPr>
          <p:cNvPr id="118" name="テキスト ボックス 117"/>
          <p:cNvSpPr txBox="1"/>
          <p:nvPr/>
        </p:nvSpPr>
        <p:spPr>
          <a:xfrm>
            <a:off x="325026" y="4725144"/>
            <a:ext cx="2198094" cy="400110"/>
          </a:xfrm>
          <a:prstGeom prst="rect">
            <a:avLst/>
          </a:prstGeom>
          <a:solidFill>
            <a:srgbClr val="3366FF"/>
          </a:solidFill>
        </p:spPr>
        <p:txBody>
          <a:bodyPr wrap="none" rtlCol="0">
            <a:spAutoFit/>
          </a:bodyPr>
          <a:lstStyle/>
          <a:p>
            <a:r>
              <a:rPr lang="en-US" altLang="ja-JP" sz="2000" b="1" dirty="0" smtClean="0">
                <a:solidFill>
                  <a:schemeClr val="bg1"/>
                </a:solidFill>
              </a:rPr>
              <a:t>Europe/Russia</a:t>
            </a:r>
            <a:r>
              <a:rPr kumimoji="1" lang="en-US" altLang="ja-JP" sz="2000" b="1" dirty="0" smtClean="0">
                <a:solidFill>
                  <a:schemeClr val="bg1"/>
                </a:solidFill>
              </a:rPr>
              <a:t>: 12</a:t>
            </a:r>
          </a:p>
        </p:txBody>
      </p:sp>
    </p:spTree>
    <p:extLst>
      <p:ext uri="{BB962C8B-B14F-4D97-AF65-F5344CB8AC3E}">
        <p14:creationId xmlns:p14="http://schemas.microsoft.com/office/powerpoint/2010/main" val="62178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strips(downLeft)">
                                      <p:cBhvr>
                                        <p:cTn id="7" dur="500"/>
                                        <p:tgtEl>
                                          <p:spTgt spid="116"/>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17"/>
                                        </p:tgtEl>
                                        <p:attrNameLst>
                                          <p:attrName>style.visibility</p:attrName>
                                        </p:attrNameLst>
                                      </p:cBhvr>
                                      <p:to>
                                        <p:strVal val="visible"/>
                                      </p:to>
                                    </p:set>
                                    <p:animEffect transition="in" filter="strips(downLeft)">
                                      <p:cBhvr>
                                        <p:cTn id="10" dur="500"/>
                                        <p:tgtEl>
                                          <p:spTgt spid="117"/>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118"/>
                                        </p:tgtEl>
                                        <p:attrNameLst>
                                          <p:attrName>style.visibility</p:attrName>
                                        </p:attrNameLst>
                                      </p:cBhvr>
                                      <p:to>
                                        <p:strVal val="visible"/>
                                      </p:to>
                                    </p:set>
                                    <p:animEffect transition="in" filter="strips(downLeft)">
                                      <p:cBhvr>
                                        <p:cTn id="13" dur="500"/>
                                        <p:tgtEl>
                                          <p:spTgt spid="11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nodeType="clickEffect">
                                  <p:stCondLst>
                                    <p:cond delay="0"/>
                                  </p:stCondLst>
                                  <p:childTnLst>
                                    <p:set>
                                      <p:cBhvr>
                                        <p:cTn id="17" dur="1" fill="hold">
                                          <p:stCondLst>
                                            <p:cond delay="0"/>
                                          </p:stCondLst>
                                        </p:cTn>
                                        <p:tgtEl>
                                          <p:spTgt spid="126"/>
                                        </p:tgtEl>
                                        <p:attrNameLst>
                                          <p:attrName>style.visibility</p:attrName>
                                        </p:attrNameLst>
                                      </p:cBhvr>
                                      <p:to>
                                        <p:strVal val="visible"/>
                                      </p:to>
                                    </p:set>
                                    <p:animEffect transition="in" filter="strips(downLeft)">
                                      <p:cBhvr>
                                        <p:cTn id="18"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7" grpId="0" animBg="1"/>
      <p:bldP spid="1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76515"/>
            <a:ext cx="8229600" cy="1143000"/>
          </a:xfrm>
        </p:spPr>
        <p:txBody>
          <a:bodyPr>
            <a:noAutofit/>
          </a:bodyPr>
          <a:lstStyle/>
          <a:p>
            <a:r>
              <a:rPr lang="en-US" altLang="ja-JP" sz="3600" b="1" dirty="0" smtClean="0"/>
              <a:t>Number of patients treated with</a:t>
            </a:r>
            <a:br>
              <a:rPr lang="en-US" altLang="ja-JP" sz="3600" b="1" dirty="0" smtClean="0"/>
            </a:br>
            <a:r>
              <a:rPr lang="en-US" altLang="ja-JP" sz="3600" b="1" dirty="0" smtClean="0"/>
              <a:t> </a:t>
            </a:r>
            <a:r>
              <a:rPr lang="en-US" altLang="ja-JP" sz="3600" b="1" dirty="0" smtClean="0">
                <a:solidFill>
                  <a:srgbClr val="FF0000"/>
                </a:solidFill>
              </a:rPr>
              <a:t>Protons and C-ions </a:t>
            </a:r>
            <a:r>
              <a:rPr lang="en-US" altLang="ja-JP" sz="3600" b="1" dirty="0" smtClean="0">
                <a:solidFill>
                  <a:schemeClr val="tx1"/>
                </a:solidFill>
              </a:rPr>
              <a:t>in the world </a:t>
            </a:r>
            <a:endParaRPr kumimoji="1" lang="ja-JP" altLang="en-US" sz="3600" b="1" dirty="0">
              <a:solidFill>
                <a:schemeClr val="tx1"/>
              </a:solidFill>
            </a:endParaRPr>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1826640292"/>
              </p:ext>
            </p:extLst>
          </p:nvPr>
        </p:nvGraphicFramePr>
        <p:xfrm>
          <a:off x="323527" y="1340768"/>
          <a:ext cx="8445414" cy="4968552"/>
        </p:xfrm>
        <a:graphic>
          <a:graphicData uri="http://schemas.openxmlformats.org/drawingml/2006/chart">
            <c:chart xmlns:c="http://schemas.openxmlformats.org/drawingml/2006/chart" xmlns:r="http://schemas.openxmlformats.org/officeDocument/2006/relationships" r:id="rId2"/>
          </a:graphicData>
        </a:graphic>
      </p:graphicFrame>
      <p:sp>
        <p:nvSpPr>
          <p:cNvPr id="5" name="正方形/長方形 4"/>
          <p:cNvSpPr/>
          <p:nvPr/>
        </p:nvSpPr>
        <p:spPr>
          <a:xfrm>
            <a:off x="6050615" y="6453339"/>
            <a:ext cx="2751880" cy="276999"/>
          </a:xfrm>
          <a:prstGeom prst="rect">
            <a:avLst/>
          </a:prstGeom>
        </p:spPr>
        <p:txBody>
          <a:bodyPr wrap="none">
            <a:spAutoFit/>
          </a:bodyPr>
          <a:lstStyle/>
          <a:p>
            <a:pPr algn="just">
              <a:spcAft>
                <a:spcPts val="0"/>
              </a:spcAft>
            </a:pPr>
            <a:r>
              <a:rPr lang="en-US" altLang="ja-JP" sz="1200" kern="100" dirty="0">
                <a:ea typeface="ＭＳ 明朝"/>
                <a:cs typeface="Times New Roman"/>
              </a:rPr>
              <a:t>Referred to </a:t>
            </a:r>
            <a:r>
              <a:rPr lang="en-US" altLang="ja-JP" sz="1200" kern="100" dirty="0" smtClean="0">
                <a:ea typeface="ＭＳ 明朝"/>
                <a:cs typeface="Times New Roman"/>
              </a:rPr>
              <a:t>PTCOG (</a:t>
            </a:r>
            <a:r>
              <a:rPr lang="en-US" altLang="ja-JP" sz="1200" kern="100" dirty="0">
                <a:ea typeface="ＭＳ 明朝"/>
                <a:cs typeface="Times New Roman"/>
              </a:rPr>
              <a:t>As of </a:t>
            </a:r>
            <a:r>
              <a:rPr lang="en-US" altLang="ja-JP" sz="1200" dirty="0"/>
              <a:t>26-June-2012)</a:t>
            </a:r>
            <a:endParaRPr lang="ja-JP" altLang="ja-JP" sz="1200" kern="100" dirty="0">
              <a:ea typeface="ＭＳ 明朝"/>
              <a:cs typeface="Times New Roman"/>
            </a:endParaRPr>
          </a:p>
        </p:txBody>
      </p:sp>
      <p:sp>
        <p:nvSpPr>
          <p:cNvPr id="6" name="Slide Number Placeholder 5"/>
          <p:cNvSpPr>
            <a:spLocks noGrp="1"/>
          </p:cNvSpPr>
          <p:nvPr>
            <p:ph type="sldNum" sz="quarter" idx="12"/>
          </p:nvPr>
        </p:nvSpPr>
        <p:spPr/>
        <p:txBody>
          <a:bodyPr/>
          <a:lstStyle/>
          <a:p>
            <a:fld id="{EBFE97BA-25C8-9F43-B1D0-D16D337F4DD5}" type="slidenum">
              <a:rPr lang="en-US" smtClean="0"/>
              <a:t>24</a:t>
            </a:fld>
            <a:endParaRPr lang="en-US"/>
          </a:p>
        </p:txBody>
      </p:sp>
      <p:sp>
        <p:nvSpPr>
          <p:cNvPr id="7" name="Footer Placeholder 6"/>
          <p:cNvSpPr>
            <a:spLocks noGrp="1"/>
          </p:cNvSpPr>
          <p:nvPr>
            <p:ph type="ftr" sz="quarter" idx="11"/>
          </p:nvPr>
        </p:nvSpPr>
        <p:spPr/>
        <p:txBody>
          <a:bodyPr/>
          <a:lstStyle/>
          <a:p>
            <a:r>
              <a:rPr lang="en-US" smtClean="0"/>
              <a:t>Manjit Dosanjh, 24 September 2014</a:t>
            </a:r>
            <a:endParaRPr lang="en-US"/>
          </a:p>
        </p:txBody>
      </p:sp>
    </p:spTree>
    <p:extLst>
      <p:ext uri="{BB962C8B-B14F-4D97-AF65-F5344CB8AC3E}">
        <p14:creationId xmlns:p14="http://schemas.microsoft.com/office/powerpoint/2010/main" val="24836007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6712"/>
          </a:xfrm>
          <a:prstGeom prst="rect">
            <a:avLst/>
          </a:prstGeom>
          <a:solidFill>
            <a:srgbClr val="4B91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a:xfrm>
            <a:off x="6553200" y="6493390"/>
            <a:ext cx="2133600" cy="365125"/>
          </a:xfrm>
        </p:spPr>
        <p:txBody>
          <a:bodyPr/>
          <a:lstStyle/>
          <a:p>
            <a:fld id="{A7BFDB34-98D3-CF41-B563-BF56CBEBEB94}" type="slidenum">
              <a:rPr lang="en-US" sz="1400" smtClean="0">
                <a:solidFill>
                  <a:srgbClr val="FFFFFF"/>
                </a:solidFill>
              </a:rPr>
              <a:pPr/>
              <a:t>25</a:t>
            </a:fld>
            <a:endParaRPr lang="en-US" sz="1400" dirty="0">
              <a:solidFill>
                <a:srgbClr val="FFFFFF"/>
              </a:solidFill>
            </a:endParaRPr>
          </a:p>
        </p:txBody>
      </p:sp>
      <p:sp>
        <p:nvSpPr>
          <p:cNvPr id="12" name="TextBox 11"/>
          <p:cNvSpPr txBox="1"/>
          <p:nvPr/>
        </p:nvSpPr>
        <p:spPr>
          <a:xfrm>
            <a:off x="109646" y="82227"/>
            <a:ext cx="8890444" cy="769441"/>
          </a:xfrm>
          <a:prstGeom prst="rect">
            <a:avLst/>
          </a:prstGeom>
          <a:noFill/>
        </p:spPr>
        <p:txBody>
          <a:bodyPr wrap="square" rtlCol="0">
            <a:spAutoFit/>
          </a:bodyPr>
          <a:lstStyle/>
          <a:p>
            <a:pPr algn="ctr"/>
            <a:endParaRPr lang="en-US" sz="4400" dirty="0">
              <a:effectLst>
                <a:innerShdw blurRad="63500" dist="50800" dir="13500000">
                  <a:prstClr val="black">
                    <a:alpha val="50000"/>
                  </a:prstClr>
                </a:innerShdw>
              </a:effectLst>
            </a:endParaRPr>
          </a:p>
        </p:txBody>
      </p:sp>
      <p:sp>
        <p:nvSpPr>
          <p:cNvPr id="13" name="TextBox 12"/>
          <p:cNvSpPr txBox="1"/>
          <p:nvPr/>
        </p:nvSpPr>
        <p:spPr>
          <a:xfrm>
            <a:off x="109646" y="0"/>
            <a:ext cx="8890444" cy="707886"/>
          </a:xfrm>
          <a:prstGeom prst="rect">
            <a:avLst/>
          </a:prstGeom>
          <a:noFill/>
        </p:spPr>
        <p:txBody>
          <a:bodyPr wrap="square" rtlCol="0">
            <a:spAutoFit/>
          </a:bodyPr>
          <a:lstStyle/>
          <a:p>
            <a:pPr algn="ctr"/>
            <a:r>
              <a:rPr lang="en-US" sz="4000" dirty="0" smtClean="0">
                <a:solidFill>
                  <a:schemeClr val="bg1"/>
                </a:solidFill>
                <a:latin typeface="+mj-lt"/>
                <a:cs typeface="Abadi MT Condensed Extra Bold"/>
              </a:rPr>
              <a:t>Challenges for future…</a:t>
            </a:r>
            <a:endParaRPr lang="en-US" sz="4000" dirty="0">
              <a:solidFill>
                <a:schemeClr val="bg1"/>
              </a:solidFill>
              <a:latin typeface="+mj-lt"/>
              <a:cs typeface="Abadi MT Condensed Extra Bold"/>
            </a:endParaRPr>
          </a:p>
        </p:txBody>
      </p:sp>
      <p:sp>
        <p:nvSpPr>
          <p:cNvPr id="2" name="TextBox 1"/>
          <p:cNvSpPr txBox="1"/>
          <p:nvPr/>
        </p:nvSpPr>
        <p:spPr>
          <a:xfrm>
            <a:off x="6591719" y="5610178"/>
            <a:ext cx="184666" cy="369332"/>
          </a:xfrm>
          <a:prstGeom prst="rect">
            <a:avLst/>
          </a:prstGeom>
          <a:noFill/>
        </p:spPr>
        <p:txBody>
          <a:bodyPr wrap="none" rtlCol="0">
            <a:spAutoFit/>
          </a:bodyPr>
          <a:lstStyle/>
          <a:p>
            <a:endParaRPr lang="en-US" dirty="0"/>
          </a:p>
        </p:txBody>
      </p:sp>
      <p:sp>
        <p:nvSpPr>
          <p:cNvPr id="10" name="Rectangle 3"/>
          <p:cNvSpPr txBox="1">
            <a:spLocks noChangeArrowheads="1"/>
          </p:cNvSpPr>
          <p:nvPr/>
        </p:nvSpPr>
        <p:spPr>
          <a:xfrm>
            <a:off x="685800" y="925704"/>
            <a:ext cx="7924800" cy="4724400"/>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2" pitchFamily="-112" charset="2"/>
              <a:buNone/>
            </a:pPr>
            <a:endParaRPr lang="en-GB" sz="2400" dirty="0" smtClean="0">
              <a:latin typeface="+mj-lt"/>
              <a:ea typeface="ＭＳ Ｐゴシック" pitchFamily="-112" charset="-128"/>
              <a:cs typeface="ＭＳ Ｐゴシック" pitchFamily="-112" charset="-128"/>
            </a:endParaRPr>
          </a:p>
          <a:p>
            <a:r>
              <a:rPr lang="en-GB" sz="2400" dirty="0" smtClean="0">
                <a:solidFill>
                  <a:srgbClr val="0000FF"/>
                </a:solidFill>
                <a:ea typeface="ＭＳ Ｐゴシック" pitchFamily="-112" charset="-128"/>
                <a:cs typeface="ＭＳ Ｐゴシック" pitchFamily="-112" charset="-128"/>
              </a:rPr>
              <a:t>Clinical trials</a:t>
            </a:r>
          </a:p>
          <a:p>
            <a:r>
              <a:rPr lang="en-GB" sz="2400" dirty="0" smtClean="0">
                <a:solidFill>
                  <a:srgbClr val="0000FF"/>
                </a:solidFill>
                <a:ea typeface="ＭＳ Ｐゴシック" pitchFamily="-112" charset="-128"/>
                <a:cs typeface="ＭＳ Ｐゴシック" pitchFamily="-112" charset="-128"/>
              </a:rPr>
              <a:t>Optimisation of the  present facilities to increase patient output</a:t>
            </a:r>
          </a:p>
          <a:p>
            <a:r>
              <a:rPr lang="en-GB" sz="2400" dirty="0" smtClean="0">
                <a:solidFill>
                  <a:srgbClr val="0000FF"/>
                </a:solidFill>
                <a:ea typeface="ＭＳ Ｐゴシック" pitchFamily="-112" charset="-128"/>
                <a:cs typeface="ＭＳ Ｐゴシック" pitchFamily="-112" charset="-128"/>
              </a:rPr>
              <a:t>Cheaper/compact facilities easier to run, cheaper treatment</a:t>
            </a:r>
          </a:p>
          <a:p>
            <a:r>
              <a:rPr lang="en-GB" sz="2400" dirty="0" smtClean="0">
                <a:solidFill>
                  <a:srgbClr val="0000FF"/>
                </a:solidFill>
                <a:ea typeface="ＭＳ Ｐゴシック" pitchFamily="-112" charset="-128"/>
                <a:cs typeface="ＭＳ Ｐゴシック" pitchFamily="-112" charset="-128"/>
              </a:rPr>
              <a:t>Help countries in Europe wanting facilities</a:t>
            </a:r>
          </a:p>
          <a:p>
            <a:r>
              <a:rPr lang="en-GB" sz="2400" dirty="0" smtClean="0">
                <a:solidFill>
                  <a:srgbClr val="0000FF"/>
                </a:solidFill>
                <a:ea typeface="ＭＳ Ｐゴシック" pitchFamily="-112" charset="-128"/>
                <a:cs typeface="ＭＳ Ｐゴシック" pitchFamily="-112" charset="-128"/>
              </a:rPr>
              <a:t>Collaboration  outside of Europe</a:t>
            </a:r>
          </a:p>
          <a:p>
            <a:pPr marL="0" indent="0">
              <a:buNone/>
            </a:pPr>
            <a:endParaRPr lang="en-GB" sz="2400" dirty="0" smtClean="0">
              <a:ea typeface="ＭＳ Ｐゴシック" pitchFamily="-112" charset="-128"/>
              <a:cs typeface="ＭＳ Ｐゴシック" pitchFamily="-112" charset="-128"/>
            </a:endParaRPr>
          </a:p>
          <a:p>
            <a:pPr marL="0" indent="0">
              <a:buNone/>
            </a:pPr>
            <a:r>
              <a:rPr lang="en-GB" sz="2400" dirty="0" smtClean="0">
                <a:ea typeface="ＭＳ Ｐゴシック" pitchFamily="-112" charset="-128"/>
                <a:cs typeface="ＭＳ Ｐゴシック" pitchFamily="-112" charset="-128"/>
              </a:rPr>
              <a:t>Still on going</a:t>
            </a:r>
          </a:p>
          <a:p>
            <a:r>
              <a:rPr lang="en-GB" sz="2400" dirty="0" smtClean="0">
                <a:ea typeface="ＭＳ Ｐゴシック" pitchFamily="-112" charset="-128"/>
                <a:cs typeface="ＭＳ Ｐゴシック" pitchFamily="-112" charset="-128"/>
              </a:rPr>
              <a:t>Heterogeneous network:  differing needs and interests</a:t>
            </a:r>
          </a:p>
          <a:p>
            <a:r>
              <a:rPr lang="en-GB" sz="2400" dirty="0" smtClean="0"/>
              <a:t>How to balance between basic research and the clinical needs?</a:t>
            </a:r>
          </a:p>
          <a:p>
            <a:r>
              <a:rPr lang="en-GB" sz="2400" dirty="0" smtClean="0"/>
              <a:t>Many partners. How to collaborate  effectively and make progress with the key objectives?</a:t>
            </a:r>
          </a:p>
          <a:p>
            <a:r>
              <a:rPr lang="en-GB" sz="2400" dirty="0" smtClean="0">
                <a:solidFill>
                  <a:srgbClr val="FF0000"/>
                </a:solidFill>
              </a:rPr>
              <a:t>How to position ourselves </a:t>
            </a:r>
            <a:r>
              <a:rPr lang="en-GB" sz="2400" dirty="0" smtClean="0">
                <a:solidFill>
                  <a:srgbClr val="FF0000"/>
                </a:solidFill>
              </a:rPr>
              <a:t>for the future</a:t>
            </a:r>
            <a:endParaRPr lang="en-GB" sz="2400" dirty="0" smtClean="0">
              <a:solidFill>
                <a:srgbClr val="FF0000"/>
              </a:solidFill>
            </a:endParaRPr>
          </a:p>
          <a:p>
            <a:pPr marL="0" indent="0">
              <a:buNone/>
            </a:pPr>
            <a:endParaRPr lang="en-US" sz="2400" dirty="0" smtClean="0">
              <a:ea typeface="ＭＳ Ｐゴシック" pitchFamily="-112" charset="-128"/>
              <a:cs typeface="ＭＳ Ｐゴシック" pitchFamily="-112" charset="-128"/>
            </a:endParaRPr>
          </a:p>
          <a:p>
            <a:endParaRPr lang="en-GB" sz="2400" dirty="0" smtClean="0">
              <a:solidFill>
                <a:srgbClr val="0000FF"/>
              </a:solidFill>
            </a:endParaRPr>
          </a:p>
          <a:p>
            <a:endParaRPr lang="en-GB" sz="2400" dirty="0" smtClean="0">
              <a:solidFill>
                <a:srgbClr val="0000FF"/>
              </a:solidFill>
              <a:latin typeface="+mj-lt"/>
              <a:ea typeface="ＭＳ Ｐゴシック" pitchFamily="-112" charset="-128"/>
              <a:cs typeface="ＭＳ Ｐゴシック" pitchFamily="-112" charset="-128"/>
            </a:endParaRPr>
          </a:p>
        </p:txBody>
      </p:sp>
      <p:sp>
        <p:nvSpPr>
          <p:cNvPr id="3" name="Footer Placeholder 2"/>
          <p:cNvSpPr>
            <a:spLocks noGrp="1"/>
          </p:cNvSpPr>
          <p:nvPr>
            <p:ph type="ftr" sz="quarter" idx="11"/>
          </p:nvPr>
        </p:nvSpPr>
        <p:spPr/>
        <p:txBody>
          <a:bodyPr/>
          <a:lstStyle/>
          <a:p>
            <a:r>
              <a:rPr lang="en-US" smtClean="0"/>
              <a:t>Manjit Dosanjh, 24 September 2014</a:t>
            </a:r>
            <a:endParaRPr lang="en-US"/>
          </a:p>
        </p:txBody>
      </p:sp>
    </p:spTree>
    <p:extLst>
      <p:ext uri="{BB962C8B-B14F-4D97-AF65-F5344CB8AC3E}">
        <p14:creationId xmlns:p14="http://schemas.microsoft.com/office/powerpoint/2010/main" val="188047653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318581"/>
            <a:ext cx="2667000" cy="4602163"/>
          </a:xfrm>
        </p:spPr>
        <p:txBody>
          <a:bodyPr>
            <a:normAutofit fontScale="92500" lnSpcReduction="10000"/>
          </a:bodyPr>
          <a:lstStyle/>
          <a:p>
            <a:pPr>
              <a:lnSpc>
                <a:spcPct val="90000"/>
              </a:lnSpc>
              <a:buFont typeface="Wingdings" charset="2"/>
              <a:buNone/>
            </a:pPr>
            <a:r>
              <a:rPr lang="en-US" dirty="0" smtClean="0">
                <a:solidFill>
                  <a:srgbClr val="800000"/>
                </a:solidFill>
                <a:latin typeface="Georgia"/>
                <a:cs typeface="Georgia"/>
              </a:rPr>
              <a:t>Connect:</a:t>
            </a:r>
          </a:p>
          <a:p>
            <a:pPr>
              <a:lnSpc>
                <a:spcPct val="90000"/>
              </a:lnSpc>
            </a:pPr>
            <a:r>
              <a:rPr lang="en-US" dirty="0" smtClean="0">
                <a:latin typeface="Georgia"/>
                <a:cs typeface="Georgia"/>
              </a:rPr>
              <a:t>Users</a:t>
            </a:r>
          </a:p>
          <a:p>
            <a:pPr>
              <a:lnSpc>
                <a:spcPct val="90000"/>
              </a:lnSpc>
            </a:pPr>
            <a:r>
              <a:rPr lang="en-US" dirty="0" smtClean="0">
                <a:latin typeface="Georgia"/>
                <a:cs typeface="Georgia"/>
              </a:rPr>
              <a:t>Data sources</a:t>
            </a:r>
          </a:p>
          <a:p>
            <a:pPr>
              <a:lnSpc>
                <a:spcPct val="90000"/>
              </a:lnSpc>
              <a:buFont typeface="Wingdings" charset="2"/>
              <a:buNone/>
            </a:pPr>
            <a:r>
              <a:rPr lang="en-US" dirty="0" smtClean="0">
                <a:solidFill>
                  <a:srgbClr val="4F81BD"/>
                </a:solidFill>
                <a:latin typeface="Georgia"/>
                <a:cs typeface="Georgia"/>
              </a:rPr>
              <a:t>by</a:t>
            </a:r>
          </a:p>
          <a:p>
            <a:pPr>
              <a:lnSpc>
                <a:spcPct val="90000"/>
              </a:lnSpc>
            </a:pPr>
            <a:r>
              <a:rPr lang="en-US" dirty="0" smtClean="0">
                <a:latin typeface="Georgia"/>
                <a:cs typeface="Georgia"/>
              </a:rPr>
              <a:t>Grid core</a:t>
            </a:r>
          </a:p>
          <a:p>
            <a:pPr>
              <a:lnSpc>
                <a:spcPct val="90000"/>
              </a:lnSpc>
            </a:pPr>
            <a:r>
              <a:rPr lang="en-US" dirty="0" smtClean="0">
                <a:latin typeface="Georgia"/>
                <a:cs typeface="Georgia"/>
              </a:rPr>
              <a:t>Security</a:t>
            </a:r>
          </a:p>
          <a:p>
            <a:pPr>
              <a:lnSpc>
                <a:spcPct val="90000"/>
              </a:lnSpc>
            </a:pPr>
            <a:r>
              <a:rPr lang="en-US" dirty="0" smtClean="0">
                <a:latin typeface="Georgia"/>
                <a:cs typeface="Georgia"/>
              </a:rPr>
              <a:t>Integration</a:t>
            </a:r>
          </a:p>
          <a:p>
            <a:pPr>
              <a:lnSpc>
                <a:spcPct val="90000"/>
              </a:lnSpc>
            </a:pPr>
            <a:r>
              <a:rPr lang="en-US" dirty="0" smtClean="0">
                <a:latin typeface="Georgia"/>
                <a:cs typeface="Georgia"/>
              </a:rPr>
              <a:t>Portals</a:t>
            </a:r>
          </a:p>
          <a:p>
            <a:pPr>
              <a:lnSpc>
                <a:spcPct val="90000"/>
              </a:lnSpc>
            </a:pPr>
            <a:r>
              <a:rPr lang="en-US" dirty="0" smtClean="0">
                <a:latin typeface="Georgia"/>
                <a:cs typeface="Georgia"/>
              </a:rPr>
              <a:t>Interfaces</a:t>
            </a:r>
          </a:p>
        </p:txBody>
      </p:sp>
      <p:grpSp>
        <p:nvGrpSpPr>
          <p:cNvPr id="2" name="Group 55"/>
          <p:cNvGrpSpPr/>
          <p:nvPr/>
        </p:nvGrpSpPr>
        <p:grpSpPr>
          <a:xfrm>
            <a:off x="3756461" y="682961"/>
            <a:ext cx="5103406" cy="5396544"/>
            <a:chOff x="3756461" y="1225550"/>
            <a:chExt cx="5103406" cy="5396544"/>
          </a:xfrm>
        </p:grpSpPr>
        <p:sp>
          <p:nvSpPr>
            <p:cNvPr id="7" name="Oval 6"/>
            <p:cNvSpPr/>
            <p:nvPr/>
          </p:nvSpPr>
          <p:spPr>
            <a:xfrm>
              <a:off x="4050138" y="1753393"/>
              <a:ext cx="4471125" cy="4572471"/>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anchor="ctr">
              <a:prstTxWarp prst="textNoShape">
                <a:avLst/>
              </a:prstTxWarp>
            </a:bodyPr>
            <a:lstStyle/>
            <a:p>
              <a:pPr algn="ctr"/>
              <a:endParaRPr lang="en-GB" sz="1600">
                <a:solidFill>
                  <a:srgbClr val="FFFFFF"/>
                </a:solidFill>
              </a:endParaRPr>
            </a:p>
          </p:txBody>
        </p:sp>
        <p:sp>
          <p:nvSpPr>
            <p:cNvPr id="8" name="Oval 7"/>
            <p:cNvSpPr/>
            <p:nvPr/>
          </p:nvSpPr>
          <p:spPr>
            <a:xfrm>
              <a:off x="5090276" y="2823808"/>
              <a:ext cx="2409859" cy="2431641"/>
            </a:xfrm>
            <a:prstGeom prst="ellipse">
              <a:avLst/>
            </a:prstGeom>
            <a:solidFill>
              <a:srgbClr val="F9FC80"/>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r>
                <a:rPr lang="de-DE" sz="1400" b="1" dirty="0">
                  <a:solidFill>
                    <a:schemeClr val="tx1"/>
                  </a:solidFill>
                </a:rPr>
                <a:t>Grid</a:t>
              </a:r>
            </a:p>
            <a:p>
              <a:pPr algn="ctr">
                <a:defRPr/>
              </a:pPr>
              <a:r>
                <a:rPr lang="de-DE" sz="1400" b="1" dirty="0">
                  <a:solidFill>
                    <a:schemeClr val="tx1"/>
                  </a:solidFill>
                </a:rPr>
                <a:t>Middleware</a:t>
              </a:r>
              <a:endParaRPr lang="en-GB" sz="1400" b="1" dirty="0">
                <a:solidFill>
                  <a:schemeClr val="tx1"/>
                </a:solidFill>
              </a:endParaRPr>
            </a:p>
          </p:txBody>
        </p:sp>
        <p:sp>
          <p:nvSpPr>
            <p:cNvPr id="9" name="Block Arc 8"/>
            <p:cNvSpPr/>
            <p:nvPr/>
          </p:nvSpPr>
          <p:spPr>
            <a:xfrm>
              <a:off x="5089899" y="2803121"/>
              <a:ext cx="2410612" cy="2410612"/>
            </a:xfrm>
            <a:prstGeom prst="blockArc">
              <a:avLst>
                <a:gd name="adj1" fmla="val 10422047"/>
                <a:gd name="adj2" fmla="val 463171"/>
                <a:gd name="adj3" fmla="val 23578"/>
              </a:avLst>
            </a:prstGeom>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GB" dirty="0">
                <a:solidFill>
                  <a:schemeClr val="tx1"/>
                </a:solidFill>
              </a:endParaRPr>
            </a:p>
          </p:txBody>
        </p:sp>
        <p:sp>
          <p:nvSpPr>
            <p:cNvPr id="10" name="Block Arc 9"/>
            <p:cNvSpPr/>
            <p:nvPr/>
          </p:nvSpPr>
          <p:spPr>
            <a:xfrm flipV="1">
              <a:off x="5089899" y="2837154"/>
              <a:ext cx="2410612" cy="2410612"/>
            </a:xfrm>
            <a:prstGeom prst="blockArc">
              <a:avLst>
                <a:gd name="adj1" fmla="val 11851525"/>
                <a:gd name="adj2" fmla="val 20546975"/>
                <a:gd name="adj3" fmla="val 22537"/>
              </a:avLst>
            </a:prstGeom>
            <a:solidFill>
              <a:schemeClr val="accent2">
                <a:lumMod val="60000"/>
                <a:lumOff val="40000"/>
              </a:schemeClr>
            </a:solidFill>
            <a:ln/>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GB" dirty="0">
                <a:solidFill>
                  <a:schemeClr val="tx1"/>
                </a:solidFill>
              </a:endParaRPr>
            </a:p>
          </p:txBody>
        </p:sp>
        <p:sp>
          <p:nvSpPr>
            <p:cNvPr id="11" name="TextBox 10"/>
            <p:cNvSpPr txBox="1"/>
            <p:nvPr/>
          </p:nvSpPr>
          <p:spPr>
            <a:xfrm rot="1322722">
              <a:off x="5581332" y="3095636"/>
              <a:ext cx="1821764" cy="1233869"/>
            </a:xfrm>
            <a:prstGeom prst="rect">
              <a:avLst/>
            </a:prstGeom>
            <a:noFill/>
          </p:spPr>
          <p:txBody>
            <a:bodyPr spcFirstLastPara="1" wrap="none">
              <a:prstTxWarp prst="textArchUp">
                <a:avLst/>
              </a:prstTxWarp>
              <a:spAutoFit/>
            </a:bodyPr>
            <a:lstStyle/>
            <a:p>
              <a:pPr>
                <a:defRPr/>
              </a:pPr>
              <a:r>
                <a:rPr lang="de-DE" dirty="0"/>
                <a:t>Data  Integration</a:t>
              </a:r>
              <a:endParaRPr lang="en-GB" dirty="0"/>
            </a:p>
          </p:txBody>
        </p:sp>
        <p:sp>
          <p:nvSpPr>
            <p:cNvPr id="12" name="TextBox 11"/>
            <p:cNvSpPr txBox="1"/>
            <p:nvPr/>
          </p:nvSpPr>
          <p:spPr>
            <a:xfrm rot="19659764">
              <a:off x="5335543" y="3200783"/>
              <a:ext cx="2043069" cy="1886432"/>
            </a:xfrm>
            <a:prstGeom prst="rect">
              <a:avLst/>
            </a:prstGeom>
            <a:noFill/>
          </p:spPr>
          <p:txBody>
            <a:bodyPr spcFirstLastPara="1" wrap="none">
              <a:prstTxWarp prst="textArchDown">
                <a:avLst>
                  <a:gd name="adj" fmla="val 84465"/>
                </a:avLst>
              </a:prstTxWarp>
              <a:spAutoFit/>
            </a:bodyPr>
            <a:lstStyle/>
            <a:p>
              <a:pPr>
                <a:defRPr/>
              </a:pPr>
              <a:r>
                <a:rPr lang="de-DE" dirty="0"/>
                <a:t>Data Access Services</a:t>
              </a:r>
              <a:endParaRPr lang="en-GB" dirty="0"/>
            </a:p>
          </p:txBody>
        </p:sp>
        <p:sp>
          <p:nvSpPr>
            <p:cNvPr id="13" name="Block Arc 12"/>
            <p:cNvSpPr/>
            <p:nvPr/>
          </p:nvSpPr>
          <p:spPr>
            <a:xfrm rot="10800000">
              <a:off x="3756461" y="1295401"/>
              <a:ext cx="5103406" cy="5326693"/>
            </a:xfrm>
            <a:prstGeom prst="blockArc">
              <a:avLst>
                <a:gd name="adj1" fmla="val 11912498"/>
                <a:gd name="adj2" fmla="val 20574668"/>
                <a:gd name="adj3" fmla="val 13538"/>
              </a:avLst>
            </a:prstGeom>
            <a:ln/>
          </p:spPr>
          <p:style>
            <a:lnRef idx="0">
              <a:schemeClr val="accent3"/>
            </a:lnRef>
            <a:fillRef idx="3">
              <a:schemeClr val="accent3"/>
            </a:fillRef>
            <a:effectRef idx="3">
              <a:schemeClr val="accent3"/>
            </a:effectRef>
            <a:fontRef idx="minor">
              <a:schemeClr val="lt1"/>
            </a:fontRef>
          </p:style>
          <p:txBody>
            <a:bodyPr spcFirstLastPara="1" anchor="ctr">
              <a:prstTxWarp prst="textArchDown">
                <a:avLst/>
              </a:prstTxWarp>
            </a:bodyPr>
            <a:lstStyle/>
            <a:p>
              <a:pPr algn="ctr">
                <a:defRPr/>
              </a:pPr>
              <a:endParaRPr lang="en-GB" sz="1600" dirty="0">
                <a:solidFill>
                  <a:schemeClr val="tx1"/>
                </a:solidFill>
              </a:endParaRPr>
            </a:p>
          </p:txBody>
        </p:sp>
        <p:sp>
          <p:nvSpPr>
            <p:cNvPr id="14" name="TextBox 13"/>
            <p:cNvSpPr txBox="1"/>
            <p:nvPr/>
          </p:nvSpPr>
          <p:spPr>
            <a:xfrm rot="21018841">
              <a:off x="5549577" y="5586599"/>
              <a:ext cx="2128722" cy="801517"/>
            </a:xfrm>
            <a:prstGeom prst="rect">
              <a:avLst/>
            </a:prstGeom>
            <a:noFill/>
          </p:spPr>
          <p:txBody>
            <a:bodyPr spcFirstLastPara="1" wrap="none">
              <a:prstTxWarp prst="textArchDown">
                <a:avLst>
                  <a:gd name="adj" fmla="val 693623"/>
                </a:avLst>
              </a:prstTxWarp>
              <a:spAutoFit/>
            </a:bodyPr>
            <a:lstStyle/>
            <a:p>
              <a:pPr>
                <a:defRPr/>
              </a:pPr>
              <a:r>
                <a:rPr lang="de-DE" dirty="0"/>
                <a:t>Data Sources</a:t>
              </a:r>
              <a:endParaRPr lang="en-GB" dirty="0"/>
            </a:p>
          </p:txBody>
        </p:sp>
        <p:sp>
          <p:nvSpPr>
            <p:cNvPr id="15" name="TextBox 14"/>
            <p:cNvSpPr txBox="1"/>
            <p:nvPr/>
          </p:nvSpPr>
          <p:spPr>
            <a:xfrm rot="16878971">
              <a:off x="3441329" y="3456162"/>
              <a:ext cx="1491633" cy="373689"/>
            </a:xfrm>
            <a:prstGeom prst="rect">
              <a:avLst/>
            </a:prstGeom>
            <a:noFill/>
          </p:spPr>
          <p:txBody>
            <a:bodyPr spcFirstLastPara="1" wrap="none">
              <a:prstTxWarp prst="textArchUp">
                <a:avLst>
                  <a:gd name="adj" fmla="val 11403028"/>
                </a:avLst>
              </a:prstTxWarp>
              <a:spAutoFit/>
            </a:bodyPr>
            <a:lstStyle/>
            <a:p>
              <a:pPr>
                <a:defRPr/>
              </a:pPr>
              <a:r>
                <a:rPr lang="de-DE" dirty="0"/>
                <a:t>Use Scenarios</a:t>
              </a:r>
              <a:endParaRPr lang="en-GB" dirty="0"/>
            </a:p>
          </p:txBody>
        </p:sp>
        <p:sp>
          <p:nvSpPr>
            <p:cNvPr id="16" name="Oval 15"/>
            <p:cNvSpPr/>
            <p:nvPr/>
          </p:nvSpPr>
          <p:spPr>
            <a:xfrm>
              <a:off x="4062413" y="1844675"/>
              <a:ext cx="4446587" cy="4389438"/>
            </a:xfrm>
            <a:prstGeom prst="ellipse">
              <a:avLst/>
            </a:prstGeom>
            <a:noFill/>
            <a:ln w="19050">
              <a:solidFill>
                <a:schemeClr val="accent1">
                  <a:lumMod val="75000"/>
                </a:schemeClr>
              </a:solidFill>
              <a:prstDash val="sysDot"/>
            </a:ln>
          </p:spPr>
          <p:style>
            <a:lnRef idx="1">
              <a:schemeClr val="accent6"/>
            </a:lnRef>
            <a:fillRef idx="2">
              <a:schemeClr val="accent6"/>
            </a:fillRef>
            <a:effectRef idx="1">
              <a:schemeClr val="accent6"/>
            </a:effectRef>
            <a:fontRef idx="minor">
              <a:schemeClr val="dk1"/>
            </a:fontRef>
          </p:style>
          <p:txBody>
            <a:bodyPr anchor="ctr">
              <a:prstTxWarp prst="textNoShape">
                <a:avLst/>
              </a:prstTxWarp>
            </a:bodyPr>
            <a:lstStyle/>
            <a:p>
              <a:pPr algn="ctr"/>
              <a:endParaRPr lang="en-GB" sz="1600">
                <a:solidFill>
                  <a:srgbClr val="000000"/>
                </a:solidFill>
              </a:endParaRPr>
            </a:p>
          </p:txBody>
        </p:sp>
        <p:grpSp>
          <p:nvGrpSpPr>
            <p:cNvPr id="3" name="Group 47"/>
            <p:cNvGrpSpPr>
              <a:grpSpLocks/>
            </p:cNvGrpSpPr>
            <p:nvPr/>
          </p:nvGrpSpPr>
          <p:grpSpPr bwMode="auto">
            <a:xfrm>
              <a:off x="4978400" y="5741988"/>
              <a:ext cx="365125" cy="417512"/>
              <a:chOff x="1014386" y="9615510"/>
              <a:chExt cx="1000481" cy="1071570"/>
            </a:xfrm>
          </p:grpSpPr>
          <p:sp>
            <p:nvSpPr>
              <p:cNvPr id="18" name="Can 17"/>
              <p:cNvSpPr/>
              <p:nvPr/>
            </p:nvSpPr>
            <p:spPr bwMode="auto">
              <a:xfrm>
                <a:off x="1014386" y="9615510"/>
                <a:ext cx="1000481" cy="1071570"/>
              </a:xfrm>
              <a:prstGeom prst="can">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a:prstTxWarp prst="textNoShape">
                  <a:avLst/>
                </a:prstTxWarp>
              </a:bodyPr>
              <a:lstStyle/>
              <a:p>
                <a:pPr defTabSz="1279525"/>
                <a:endParaRPr lang="en-GB" sz="1600"/>
              </a:p>
            </p:txBody>
          </p:sp>
          <p:pic>
            <p:nvPicPr>
              <p:cNvPr id="19" name="Picture 7" descr="C:\Users\daniel\AppData\Local\Microsoft\Windows\Temporary Internet Files\Content.IE5\LQ0TVQ83\MCj03110340000[1].wmf"/>
              <p:cNvPicPr>
                <a:picLocks noChangeAspect="1" noChangeArrowheads="1"/>
              </p:cNvPicPr>
              <p:nvPr/>
            </p:nvPicPr>
            <p:blipFill>
              <a:blip r:embed="rId2"/>
              <a:srcRect/>
              <a:stretch>
                <a:fillRect/>
              </a:stretch>
            </p:blipFill>
            <p:spPr bwMode="auto">
              <a:xfrm>
                <a:off x="1062669" y="9982012"/>
                <a:ext cx="952198" cy="702273"/>
              </a:xfrm>
              <a:prstGeom prst="rect">
                <a:avLst/>
              </a:prstGeom>
              <a:noFill/>
              <a:ln w="9525">
                <a:noFill/>
                <a:miter lim="800000"/>
                <a:headEnd/>
                <a:tailEnd/>
              </a:ln>
            </p:spPr>
          </p:pic>
        </p:grpSp>
        <p:pic>
          <p:nvPicPr>
            <p:cNvPr id="20" name="Picture 72" descr="MCj04360050000[1]"/>
            <p:cNvPicPr>
              <a:picLocks noChangeAspect="1" noChangeArrowheads="1"/>
            </p:cNvPicPr>
            <p:nvPr/>
          </p:nvPicPr>
          <p:blipFill>
            <a:blip r:embed="rId3"/>
            <a:srcRect/>
            <a:stretch>
              <a:fillRect/>
            </a:stretch>
          </p:blipFill>
          <p:spPr bwMode="auto">
            <a:xfrm rot="2765150">
              <a:off x="8070850" y="1689100"/>
              <a:ext cx="631825" cy="612775"/>
            </a:xfrm>
            <a:prstGeom prst="rect">
              <a:avLst/>
            </a:prstGeom>
            <a:noFill/>
            <a:ln w="9525">
              <a:noFill/>
              <a:miter lim="800000"/>
              <a:headEnd/>
              <a:tailEnd/>
            </a:ln>
          </p:spPr>
        </p:pic>
        <p:sp>
          <p:nvSpPr>
            <p:cNvPr id="21" name="TextBox 20"/>
            <p:cNvSpPr txBox="1"/>
            <p:nvPr/>
          </p:nvSpPr>
          <p:spPr>
            <a:xfrm rot="2744115">
              <a:off x="7439819" y="2224882"/>
              <a:ext cx="839787" cy="584200"/>
            </a:xfrm>
            <a:prstGeom prst="rect">
              <a:avLst/>
            </a:prstGeom>
            <a:solidFill>
              <a:schemeClr val="accent5">
                <a:lumMod val="40000"/>
                <a:lumOff val="60000"/>
              </a:schemeClr>
            </a:solidFill>
            <a:ln/>
          </p:spPr>
          <p:style>
            <a:lnRef idx="1">
              <a:schemeClr val="dk1"/>
            </a:lnRef>
            <a:fillRef idx="2">
              <a:schemeClr val="dk1"/>
            </a:fillRef>
            <a:effectRef idx="1">
              <a:schemeClr val="dk1"/>
            </a:effectRef>
            <a:fontRef idx="minor">
              <a:schemeClr val="dk1"/>
            </a:fontRef>
          </p:style>
          <p:txBody>
            <a:bodyPr wrap="none">
              <a:prstTxWarp prst="textNoShape">
                <a:avLst/>
              </a:prstTxWarp>
              <a:spAutoFit/>
            </a:bodyPr>
            <a:lstStyle/>
            <a:p>
              <a:pPr algn="ctr"/>
              <a:r>
                <a:rPr lang="de-DE" sz="1600">
                  <a:solidFill>
                    <a:srgbClr val="000000"/>
                  </a:solidFill>
                  <a:effectLst>
                    <a:outerShdw blurRad="38100" dist="38100" dir="2700000" algn="tl">
                      <a:srgbClr val="FFFFFF"/>
                    </a:outerShdw>
                  </a:effectLst>
                </a:rPr>
                <a:t>Patient</a:t>
              </a:r>
            </a:p>
            <a:p>
              <a:pPr algn="ctr"/>
              <a:r>
                <a:rPr lang="de-DE" sz="1600">
                  <a:solidFill>
                    <a:srgbClr val="000000"/>
                  </a:solidFill>
                  <a:effectLst>
                    <a:outerShdw blurRad="38100" dist="38100" dir="2700000" algn="tl">
                      <a:srgbClr val="FFFFFF"/>
                    </a:outerShdw>
                  </a:effectLst>
                </a:rPr>
                <a:t>Referral</a:t>
              </a:r>
              <a:endParaRPr lang="en-GB" sz="1600">
                <a:solidFill>
                  <a:srgbClr val="000000"/>
                </a:solidFill>
                <a:effectLst>
                  <a:outerShdw blurRad="38100" dist="38100" dir="2700000" algn="tl">
                    <a:srgbClr val="FFFFFF"/>
                  </a:outerShdw>
                </a:effectLst>
              </a:endParaRPr>
            </a:p>
          </p:txBody>
        </p:sp>
        <p:pic>
          <p:nvPicPr>
            <p:cNvPr id="22" name="Picture 4" descr="C:\Users\daniel\AppData\Local\Microsoft\Windows\Temporary Internet Files\Content.IE5\ZKJ9WQV6\MCj03632420000[1].wmf"/>
            <p:cNvPicPr>
              <a:picLocks noChangeAspect="1" noChangeArrowheads="1"/>
            </p:cNvPicPr>
            <p:nvPr/>
          </p:nvPicPr>
          <p:blipFill>
            <a:blip r:embed="rId4"/>
            <a:srcRect/>
            <a:stretch>
              <a:fillRect/>
            </a:stretch>
          </p:blipFill>
          <p:spPr bwMode="auto">
            <a:xfrm rot="21419844">
              <a:off x="4411663" y="1536700"/>
              <a:ext cx="495300" cy="623888"/>
            </a:xfrm>
            <a:prstGeom prst="rect">
              <a:avLst/>
            </a:prstGeom>
            <a:noFill/>
            <a:ln w="9525">
              <a:noFill/>
              <a:miter lim="800000"/>
              <a:headEnd/>
              <a:tailEnd/>
            </a:ln>
          </p:spPr>
        </p:pic>
        <p:pic>
          <p:nvPicPr>
            <p:cNvPr id="23" name="Picture 5" descr="C:\Users\daniel\AppData\Local\Microsoft\Windows\Temporary Internet Files\Content.IE5\ZKJ9WQV6\MCPE01024_0000[1].wmf"/>
            <p:cNvPicPr>
              <a:picLocks noChangeAspect="1" noChangeArrowheads="1"/>
            </p:cNvPicPr>
            <p:nvPr/>
          </p:nvPicPr>
          <p:blipFill>
            <a:blip r:embed="rId5"/>
            <a:srcRect/>
            <a:stretch>
              <a:fillRect/>
            </a:stretch>
          </p:blipFill>
          <p:spPr bwMode="auto">
            <a:xfrm rot="207278">
              <a:off x="3830638" y="1903413"/>
              <a:ext cx="593725" cy="595312"/>
            </a:xfrm>
            <a:prstGeom prst="rect">
              <a:avLst/>
            </a:prstGeom>
            <a:noFill/>
            <a:ln w="9525">
              <a:noFill/>
              <a:miter lim="800000"/>
              <a:headEnd/>
              <a:tailEnd/>
            </a:ln>
          </p:spPr>
        </p:pic>
        <p:sp>
          <p:nvSpPr>
            <p:cNvPr id="24" name="TextBox 23"/>
            <p:cNvSpPr txBox="1"/>
            <p:nvPr/>
          </p:nvSpPr>
          <p:spPr>
            <a:xfrm rot="19140696">
              <a:off x="4038695" y="2175168"/>
              <a:ext cx="1334353" cy="400110"/>
            </a:xfrm>
            <a:prstGeom prst="rect">
              <a:avLst/>
            </a:prstGeom>
            <a:solidFill>
              <a:schemeClr val="accent5">
                <a:lumMod val="60000"/>
                <a:lumOff val="40000"/>
              </a:schemeClr>
            </a:solidFill>
            <a:ln/>
          </p:spPr>
          <p:style>
            <a:lnRef idx="1">
              <a:schemeClr val="dk1"/>
            </a:lnRef>
            <a:fillRef idx="2">
              <a:schemeClr val="dk1"/>
            </a:fillRef>
            <a:effectRef idx="1">
              <a:schemeClr val="dk1"/>
            </a:effectRef>
            <a:fontRef idx="minor">
              <a:schemeClr val="dk1"/>
            </a:fontRef>
          </p:style>
          <p:txBody>
            <a:bodyPr wrap="square">
              <a:prstTxWarp prst="textNoShape">
                <a:avLst/>
              </a:prstTxWarp>
              <a:spAutoFit/>
            </a:bodyPr>
            <a:lstStyle/>
            <a:p>
              <a:r>
                <a:rPr lang="de-DE" sz="2000" dirty="0">
                  <a:solidFill>
                    <a:srgbClr val="000000"/>
                  </a:solidFill>
                  <a:effectLst>
                    <a:outerShdw blurRad="38100" dist="38100" dir="2700000" algn="tl">
                      <a:srgbClr val="FFFFFF"/>
                    </a:outerShdw>
                  </a:effectLst>
                </a:rPr>
                <a:t>Research</a:t>
              </a:r>
              <a:endParaRPr lang="en-GB" sz="2000" dirty="0">
                <a:solidFill>
                  <a:srgbClr val="000000"/>
                </a:solidFill>
                <a:effectLst>
                  <a:outerShdw blurRad="38100" dist="38100" dir="2700000" algn="tl">
                    <a:srgbClr val="FFFFFF"/>
                  </a:outerShdw>
                </a:effectLst>
              </a:endParaRPr>
            </a:p>
          </p:txBody>
        </p:sp>
        <p:sp>
          <p:nvSpPr>
            <p:cNvPr id="25" name="TextBox 24"/>
            <p:cNvSpPr txBox="1"/>
            <p:nvPr/>
          </p:nvSpPr>
          <p:spPr>
            <a:xfrm rot="4702888">
              <a:off x="7946231" y="3382169"/>
              <a:ext cx="993775" cy="585788"/>
            </a:xfrm>
            <a:prstGeom prst="rect">
              <a:avLst/>
            </a:prstGeom>
            <a:ln/>
          </p:spPr>
          <p:style>
            <a:lnRef idx="1">
              <a:schemeClr val="dk1"/>
            </a:lnRef>
            <a:fillRef idx="2">
              <a:schemeClr val="dk1"/>
            </a:fillRef>
            <a:effectRef idx="1">
              <a:schemeClr val="dk1"/>
            </a:effectRef>
            <a:fontRef idx="minor">
              <a:schemeClr val="dk1"/>
            </a:fontRef>
          </p:style>
          <p:txBody>
            <a:bodyPr>
              <a:prstTxWarp prst="textNoShape">
                <a:avLst/>
              </a:prstTxWarp>
              <a:spAutoFit/>
            </a:bodyPr>
            <a:lstStyle/>
            <a:p>
              <a:pPr algn="ctr"/>
              <a:r>
                <a:rPr lang="de-DE" sz="1600">
                  <a:solidFill>
                    <a:srgbClr val="000000"/>
                  </a:solidFill>
                  <a:effectLst>
                    <a:outerShdw blurRad="38100" dist="38100" dir="2700000" algn="tl">
                      <a:srgbClr val="FFFFFF"/>
                    </a:outerShdw>
                  </a:effectLst>
                </a:rPr>
                <a:t>Further</a:t>
              </a:r>
            </a:p>
            <a:p>
              <a:pPr algn="ctr"/>
              <a:r>
                <a:rPr lang="de-DE" sz="1600">
                  <a:solidFill>
                    <a:srgbClr val="000000"/>
                  </a:solidFill>
                  <a:effectLst>
                    <a:outerShdw blurRad="38100" dist="38100" dir="2700000" algn="tl">
                      <a:srgbClr val="FFFFFF"/>
                    </a:outerShdw>
                  </a:effectLst>
                </a:rPr>
                <a:t>Use Case</a:t>
              </a:r>
              <a:endParaRPr lang="en-GB" sz="1600">
                <a:solidFill>
                  <a:srgbClr val="000000"/>
                </a:solidFill>
                <a:effectLst>
                  <a:outerShdw blurRad="38100" dist="38100" dir="2700000" algn="tl">
                    <a:srgbClr val="FFFFFF"/>
                  </a:outerShdw>
                </a:effectLst>
              </a:endParaRPr>
            </a:p>
          </p:txBody>
        </p:sp>
        <p:grpSp>
          <p:nvGrpSpPr>
            <p:cNvPr id="4" name="Group 100"/>
            <p:cNvGrpSpPr>
              <a:grpSpLocks/>
            </p:cNvGrpSpPr>
            <p:nvPr/>
          </p:nvGrpSpPr>
          <p:grpSpPr bwMode="auto">
            <a:xfrm>
              <a:off x="7727950" y="5416550"/>
              <a:ext cx="292100" cy="438150"/>
              <a:chOff x="10592338" y="10380717"/>
              <a:chExt cx="364981" cy="495332"/>
            </a:xfrm>
          </p:grpSpPr>
          <p:sp>
            <p:nvSpPr>
              <p:cNvPr id="27" name="Can 26"/>
              <p:cNvSpPr/>
              <p:nvPr/>
            </p:nvSpPr>
            <p:spPr bwMode="auto">
              <a:xfrm>
                <a:off x="10592338" y="10380717"/>
                <a:ext cx="364981" cy="495332"/>
              </a:xfrm>
              <a:prstGeom prst="can">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a:prstTxWarp prst="textNoShape">
                  <a:avLst/>
                </a:prstTxWarp>
              </a:bodyPr>
              <a:lstStyle/>
              <a:p>
                <a:pPr defTabSz="1279525"/>
                <a:endParaRPr lang="en-GB" sz="1600"/>
              </a:p>
            </p:txBody>
          </p:sp>
          <p:pic>
            <p:nvPicPr>
              <p:cNvPr id="28" name="Picture 11" descr="C:\Users\daniel\AppData\Local\Microsoft\Windows\Temporary Internet Files\Content.IE5\ZKJ9WQV6\MCj02115260000[1].wmf"/>
              <p:cNvPicPr>
                <a:picLocks noChangeAspect="1" noChangeArrowheads="1"/>
              </p:cNvPicPr>
              <p:nvPr/>
            </p:nvPicPr>
            <p:blipFill>
              <a:blip r:embed="rId6"/>
              <a:srcRect l="15610" r="24989" b="14063"/>
              <a:stretch>
                <a:fillRect/>
              </a:stretch>
            </p:blipFill>
            <p:spPr bwMode="auto">
              <a:xfrm>
                <a:off x="10665364" y="10479269"/>
                <a:ext cx="241762" cy="365130"/>
              </a:xfrm>
              <a:prstGeom prst="rect">
                <a:avLst/>
              </a:prstGeom>
              <a:noFill/>
              <a:ln w="9525">
                <a:noFill/>
                <a:miter lim="800000"/>
                <a:headEnd/>
                <a:tailEnd/>
              </a:ln>
            </p:spPr>
          </p:pic>
        </p:grpSp>
        <p:grpSp>
          <p:nvGrpSpPr>
            <p:cNvPr id="6" name="Group 102"/>
            <p:cNvGrpSpPr/>
            <p:nvPr/>
          </p:nvGrpSpPr>
          <p:grpSpPr>
            <a:xfrm>
              <a:off x="8093094" y="4846114"/>
              <a:ext cx="364981" cy="495332"/>
              <a:chOff x="10168011" y="10490256"/>
              <a:chExt cx="364981" cy="495332"/>
            </a:xfrm>
            <a:solidFill>
              <a:schemeClr val="accent6">
                <a:lumMod val="20000"/>
                <a:lumOff val="80000"/>
              </a:schemeClr>
            </a:solidFill>
          </p:grpSpPr>
          <p:sp>
            <p:nvSpPr>
              <p:cNvPr id="30" name="Can 29"/>
              <p:cNvSpPr/>
              <p:nvPr/>
            </p:nvSpPr>
            <p:spPr bwMode="auto">
              <a:xfrm>
                <a:off x="10168011" y="10490256"/>
                <a:ext cx="364981" cy="495332"/>
              </a:xfrm>
              <a:prstGeom prst="can">
                <a:avLst/>
              </a:prstGeom>
              <a:grpFill/>
              <a:ln w="9525" cap="flat" cmpd="sng" algn="ctr">
                <a:solidFill>
                  <a:schemeClr val="tx1"/>
                </a:solidFill>
                <a:prstDash val="solid"/>
                <a:round/>
                <a:headEnd type="none" w="med" len="med"/>
                <a:tailEnd type="none" w="med" len="med"/>
              </a:ln>
              <a:effectLst/>
            </p:spPr>
            <p:txBody>
              <a:bodyPr>
                <a:prstTxWarp prst="textNoShape">
                  <a:avLst/>
                </a:prstTxWarp>
              </a:bodyPr>
              <a:lstStyle/>
              <a:p>
                <a:pPr defTabSz="1279525">
                  <a:defRPr/>
                </a:pPr>
                <a:endParaRPr lang="en-GB" sz="1600" dirty="0">
                  <a:latin typeface="Arial" pitchFamily="34" charset="0"/>
                </a:endParaRPr>
              </a:p>
            </p:txBody>
          </p:sp>
          <p:pic>
            <p:nvPicPr>
              <p:cNvPr id="31" name="Picture 12" descr="C:\Users\daniel\AppData\Local\Microsoft\Windows\Temporary Internet Files\Content.IE5\9AOB5ETK\MCj02807480000[1].wmf"/>
              <p:cNvPicPr>
                <a:picLocks noChangeAspect="1" noChangeArrowheads="1"/>
              </p:cNvPicPr>
              <p:nvPr/>
            </p:nvPicPr>
            <p:blipFill>
              <a:blip r:embed="rId7" cstate="print"/>
              <a:srcRect/>
              <a:stretch>
                <a:fillRect/>
              </a:stretch>
            </p:blipFill>
            <p:spPr bwMode="auto">
              <a:xfrm>
                <a:off x="10204524" y="10672821"/>
                <a:ext cx="310722" cy="292104"/>
              </a:xfrm>
              <a:prstGeom prst="rect">
                <a:avLst/>
              </a:prstGeom>
              <a:grpFill/>
            </p:spPr>
          </p:pic>
        </p:grpSp>
        <p:pic>
          <p:nvPicPr>
            <p:cNvPr id="32" name="Picture 4" descr="j0240719"/>
            <p:cNvPicPr>
              <a:picLocks noChangeAspect="1" noChangeArrowheads="1"/>
            </p:cNvPicPr>
            <p:nvPr/>
          </p:nvPicPr>
          <p:blipFill>
            <a:blip r:embed="rId8"/>
            <a:srcRect/>
            <a:stretch>
              <a:fillRect/>
            </a:stretch>
          </p:blipFill>
          <p:spPr bwMode="auto">
            <a:xfrm rot="81617">
              <a:off x="6931025" y="1225550"/>
              <a:ext cx="366713" cy="598488"/>
            </a:xfrm>
            <a:prstGeom prst="rect">
              <a:avLst/>
            </a:prstGeom>
            <a:noFill/>
            <a:ln w="9525">
              <a:noFill/>
              <a:miter lim="800000"/>
              <a:headEnd/>
              <a:tailEnd/>
            </a:ln>
          </p:spPr>
        </p:pic>
        <p:sp>
          <p:nvSpPr>
            <p:cNvPr id="33" name="TextBox 32"/>
            <p:cNvSpPr txBox="1"/>
            <p:nvPr/>
          </p:nvSpPr>
          <p:spPr>
            <a:xfrm rot="12618">
              <a:off x="5861309" y="1295039"/>
              <a:ext cx="988817" cy="507611"/>
            </a:xfrm>
            <a:prstGeom prst="rect">
              <a:avLst/>
            </a:prstGeom>
            <a:solidFill>
              <a:schemeClr val="accent5">
                <a:lumMod val="20000"/>
                <a:lumOff val="80000"/>
              </a:schemeClr>
            </a:solidFill>
            <a:ln/>
          </p:spPr>
          <p:style>
            <a:lnRef idx="1">
              <a:schemeClr val="dk1"/>
            </a:lnRef>
            <a:fillRef idx="2">
              <a:schemeClr val="dk1"/>
            </a:fillRef>
            <a:effectRef idx="1">
              <a:schemeClr val="dk1"/>
            </a:effectRef>
            <a:fontRef idx="minor">
              <a:schemeClr val="dk1"/>
            </a:fontRef>
          </p:style>
          <p:txBody>
            <a:bodyPr lIns="36000" tIns="36000" rIns="36000" bIns="36000" anchor="ctr">
              <a:prstTxWarp prst="textNoShape">
                <a:avLst/>
              </a:prstTxWarp>
            </a:bodyPr>
            <a:lstStyle/>
            <a:p>
              <a:pPr algn="ctr"/>
              <a:r>
                <a:rPr lang="de-DE" sz="2400" dirty="0" smtClean="0">
                  <a:solidFill>
                    <a:srgbClr val="C00000"/>
                  </a:solidFill>
                  <a:effectLst>
                    <a:outerShdw blurRad="38100" dist="38100" dir="2700000" algn="tl">
                      <a:srgbClr val="000000"/>
                    </a:outerShdw>
                  </a:effectLst>
                </a:rPr>
                <a:t>RT-DB</a:t>
              </a:r>
              <a:endParaRPr lang="en-GB" sz="2400" dirty="0">
                <a:solidFill>
                  <a:srgbClr val="C00000"/>
                </a:solidFill>
                <a:effectLst>
                  <a:outerShdw blurRad="38100" dist="38100" dir="2700000" algn="tl">
                    <a:srgbClr val="000000"/>
                  </a:outerShdw>
                </a:effectLst>
              </a:endParaRPr>
            </a:p>
          </p:txBody>
        </p:sp>
        <p:sp>
          <p:nvSpPr>
            <p:cNvPr id="34" name="TextBox 33"/>
            <p:cNvSpPr txBox="1">
              <a:spLocks noChangeArrowheads="1"/>
            </p:cNvSpPr>
            <p:nvPr/>
          </p:nvSpPr>
          <p:spPr bwMode="auto">
            <a:xfrm>
              <a:off x="4953000" y="5502275"/>
              <a:ext cx="390525" cy="277813"/>
            </a:xfrm>
            <a:prstGeom prst="rect">
              <a:avLst/>
            </a:prstGeom>
            <a:noFill/>
            <a:ln w="9525">
              <a:noFill/>
              <a:miter lim="800000"/>
              <a:headEnd/>
              <a:tailEnd/>
            </a:ln>
          </p:spPr>
          <p:txBody>
            <a:bodyPr wrap="none">
              <a:prstTxWarp prst="textNoShape">
                <a:avLst/>
              </a:prstTxWarp>
              <a:spAutoFit/>
            </a:bodyPr>
            <a:lstStyle/>
            <a:p>
              <a:r>
                <a:rPr lang="de-DE" sz="1200"/>
                <a:t>HIS</a:t>
              </a:r>
              <a:endParaRPr lang="en-GB" sz="1200"/>
            </a:p>
          </p:txBody>
        </p:sp>
        <p:sp>
          <p:nvSpPr>
            <p:cNvPr id="35" name="TextBox 34"/>
            <p:cNvSpPr txBox="1">
              <a:spLocks noChangeArrowheads="1"/>
            </p:cNvSpPr>
            <p:nvPr/>
          </p:nvSpPr>
          <p:spPr bwMode="auto">
            <a:xfrm>
              <a:off x="4295775" y="4954588"/>
              <a:ext cx="536575" cy="277812"/>
            </a:xfrm>
            <a:prstGeom prst="rect">
              <a:avLst/>
            </a:prstGeom>
            <a:noFill/>
            <a:ln w="9525">
              <a:noFill/>
              <a:miter lim="800000"/>
              <a:headEnd/>
              <a:tailEnd/>
            </a:ln>
          </p:spPr>
          <p:txBody>
            <a:bodyPr>
              <a:prstTxWarp prst="textNoShape">
                <a:avLst/>
              </a:prstTxWarp>
              <a:spAutoFit/>
            </a:bodyPr>
            <a:lstStyle/>
            <a:p>
              <a:r>
                <a:rPr lang="de-DE" sz="1200"/>
                <a:t>PACS</a:t>
              </a:r>
              <a:endParaRPr lang="en-GB" sz="1200"/>
            </a:p>
          </p:txBody>
        </p:sp>
        <p:sp>
          <p:nvSpPr>
            <p:cNvPr id="36" name="TextBox 35"/>
            <p:cNvSpPr txBox="1">
              <a:spLocks noChangeArrowheads="1"/>
            </p:cNvSpPr>
            <p:nvPr/>
          </p:nvSpPr>
          <p:spPr bwMode="auto">
            <a:xfrm>
              <a:off x="7566025" y="5210175"/>
              <a:ext cx="573088" cy="277813"/>
            </a:xfrm>
            <a:prstGeom prst="rect">
              <a:avLst/>
            </a:prstGeom>
            <a:noFill/>
            <a:ln w="9525">
              <a:noFill/>
              <a:miter lim="800000"/>
              <a:headEnd/>
              <a:tailEnd/>
            </a:ln>
          </p:spPr>
          <p:txBody>
            <a:bodyPr wrap="none">
              <a:prstTxWarp prst="textNoShape">
                <a:avLst/>
              </a:prstTxWarp>
              <a:spAutoFit/>
            </a:bodyPr>
            <a:lstStyle/>
            <a:p>
              <a:pPr algn="ctr"/>
              <a:r>
                <a:rPr lang="de-DE" sz="1200"/>
                <a:t>Tissue</a:t>
              </a:r>
              <a:endParaRPr lang="en-GB" sz="1200"/>
            </a:p>
          </p:txBody>
        </p:sp>
        <p:sp>
          <p:nvSpPr>
            <p:cNvPr id="37" name="TextBox 36"/>
            <p:cNvSpPr txBox="1">
              <a:spLocks noChangeArrowheads="1"/>
            </p:cNvSpPr>
            <p:nvPr/>
          </p:nvSpPr>
          <p:spPr bwMode="auto">
            <a:xfrm>
              <a:off x="6815138" y="5611813"/>
              <a:ext cx="973137" cy="277812"/>
            </a:xfrm>
            <a:prstGeom prst="rect">
              <a:avLst/>
            </a:prstGeom>
            <a:noFill/>
            <a:ln w="9525">
              <a:noFill/>
              <a:miter lim="800000"/>
              <a:headEnd/>
              <a:tailEnd/>
            </a:ln>
          </p:spPr>
          <p:txBody>
            <a:bodyPr>
              <a:prstTxWarp prst="textNoShape">
                <a:avLst/>
              </a:prstTxWarp>
              <a:spAutoFit/>
            </a:bodyPr>
            <a:lstStyle/>
            <a:p>
              <a:pPr algn="ctr"/>
              <a:r>
                <a:rPr lang="de-DE" sz="1200"/>
                <a:t>Physics</a:t>
              </a:r>
              <a:endParaRPr lang="en-GB" sz="1200"/>
            </a:p>
          </p:txBody>
        </p:sp>
        <p:grpSp>
          <p:nvGrpSpPr>
            <p:cNvPr id="17" name="Group 37"/>
            <p:cNvGrpSpPr>
              <a:grpSpLocks/>
            </p:cNvGrpSpPr>
            <p:nvPr/>
          </p:nvGrpSpPr>
          <p:grpSpPr bwMode="auto">
            <a:xfrm>
              <a:off x="7034213" y="5816600"/>
              <a:ext cx="534987" cy="392113"/>
              <a:chOff x="4009708" y="7286759"/>
              <a:chExt cx="666269" cy="438155"/>
            </a:xfrm>
          </p:grpSpPr>
          <p:sp>
            <p:nvSpPr>
              <p:cNvPr id="39" name="Can 38"/>
              <p:cNvSpPr/>
              <p:nvPr/>
            </p:nvSpPr>
            <p:spPr bwMode="auto">
              <a:xfrm>
                <a:off x="4009708" y="7286759"/>
                <a:ext cx="666269" cy="438155"/>
              </a:xfrm>
              <a:prstGeom prst="can">
                <a:avLst>
                  <a:gd name="adj" fmla="val 13979"/>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a:prstTxWarp prst="textNoShape">
                  <a:avLst/>
                </a:prstTxWarp>
              </a:bodyPr>
              <a:lstStyle/>
              <a:p>
                <a:pPr defTabSz="1279525"/>
                <a:endParaRPr lang="en-GB" sz="1600"/>
              </a:p>
            </p:txBody>
          </p:sp>
          <p:pic>
            <p:nvPicPr>
              <p:cNvPr id="40" name="Picture 5" descr="braggpeak"/>
              <p:cNvPicPr>
                <a:picLocks noChangeAspect="1" noChangeArrowheads="1"/>
              </p:cNvPicPr>
              <p:nvPr/>
            </p:nvPicPr>
            <p:blipFill>
              <a:blip r:embed="rId9"/>
              <a:srcRect/>
              <a:stretch>
                <a:fillRect/>
              </a:stretch>
            </p:blipFill>
            <p:spPr bwMode="auto">
              <a:xfrm>
                <a:off x="4070340" y="7375596"/>
                <a:ext cx="534983" cy="339672"/>
              </a:xfrm>
              <a:prstGeom prst="rect">
                <a:avLst/>
              </a:prstGeom>
              <a:noFill/>
              <a:ln w="9525">
                <a:noFill/>
                <a:miter lim="800000"/>
                <a:headEnd/>
                <a:tailEnd/>
              </a:ln>
            </p:spPr>
          </p:pic>
        </p:grpSp>
        <p:sp>
          <p:nvSpPr>
            <p:cNvPr id="41" name="TextBox 40"/>
            <p:cNvSpPr txBox="1">
              <a:spLocks noChangeArrowheads="1"/>
            </p:cNvSpPr>
            <p:nvPr/>
          </p:nvSpPr>
          <p:spPr bwMode="auto">
            <a:xfrm>
              <a:off x="8020050" y="4625975"/>
              <a:ext cx="468313" cy="277813"/>
            </a:xfrm>
            <a:prstGeom prst="rect">
              <a:avLst/>
            </a:prstGeom>
            <a:noFill/>
            <a:ln w="9525">
              <a:noFill/>
              <a:miter lim="800000"/>
              <a:headEnd/>
              <a:tailEnd/>
            </a:ln>
          </p:spPr>
          <p:txBody>
            <a:bodyPr wrap="none">
              <a:prstTxWarp prst="textNoShape">
                <a:avLst/>
              </a:prstTxWarp>
              <a:spAutoFit/>
            </a:bodyPr>
            <a:lstStyle/>
            <a:p>
              <a:pPr algn="ctr"/>
              <a:r>
                <a:rPr lang="de-DE" sz="1200"/>
                <a:t>DNA</a:t>
              </a:r>
              <a:endParaRPr lang="en-GB" sz="1200"/>
            </a:p>
          </p:txBody>
        </p:sp>
        <p:grpSp>
          <p:nvGrpSpPr>
            <p:cNvPr id="26" name="Group 106"/>
            <p:cNvGrpSpPr>
              <a:grpSpLocks/>
            </p:cNvGrpSpPr>
            <p:nvPr/>
          </p:nvGrpSpPr>
          <p:grpSpPr bwMode="auto">
            <a:xfrm>
              <a:off x="4368800" y="5173663"/>
              <a:ext cx="365125" cy="495300"/>
              <a:chOff x="7210458" y="10844399"/>
              <a:chExt cx="364981" cy="495332"/>
            </a:xfrm>
          </p:grpSpPr>
          <p:sp>
            <p:nvSpPr>
              <p:cNvPr id="43" name="Can 42"/>
              <p:cNvSpPr/>
              <p:nvPr/>
            </p:nvSpPr>
            <p:spPr bwMode="auto">
              <a:xfrm>
                <a:off x="7210458" y="10844399"/>
                <a:ext cx="364981" cy="495332"/>
              </a:xfrm>
              <a:prstGeom prst="can">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a:prstTxWarp prst="textNoShape">
                  <a:avLst/>
                </a:prstTxWarp>
              </a:bodyPr>
              <a:lstStyle/>
              <a:p>
                <a:pPr defTabSz="1279525"/>
                <a:endParaRPr lang="en-GB" sz="1600"/>
              </a:p>
            </p:txBody>
          </p:sp>
          <p:pic>
            <p:nvPicPr>
              <p:cNvPr id="44" name="Picture 6" descr="C:\Users\daniel\AppData\Local\Microsoft\Windows\Temporary Internet Files\Content.IE5\9AOB5ETK\MCHM00487_0000[1].wmf"/>
              <p:cNvPicPr>
                <a:picLocks noChangeAspect="1" noChangeArrowheads="1"/>
              </p:cNvPicPr>
              <p:nvPr/>
            </p:nvPicPr>
            <p:blipFill>
              <a:blip r:embed="rId10"/>
              <a:srcRect/>
              <a:stretch>
                <a:fillRect/>
              </a:stretch>
            </p:blipFill>
            <p:spPr bwMode="auto">
              <a:xfrm>
                <a:off x="7283484" y="10966674"/>
                <a:ext cx="238341" cy="326868"/>
              </a:xfrm>
              <a:prstGeom prst="rect">
                <a:avLst/>
              </a:prstGeom>
              <a:noFill/>
              <a:ln w="9525">
                <a:noFill/>
                <a:miter lim="800000"/>
                <a:headEnd/>
                <a:tailEnd/>
              </a:ln>
            </p:spPr>
          </p:pic>
        </p:grpSp>
        <p:sp>
          <p:nvSpPr>
            <p:cNvPr id="45" name="Oval 44"/>
            <p:cNvSpPr/>
            <p:nvPr/>
          </p:nvSpPr>
          <p:spPr>
            <a:xfrm>
              <a:off x="4748213" y="2452688"/>
              <a:ext cx="3089275" cy="3159125"/>
            </a:xfrm>
            <a:prstGeom prst="ellipse">
              <a:avLst/>
            </a:prstGeom>
            <a:noFill/>
            <a:ln w="203200">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anchor="ctr">
              <a:prstTxWarp prst="textNoShape">
                <a:avLst/>
              </a:prstTxWarp>
            </a:bodyPr>
            <a:lstStyle/>
            <a:p>
              <a:pPr algn="ctr"/>
              <a:endParaRPr lang="en-GB" sz="1600">
                <a:solidFill>
                  <a:srgbClr val="000000"/>
                </a:solidFill>
              </a:endParaRPr>
            </a:p>
          </p:txBody>
        </p:sp>
        <p:sp>
          <p:nvSpPr>
            <p:cNvPr id="46" name="TextBox 45"/>
            <p:cNvSpPr txBox="1"/>
            <p:nvPr/>
          </p:nvSpPr>
          <p:spPr>
            <a:xfrm rot="10639751">
              <a:off x="6742299" y="3262654"/>
              <a:ext cx="1061248" cy="1599870"/>
            </a:xfrm>
            <a:prstGeom prst="rect">
              <a:avLst/>
            </a:prstGeom>
            <a:noFill/>
          </p:spPr>
          <p:txBody>
            <a:bodyPr spcFirstLastPara="1" wrap="none">
              <a:prstTxWarp prst="textArchUp">
                <a:avLst>
                  <a:gd name="adj" fmla="val 8981836"/>
                </a:avLst>
              </a:prstTxWarp>
              <a:spAutoFit/>
            </a:bodyPr>
            <a:lstStyle/>
            <a:p>
              <a:pPr>
                <a:defRPr/>
              </a:pPr>
              <a:r>
                <a:rPr lang="de-DE" dirty="0"/>
                <a:t>Security</a:t>
              </a:r>
              <a:endParaRPr lang="en-GB" dirty="0"/>
            </a:p>
          </p:txBody>
        </p:sp>
        <p:sp>
          <p:nvSpPr>
            <p:cNvPr id="47" name="TextBox 46"/>
            <p:cNvSpPr txBox="1"/>
            <p:nvPr/>
          </p:nvSpPr>
          <p:spPr>
            <a:xfrm rot="16200000">
              <a:off x="4131717" y="3840978"/>
              <a:ext cx="1277955" cy="584775"/>
            </a:xfrm>
            <a:prstGeom prst="rect">
              <a:avLst/>
            </a:prstGeom>
            <a:noFill/>
          </p:spPr>
          <p:txBody>
            <a:bodyPr spcFirstLastPara="1">
              <a:prstTxWarp prst="textArchUp">
                <a:avLst/>
              </a:prstTxWarp>
              <a:spAutoFit/>
              <a:scene3d>
                <a:camera prst="orthographicFront"/>
                <a:lightRig rig="threePt" dir="t"/>
              </a:scene3d>
              <a:sp3d extrusionH="57150">
                <a:bevelT w="38100" h="38100"/>
              </a:sp3d>
            </a:bodyPr>
            <a:lstStyle/>
            <a:p>
              <a:pPr>
                <a:defRPr/>
              </a:pPr>
              <a:r>
                <a:rPr lang="de-DE" sz="4000" b="1" spc="800" dirty="0">
                  <a:ln>
                    <a:solidFill>
                      <a:schemeClr val="bg1"/>
                    </a:solidFill>
                  </a:ln>
                  <a:solidFill>
                    <a:schemeClr val="bg1"/>
                  </a:solidFill>
                  <a:effectLst>
                    <a:glow rad="101600">
                      <a:schemeClr val="accent1">
                        <a:satMod val="175000"/>
                        <a:alpha val="40000"/>
                      </a:schemeClr>
                    </a:glow>
                  </a:effectLst>
                </a:rPr>
                <a:t>HISP</a:t>
              </a:r>
              <a:endParaRPr lang="en-GB" sz="4000" b="1" spc="800" dirty="0">
                <a:ln>
                  <a:solidFill>
                    <a:schemeClr val="bg1"/>
                  </a:solidFill>
                </a:ln>
                <a:solidFill>
                  <a:schemeClr val="bg1"/>
                </a:solidFill>
                <a:effectLst>
                  <a:glow rad="101600">
                    <a:schemeClr val="accent1">
                      <a:satMod val="175000"/>
                      <a:alpha val="40000"/>
                    </a:schemeClr>
                  </a:glow>
                </a:effectLst>
              </a:endParaRPr>
            </a:p>
          </p:txBody>
        </p:sp>
        <p:sp>
          <p:nvSpPr>
            <p:cNvPr id="48" name="Left-Right Arrow 47"/>
            <p:cNvSpPr/>
            <p:nvPr/>
          </p:nvSpPr>
          <p:spPr>
            <a:xfrm rot="17988404">
              <a:off x="5179526" y="5197226"/>
              <a:ext cx="656119" cy="353155"/>
            </a:xfrm>
            <a:prstGeom prst="leftRightArrow">
              <a:avLst/>
            </a:prstGeom>
            <a:solidFill>
              <a:srgbClr val="F9FC7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GB">
                <a:solidFill>
                  <a:srgbClr val="FBFDAD"/>
                </a:solidFill>
              </a:endParaRPr>
            </a:p>
          </p:txBody>
        </p:sp>
        <p:sp>
          <p:nvSpPr>
            <p:cNvPr id="49" name="Left-Right Arrow 48"/>
            <p:cNvSpPr/>
            <p:nvPr/>
          </p:nvSpPr>
          <p:spPr>
            <a:xfrm rot="14375375">
              <a:off x="6795067" y="5151767"/>
              <a:ext cx="657533" cy="353155"/>
            </a:xfrm>
            <a:prstGeom prst="leftRightArrow">
              <a:avLst/>
            </a:prstGeom>
            <a:solidFill>
              <a:srgbClr val="F9FC7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GB">
                <a:solidFill>
                  <a:srgbClr val="FBFDAD"/>
                </a:solidFill>
              </a:endParaRPr>
            </a:p>
          </p:txBody>
        </p:sp>
        <p:sp>
          <p:nvSpPr>
            <p:cNvPr id="50" name="Left-Right Arrow 49"/>
            <p:cNvSpPr/>
            <p:nvPr/>
          </p:nvSpPr>
          <p:spPr>
            <a:xfrm rot="5400000">
              <a:off x="6024819" y="2273805"/>
              <a:ext cx="627494" cy="353155"/>
            </a:xfrm>
            <a:prstGeom prst="leftRightArrow">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GB">
                <a:solidFill>
                  <a:srgbClr val="FFFFFF"/>
                </a:solidFill>
              </a:endParaRPr>
            </a:p>
          </p:txBody>
        </p:sp>
        <p:sp>
          <p:nvSpPr>
            <p:cNvPr id="51" name="Left-Right Arrow 50"/>
            <p:cNvSpPr/>
            <p:nvPr/>
          </p:nvSpPr>
          <p:spPr>
            <a:xfrm rot="7966241">
              <a:off x="7105467" y="2761792"/>
              <a:ext cx="591306" cy="353155"/>
            </a:xfrm>
            <a:prstGeom prst="leftRightArrow">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GB">
                <a:solidFill>
                  <a:srgbClr val="FFFFFF"/>
                </a:solidFill>
              </a:endParaRPr>
            </a:p>
          </p:txBody>
        </p:sp>
        <p:sp>
          <p:nvSpPr>
            <p:cNvPr id="52" name="Left-Right Arrow 51"/>
            <p:cNvSpPr/>
            <p:nvPr/>
          </p:nvSpPr>
          <p:spPr>
            <a:xfrm rot="2999945">
              <a:off x="4933603" y="2713314"/>
              <a:ext cx="614596" cy="353155"/>
            </a:xfrm>
            <a:prstGeom prst="leftRightArrow">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GB">
                <a:solidFill>
                  <a:srgbClr val="FFFFFF"/>
                </a:solidFill>
              </a:endParaRPr>
            </a:p>
          </p:txBody>
        </p:sp>
      </p:grpSp>
      <p:pic>
        <p:nvPicPr>
          <p:cNvPr id="53" name="Picture 13" descr="PARTNERLogo_newv1"/>
          <p:cNvPicPr>
            <a:picLocks noChangeAspect="1" noChangeArrowheads="1"/>
          </p:cNvPicPr>
          <p:nvPr/>
        </p:nvPicPr>
        <p:blipFill>
          <a:blip r:embed="rId11"/>
          <a:srcRect/>
          <a:stretch>
            <a:fillRect/>
          </a:stretch>
        </p:blipFill>
        <p:spPr bwMode="auto">
          <a:xfrm>
            <a:off x="8001000" y="5741988"/>
            <a:ext cx="1143000" cy="1096963"/>
          </a:xfrm>
          <a:prstGeom prst="rect">
            <a:avLst/>
          </a:prstGeom>
          <a:noFill/>
          <a:ln w="3175">
            <a:noFill/>
            <a:miter lim="800000"/>
            <a:headEnd/>
            <a:tailEnd/>
          </a:ln>
        </p:spPr>
      </p:pic>
      <p:sp>
        <p:nvSpPr>
          <p:cNvPr id="54" name="Rectangle 2"/>
          <p:cNvSpPr txBox="1">
            <a:spLocks noChangeArrowheads="1"/>
          </p:cNvSpPr>
          <p:nvPr/>
        </p:nvSpPr>
        <p:spPr bwMode="auto">
          <a:xfrm>
            <a:off x="115445" y="167046"/>
            <a:ext cx="8996362" cy="523862"/>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92075" tIns="46038" rIns="92075" bIns="46038" numCol="1" anchor="ctr" anchorCtr="0" compatLnSpc="1">
            <a:prstTxWarp prst="textNoShape">
              <a:avLst/>
            </a:prstTxWarp>
            <a:spAutoFit/>
          </a:bodyPr>
          <a:lstStyle/>
          <a:p>
            <a:pPr lvl="0" algn="ctr" defTabSz="914400" fontAlgn="base">
              <a:spcBef>
                <a:spcPct val="0"/>
              </a:spcBef>
              <a:spcAft>
                <a:spcPct val="0"/>
              </a:spcAft>
              <a:defRPr/>
            </a:pPr>
            <a:r>
              <a:rPr lang="en-US" sz="2800" b="1" kern="0" dirty="0" smtClean="0">
                <a:solidFill>
                  <a:schemeClr val="tx1"/>
                </a:solidFill>
                <a:latin typeface="Georgia"/>
                <a:ea typeface="+mj-ea"/>
                <a:cs typeface="Georgia"/>
              </a:rPr>
              <a:t> RT Information Sharing</a:t>
            </a:r>
            <a:endParaRPr lang="en-US" sz="2800" b="1" kern="0" dirty="0">
              <a:solidFill>
                <a:schemeClr val="tx1"/>
              </a:solidFill>
              <a:latin typeface="Georgia"/>
              <a:ea typeface="+mj-ea"/>
              <a:cs typeface="Georgia"/>
            </a:endParaRPr>
          </a:p>
        </p:txBody>
      </p:sp>
      <p:sp>
        <p:nvSpPr>
          <p:cNvPr id="38" name="Slide Number Placeholder 37"/>
          <p:cNvSpPr>
            <a:spLocks noGrp="1"/>
          </p:cNvSpPr>
          <p:nvPr>
            <p:ph type="sldNum" sz="quarter" idx="12"/>
          </p:nvPr>
        </p:nvSpPr>
        <p:spPr/>
        <p:txBody>
          <a:bodyPr/>
          <a:lstStyle/>
          <a:p>
            <a:fld id="{EBFE97BA-25C8-9F43-B1D0-D16D337F4DD5}" type="slidenum">
              <a:rPr lang="en-US" smtClean="0"/>
              <a:t>26</a:t>
            </a:fld>
            <a:endParaRPr lang="en-US"/>
          </a:p>
        </p:txBody>
      </p:sp>
      <p:sp>
        <p:nvSpPr>
          <p:cNvPr id="42" name="Footer Placeholder 41"/>
          <p:cNvSpPr>
            <a:spLocks noGrp="1"/>
          </p:cNvSpPr>
          <p:nvPr>
            <p:ph type="ftr" sz="quarter" idx="11"/>
          </p:nvPr>
        </p:nvSpPr>
        <p:spPr/>
        <p:txBody>
          <a:bodyPr/>
          <a:lstStyle/>
          <a:p>
            <a:r>
              <a:rPr lang="en-US" smtClean="0"/>
              <a:t>Manjit Dosanjh, 24 September 2014</a:t>
            </a:r>
            <a:endParaRPr lang="en-US"/>
          </a:p>
        </p:txBody>
      </p:sp>
    </p:spTree>
    <p:extLst>
      <p:ext uri="{BB962C8B-B14F-4D97-AF65-F5344CB8AC3E}">
        <p14:creationId xmlns:p14="http://schemas.microsoft.com/office/powerpoint/2010/main" val="17316707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760" y="116632"/>
            <a:ext cx="8229600" cy="576064"/>
          </a:xfrm>
        </p:spPr>
        <p:txBody>
          <a:bodyPr>
            <a:noAutofit/>
          </a:bodyPr>
          <a:lstStyle/>
          <a:p>
            <a:r>
              <a:rPr lang="en-GB" sz="3200" dirty="0" smtClean="0"/>
              <a:t>The New (2013) CERN Medical Initiatives </a:t>
            </a:r>
            <a:endParaRPr lang="en-GB" sz="3200" dirty="0"/>
          </a:p>
        </p:txBody>
      </p:sp>
      <p:sp>
        <p:nvSpPr>
          <p:cNvPr id="3" name="Content Placeholder 2"/>
          <p:cNvSpPr>
            <a:spLocks noGrp="1"/>
          </p:cNvSpPr>
          <p:nvPr>
            <p:ph idx="1"/>
          </p:nvPr>
        </p:nvSpPr>
        <p:spPr>
          <a:xfrm>
            <a:off x="179512" y="764703"/>
            <a:ext cx="8856984" cy="5695555"/>
          </a:xfrm>
        </p:spPr>
        <p:txBody>
          <a:bodyPr>
            <a:normAutofit/>
          </a:bodyPr>
          <a:lstStyle/>
          <a:p>
            <a:pPr marL="514350" indent="-514350">
              <a:buFont typeface="+mj-lt"/>
              <a:buAutoNum type="arabicPeriod"/>
            </a:pPr>
            <a:r>
              <a:rPr lang="en-GB" sz="2800" dirty="0" smtClean="0"/>
              <a:t>Medical Accelerator Design</a:t>
            </a:r>
          </a:p>
          <a:p>
            <a:pPr lvl="1"/>
            <a:r>
              <a:rPr lang="en-GB" sz="2000" dirty="0" smtClean="0"/>
              <a:t>coordinate </a:t>
            </a:r>
            <a:r>
              <a:rPr lang="en-GB" sz="2000" dirty="0"/>
              <a:t>an international collaboration to design </a:t>
            </a:r>
            <a:r>
              <a:rPr lang="en-GB" sz="2000" dirty="0" smtClean="0"/>
              <a:t>a </a:t>
            </a:r>
            <a:r>
              <a:rPr lang="en-GB" sz="2000" dirty="0">
                <a:solidFill>
                  <a:srgbClr val="FF0000"/>
                </a:solidFill>
              </a:rPr>
              <a:t>new </a:t>
            </a:r>
            <a:r>
              <a:rPr lang="en-GB" sz="2000" dirty="0" smtClean="0">
                <a:solidFill>
                  <a:srgbClr val="FF0000"/>
                </a:solidFill>
              </a:rPr>
              <a:t>compact, cost-effective </a:t>
            </a:r>
            <a:r>
              <a:rPr lang="en-GB" sz="2000" dirty="0">
                <a:solidFill>
                  <a:srgbClr val="FF0000"/>
                </a:solidFill>
              </a:rPr>
              <a:t>accelerator facility, </a:t>
            </a:r>
            <a:r>
              <a:rPr lang="en-GB" sz="2000" dirty="0" smtClean="0"/>
              <a:t>using </a:t>
            </a:r>
            <a:r>
              <a:rPr lang="en-GB" sz="2000" dirty="0"/>
              <a:t>the most advanced </a:t>
            </a:r>
            <a:r>
              <a:rPr lang="en-GB" sz="2000" dirty="0" smtClean="0"/>
              <a:t>technologies</a:t>
            </a:r>
          </a:p>
          <a:p>
            <a:pPr marL="514350" indent="-514350">
              <a:buFont typeface="+mj-lt"/>
              <a:buAutoNum type="arabicPeriod"/>
            </a:pPr>
            <a:r>
              <a:rPr lang="en-GB" sz="2800" dirty="0" smtClean="0"/>
              <a:t>Biomedical Facility </a:t>
            </a:r>
          </a:p>
          <a:p>
            <a:pPr lvl="1"/>
            <a:r>
              <a:rPr lang="en-GB" sz="2000" dirty="0" smtClean="0"/>
              <a:t>creation of a facility at CERN that </a:t>
            </a:r>
            <a:r>
              <a:rPr lang="en-GB" sz="2000" dirty="0" smtClean="0">
                <a:solidFill>
                  <a:srgbClr val="FF0000"/>
                </a:solidFill>
              </a:rPr>
              <a:t>provides particle beams of different types and energies to external users</a:t>
            </a:r>
            <a:r>
              <a:rPr lang="en-GB" sz="2000" dirty="0" smtClean="0"/>
              <a:t> for radiobiology and detector development </a:t>
            </a:r>
          </a:p>
          <a:p>
            <a:pPr lvl="1"/>
            <a:r>
              <a:rPr lang="en-GB" sz="2000" dirty="0" smtClean="0"/>
              <a:t>Iterative experimental verification of simulation results</a:t>
            </a:r>
          </a:p>
          <a:p>
            <a:pPr marL="514350" indent="-514350">
              <a:buFont typeface="+mj-lt"/>
              <a:buAutoNum type="arabicPeriod"/>
            </a:pPr>
            <a:r>
              <a:rPr lang="en-GB" sz="2800" dirty="0" smtClean="0">
                <a:solidFill>
                  <a:srgbClr val="FF0000"/>
                </a:solidFill>
              </a:rPr>
              <a:t>Detectors</a:t>
            </a:r>
            <a:r>
              <a:rPr lang="en-GB" sz="2800" dirty="0" smtClean="0"/>
              <a:t> for beam control and medical imaging</a:t>
            </a:r>
          </a:p>
          <a:p>
            <a:pPr marL="514350" indent="-514350">
              <a:buFont typeface="+mj-lt"/>
              <a:buAutoNum type="arabicPeriod"/>
            </a:pPr>
            <a:r>
              <a:rPr lang="en-GB" sz="2800" dirty="0" smtClean="0">
                <a:solidFill>
                  <a:srgbClr val="FF0000"/>
                </a:solidFill>
              </a:rPr>
              <a:t>Diagnostics and </a:t>
            </a:r>
            <a:r>
              <a:rPr lang="en-GB" sz="2800" dirty="0" err="1" smtClean="0">
                <a:solidFill>
                  <a:srgbClr val="FF0000"/>
                </a:solidFill>
              </a:rPr>
              <a:t>Dosimetry</a:t>
            </a:r>
            <a:r>
              <a:rPr lang="en-GB" sz="2800" dirty="0" smtClean="0"/>
              <a:t> for control of radiation</a:t>
            </a:r>
            <a:endParaRPr lang="en-GB" sz="2800" dirty="0"/>
          </a:p>
          <a:p>
            <a:pPr marL="514350" indent="-514350">
              <a:buFont typeface="+mj-lt"/>
              <a:buAutoNum type="arabicPeriod"/>
            </a:pPr>
            <a:r>
              <a:rPr lang="en-GB" sz="2800" dirty="0" smtClean="0"/>
              <a:t>Radio-Isotopes (imaging and treatment)</a:t>
            </a:r>
          </a:p>
          <a:p>
            <a:pPr marL="514350" indent="-514350">
              <a:buFont typeface="+mj-lt"/>
              <a:buAutoNum type="arabicPeriod"/>
            </a:pPr>
            <a:r>
              <a:rPr lang="en-GB" sz="2800" dirty="0" smtClean="0"/>
              <a:t>Large </a:t>
            </a:r>
            <a:r>
              <a:rPr lang="en-GB" sz="2800" dirty="0"/>
              <a:t>Scale Computing </a:t>
            </a:r>
            <a:r>
              <a:rPr lang="en-GB" sz="2400" dirty="0" smtClean="0"/>
              <a:t>(large data transfers and analysis, treatment planning and simulations)</a:t>
            </a:r>
            <a:endParaRPr lang="en-GB" sz="2800" dirty="0" smtClean="0"/>
          </a:p>
          <a:p>
            <a:pPr marL="514350" indent="-514350">
              <a:buFont typeface="+mj-lt"/>
              <a:buAutoNum type="arabicPeriod"/>
            </a:pPr>
            <a:r>
              <a:rPr lang="en-GB" sz="2800" dirty="0" smtClean="0"/>
              <a:t>Applications other than cancer therapy</a:t>
            </a:r>
            <a:endParaRPr lang="en-GB" sz="2800" dirty="0"/>
          </a:p>
          <a:p>
            <a:pPr marL="36576" indent="0">
              <a:buNone/>
            </a:pPr>
            <a:endParaRPr lang="en-GB" sz="28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E984DCC9-4003-4980-B290-CC9546231572}" type="slidenum">
              <a:rPr lang="en-GB" smtClean="0">
                <a:solidFill>
                  <a:prstClr val="black">
                    <a:tint val="75000"/>
                  </a:prstClr>
                </a:solidFill>
              </a:rPr>
              <a:pPr/>
              <a:t>27</a:t>
            </a:fld>
            <a:endParaRPr lang="en-GB">
              <a:solidFill>
                <a:prstClr val="black">
                  <a:tint val="75000"/>
                </a:prstClr>
              </a:solidFill>
            </a:endParaRPr>
          </a:p>
        </p:txBody>
      </p:sp>
      <p:sp>
        <p:nvSpPr>
          <p:cNvPr id="7" name="Rectangle 6"/>
          <p:cNvSpPr/>
          <p:nvPr/>
        </p:nvSpPr>
        <p:spPr>
          <a:xfrm>
            <a:off x="107504" y="836712"/>
            <a:ext cx="8712968" cy="554461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rot="19074617">
            <a:off x="433987" y="3032061"/>
            <a:ext cx="8640960" cy="584776"/>
          </a:xfrm>
          <a:prstGeom prst="rect">
            <a:avLst/>
          </a:prstGeom>
          <a:solidFill>
            <a:srgbClr val="FFFF00"/>
          </a:solidFill>
        </p:spPr>
        <p:txBody>
          <a:bodyPr wrap="square" rtlCol="0">
            <a:spAutoFit/>
          </a:bodyPr>
          <a:lstStyle/>
          <a:p>
            <a:r>
              <a:rPr lang="en-GB" sz="3200" dirty="0" smtClean="0">
                <a:solidFill>
                  <a:prstClr val="black"/>
                </a:solidFill>
              </a:rPr>
              <a:t>Will be carried out in a global collaboration</a:t>
            </a:r>
            <a:endParaRPr lang="en-GB" sz="3200" dirty="0">
              <a:solidFill>
                <a:prstClr val="black"/>
              </a:solidFill>
            </a:endParaRPr>
          </a:p>
        </p:txBody>
      </p:sp>
    </p:spTree>
    <p:custDataLst>
      <p:tags r:id="rId1"/>
    </p:custDataLst>
    <p:extLst>
      <p:ext uri="{BB962C8B-B14F-4D97-AF65-F5344CB8AC3E}">
        <p14:creationId xmlns:p14="http://schemas.microsoft.com/office/powerpoint/2010/main" val="1407753561"/>
      </p:ext>
    </p:extLst>
  </p:cSld>
  <p:clrMapOvr>
    <a:masterClrMapping/>
  </p:clrMapOvr>
  <mc:AlternateContent xmlns:mc="http://schemas.openxmlformats.org/markup-compatibility/2006" xmlns:p14="http://schemas.microsoft.com/office/powerpoint/2010/main">
    <mc:Choice Requires="p14">
      <p:transition spd="slow" p14:dur="2000" advTm="34781"/>
    </mc:Choice>
    <mc:Fallback xmlns="">
      <p:transition spd="slow" advTm="3478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336672"/>
            <a:ext cx="8229600" cy="4536504"/>
          </a:xfrm>
        </p:spPr>
        <p:txBody>
          <a:bodyPr>
            <a:normAutofit lnSpcReduction="10000"/>
          </a:bodyPr>
          <a:lstStyle/>
          <a:p>
            <a:pPr>
              <a:buFont typeface="Wingdings" charset="2"/>
              <a:buChar char="§"/>
            </a:pPr>
            <a:r>
              <a:rPr lang="en-GB" dirty="0" smtClean="0"/>
              <a:t>Treat the tumour and only the tumour</a:t>
            </a:r>
          </a:p>
          <a:p>
            <a:pPr lvl="2">
              <a:buFont typeface="Symbol" pitchFamily="18" charset="2"/>
              <a:buChar char="Þ"/>
            </a:pPr>
            <a:r>
              <a:rPr lang="en-GB" dirty="0" smtClean="0"/>
              <a:t> control and monitor the </a:t>
            </a:r>
            <a:r>
              <a:rPr lang="en-GB" dirty="0" smtClean="0">
                <a:solidFill>
                  <a:srgbClr val="FF0000"/>
                </a:solidFill>
              </a:rPr>
              <a:t>ideal</a:t>
            </a:r>
            <a:r>
              <a:rPr lang="en-GB" dirty="0" smtClean="0"/>
              <a:t> dose to the tumour</a:t>
            </a:r>
          </a:p>
          <a:p>
            <a:pPr marL="914400" lvl="2" indent="0">
              <a:buNone/>
            </a:pPr>
            <a:r>
              <a:rPr lang="en-GB" dirty="0" smtClean="0">
                <a:sym typeface="Symbol"/>
              </a:rPr>
              <a:t> </a:t>
            </a:r>
            <a:r>
              <a:rPr lang="en-GB" dirty="0" smtClean="0"/>
              <a:t>Minimal collateral radiation “outside” the tumour</a:t>
            </a:r>
          </a:p>
          <a:p>
            <a:pPr lvl="2">
              <a:buFont typeface="Symbol" pitchFamily="18" charset="2"/>
              <a:buChar char="Þ"/>
            </a:pPr>
            <a:r>
              <a:rPr lang="en-GB" dirty="0" smtClean="0"/>
              <a:t>Minimal radiation to nearby critical organs</a:t>
            </a:r>
          </a:p>
          <a:p>
            <a:pPr lvl="1">
              <a:buFont typeface="Wingdings" panose="05000000000000000000" pitchFamily="2" charset="2"/>
              <a:buChar char="Ø"/>
            </a:pPr>
            <a:r>
              <a:rPr lang="en-GB" dirty="0" smtClean="0"/>
              <a:t> Even if the tumour is moving</a:t>
            </a:r>
          </a:p>
          <a:p>
            <a:pPr>
              <a:buFont typeface="Wingdings" charset="2"/>
              <a:buChar char="§"/>
            </a:pPr>
            <a:r>
              <a:rPr lang="en-GB" dirty="0" smtClean="0"/>
              <a:t> Be affordable</a:t>
            </a:r>
          </a:p>
          <a:p>
            <a:pPr lvl="2">
              <a:buFont typeface="Wingdings" panose="05000000000000000000" pitchFamily="2" charset="2"/>
              <a:buChar char="ü"/>
            </a:pPr>
            <a:r>
              <a:rPr lang="en-GB" dirty="0"/>
              <a:t> </a:t>
            </a:r>
            <a:r>
              <a:rPr lang="en-GB" dirty="0" smtClean="0"/>
              <a:t>Capital cost ?</a:t>
            </a:r>
          </a:p>
          <a:p>
            <a:pPr lvl="2">
              <a:buFont typeface="Wingdings" panose="05000000000000000000" pitchFamily="2" charset="2"/>
              <a:buChar char="ü"/>
            </a:pPr>
            <a:r>
              <a:rPr lang="en-GB" dirty="0" smtClean="0"/>
              <a:t>Operating costs ?</a:t>
            </a:r>
          </a:p>
          <a:p>
            <a:pPr lvl="2">
              <a:buFont typeface="Wingdings" panose="05000000000000000000" pitchFamily="2" charset="2"/>
              <a:buChar char="ü"/>
            </a:pPr>
            <a:r>
              <a:rPr lang="en-GB" dirty="0" smtClean="0"/>
              <a:t>Increased number of treated patients per year ?</a:t>
            </a:r>
          </a:p>
          <a:p>
            <a:pPr>
              <a:buFont typeface="Wingdings" charset="2"/>
              <a:buChar char="§"/>
            </a:pPr>
            <a:r>
              <a:rPr lang="en-GB" dirty="0" smtClean="0"/>
              <a:t> Compact: Fit into </a:t>
            </a:r>
            <a:r>
              <a:rPr lang="en-GB" dirty="0" smtClean="0"/>
              <a:t>every large </a:t>
            </a:r>
            <a:r>
              <a:rPr lang="en-GB" dirty="0"/>
              <a:t>h</a:t>
            </a:r>
            <a:r>
              <a:rPr lang="en-GB" dirty="0" smtClean="0"/>
              <a:t>ospital </a:t>
            </a:r>
            <a:r>
              <a:rPr lang="en-GB" dirty="0" smtClean="0"/>
              <a:t>?</a:t>
            </a:r>
          </a:p>
        </p:txBody>
      </p:sp>
      <p:sp>
        <p:nvSpPr>
          <p:cNvPr id="6" name="Slide Number Placeholder 5"/>
          <p:cNvSpPr>
            <a:spLocks noGrp="1"/>
          </p:cNvSpPr>
          <p:nvPr>
            <p:ph type="sldNum" sz="quarter" idx="12"/>
          </p:nvPr>
        </p:nvSpPr>
        <p:spPr/>
        <p:txBody>
          <a:bodyPr/>
          <a:lstStyle/>
          <a:p>
            <a:fld id="{E984DCC9-4003-4980-B290-CC9546231572}" type="slidenum">
              <a:rPr lang="en-GB" smtClean="0"/>
              <a:pPr/>
              <a:t>28</a:t>
            </a:fld>
            <a:endParaRPr lang="en-GB"/>
          </a:p>
        </p:txBody>
      </p:sp>
      <p:sp>
        <p:nvSpPr>
          <p:cNvPr id="7" name="Title 1"/>
          <p:cNvSpPr txBox="1">
            <a:spLocks/>
          </p:cNvSpPr>
          <p:nvPr/>
        </p:nvSpPr>
        <p:spPr>
          <a:xfrm>
            <a:off x="0" y="116632"/>
            <a:ext cx="9001000" cy="82999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dirty="0" smtClean="0">
                <a:solidFill>
                  <a:srgbClr val="800000"/>
                </a:solidFill>
              </a:rPr>
              <a:t>What do we need in the future?</a:t>
            </a:r>
            <a:endParaRPr lang="en-GB" sz="3600" dirty="0">
              <a:solidFill>
                <a:srgbClr val="800000"/>
              </a:solidFill>
            </a:endParaRPr>
          </a:p>
        </p:txBody>
      </p:sp>
    </p:spTree>
    <p:extLst>
      <p:ext uri="{BB962C8B-B14F-4D97-AF65-F5344CB8AC3E}">
        <p14:creationId xmlns:p14="http://schemas.microsoft.com/office/powerpoint/2010/main" val="26039890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876256" y="6675440"/>
            <a:ext cx="2133600" cy="365125"/>
          </a:xfrm>
        </p:spPr>
        <p:txBody>
          <a:bodyPr/>
          <a:lstStyle/>
          <a:p>
            <a:fld id="{E984DCC9-4003-4980-B290-CC9546231572}" type="slidenum">
              <a:rPr lang="en-GB" smtClean="0">
                <a:solidFill>
                  <a:prstClr val="black">
                    <a:tint val="75000"/>
                  </a:prstClr>
                </a:solidFill>
              </a:rPr>
              <a:pPr/>
              <a:t>29</a:t>
            </a:fld>
            <a:endParaRPr lang="en-GB">
              <a:solidFill>
                <a:prstClr val="black">
                  <a:tint val="75000"/>
                </a:prstClr>
              </a:solidFill>
            </a:endParaRPr>
          </a:p>
        </p:txBody>
      </p:sp>
      <p:grpSp>
        <p:nvGrpSpPr>
          <p:cNvPr id="16" name="Group 15"/>
          <p:cNvGrpSpPr/>
          <p:nvPr/>
        </p:nvGrpSpPr>
        <p:grpSpPr>
          <a:xfrm>
            <a:off x="539552" y="1466771"/>
            <a:ext cx="8409348" cy="4626541"/>
            <a:chOff x="539552" y="1412749"/>
            <a:chExt cx="8409348" cy="4626541"/>
          </a:xfrm>
        </p:grpSpPr>
        <p:cxnSp>
          <p:nvCxnSpPr>
            <p:cNvPr id="17" name="Straight Arrow Connector 16"/>
            <p:cNvCxnSpPr>
              <a:stCxn id="24" idx="2"/>
            </p:cNvCxnSpPr>
            <p:nvPr/>
          </p:nvCxnSpPr>
          <p:spPr>
            <a:xfrm flipH="1">
              <a:off x="5508104" y="1935969"/>
              <a:ext cx="576064" cy="1006951"/>
            </a:xfrm>
            <a:prstGeom prst="straightConnector1">
              <a:avLst/>
            </a:prstGeom>
            <a:ln w="22225">
              <a:headEnd type="arrow"/>
              <a:tailEnd type="arrow"/>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539552" y="1412749"/>
              <a:ext cx="8409348" cy="4626541"/>
              <a:chOff x="539552" y="1412749"/>
              <a:chExt cx="8409348" cy="4626541"/>
            </a:xfrm>
          </p:grpSpPr>
          <p:grpSp>
            <p:nvGrpSpPr>
              <p:cNvPr id="19" name="Group 18"/>
              <p:cNvGrpSpPr/>
              <p:nvPr/>
            </p:nvGrpSpPr>
            <p:grpSpPr>
              <a:xfrm>
                <a:off x="539552" y="1412749"/>
                <a:ext cx="8409348" cy="4626541"/>
                <a:chOff x="539552" y="1412749"/>
                <a:chExt cx="8409348" cy="4626541"/>
              </a:xfrm>
            </p:grpSpPr>
            <p:sp>
              <p:nvSpPr>
                <p:cNvPr id="21" name="TextBox 20"/>
                <p:cNvSpPr txBox="1"/>
                <p:nvPr/>
              </p:nvSpPr>
              <p:spPr>
                <a:xfrm>
                  <a:off x="2303748" y="5085183"/>
                  <a:ext cx="2952328" cy="954107"/>
                </a:xfrm>
                <a:prstGeom prst="rect">
                  <a:avLst/>
                </a:prstGeom>
                <a:noFill/>
                <a:ln>
                  <a:solidFill>
                    <a:schemeClr val="accent1"/>
                  </a:solidFill>
                </a:ln>
              </p:spPr>
              <p:txBody>
                <a:bodyPr wrap="square" rtlCol="0">
                  <a:spAutoFit/>
                </a:bodyPr>
                <a:lstStyle/>
                <a:p>
                  <a:pPr algn="ctr"/>
                  <a:r>
                    <a:rPr lang="fr-CH" sz="2800" dirty="0">
                      <a:solidFill>
                        <a:prstClr val="black"/>
                      </a:solidFill>
                    </a:rPr>
                    <a:t>A</a:t>
                  </a:r>
                  <a:r>
                    <a:rPr lang="fr-CH" sz="2800" dirty="0" smtClean="0">
                      <a:solidFill>
                        <a:prstClr val="black"/>
                      </a:solidFill>
                    </a:rPr>
                    <a:t>ccelerator </a:t>
                  </a:r>
                  <a:r>
                    <a:rPr lang="fr-CH" sz="2800" dirty="0" err="1" smtClean="0">
                      <a:solidFill>
                        <a:prstClr val="black"/>
                      </a:solidFill>
                    </a:rPr>
                    <a:t>Physicists</a:t>
                  </a:r>
                  <a:endParaRPr lang="en-GB" sz="2800" dirty="0">
                    <a:solidFill>
                      <a:prstClr val="black"/>
                    </a:solidFill>
                  </a:endParaRPr>
                </a:p>
              </p:txBody>
            </p:sp>
            <p:grpSp>
              <p:nvGrpSpPr>
                <p:cNvPr id="22" name="Group 21"/>
                <p:cNvGrpSpPr/>
                <p:nvPr/>
              </p:nvGrpSpPr>
              <p:grpSpPr>
                <a:xfrm>
                  <a:off x="539552" y="1412749"/>
                  <a:ext cx="8409348" cy="4080403"/>
                  <a:chOff x="539552" y="1412749"/>
                  <a:chExt cx="8409348" cy="4080403"/>
                </a:xfrm>
              </p:grpSpPr>
              <p:sp>
                <p:nvSpPr>
                  <p:cNvPr id="23" name="TextBox 22"/>
                  <p:cNvSpPr txBox="1"/>
                  <p:nvPr/>
                </p:nvSpPr>
                <p:spPr>
                  <a:xfrm>
                    <a:off x="539552" y="1412750"/>
                    <a:ext cx="2952328" cy="954107"/>
                  </a:xfrm>
                  <a:prstGeom prst="rect">
                    <a:avLst/>
                  </a:prstGeom>
                  <a:solidFill>
                    <a:schemeClr val="accent3">
                      <a:lumMod val="20000"/>
                      <a:lumOff val="80000"/>
                    </a:schemeClr>
                  </a:solidFill>
                  <a:ln>
                    <a:solidFill>
                      <a:schemeClr val="accent1"/>
                    </a:solidFill>
                  </a:ln>
                </p:spPr>
                <p:txBody>
                  <a:bodyPr wrap="square" rtlCol="0">
                    <a:spAutoFit/>
                  </a:bodyPr>
                  <a:lstStyle/>
                  <a:p>
                    <a:pPr algn="ctr"/>
                    <a:r>
                      <a:rPr lang="fr-CH" sz="2800" dirty="0" smtClean="0">
                        <a:solidFill>
                          <a:prstClr val="black"/>
                        </a:solidFill>
                      </a:rPr>
                      <a:t>Radio-</a:t>
                    </a:r>
                    <a:r>
                      <a:rPr lang="fr-CH" sz="2800" dirty="0" err="1" smtClean="0">
                        <a:solidFill>
                          <a:prstClr val="black"/>
                        </a:solidFill>
                      </a:rPr>
                      <a:t>Oncologists</a:t>
                    </a:r>
                    <a:r>
                      <a:rPr lang="fr-CH" sz="2800" dirty="0" smtClean="0">
                        <a:solidFill>
                          <a:prstClr val="black"/>
                        </a:solidFill>
                      </a:rPr>
                      <a:t>,</a:t>
                    </a:r>
                  </a:p>
                  <a:p>
                    <a:pPr algn="ctr"/>
                    <a:r>
                      <a:rPr lang="fr-CH" sz="2800" dirty="0" smtClean="0">
                        <a:solidFill>
                          <a:prstClr val="black"/>
                        </a:solidFill>
                      </a:rPr>
                      <a:t>Radio-</a:t>
                    </a:r>
                    <a:r>
                      <a:rPr lang="fr-CH" sz="2800" dirty="0" err="1" smtClean="0">
                        <a:solidFill>
                          <a:prstClr val="black"/>
                        </a:solidFill>
                      </a:rPr>
                      <a:t>Biologists</a:t>
                    </a:r>
                    <a:endParaRPr lang="en-GB" sz="2800" dirty="0">
                      <a:solidFill>
                        <a:prstClr val="black"/>
                      </a:solidFill>
                    </a:endParaRPr>
                  </a:p>
                </p:txBody>
              </p:sp>
              <p:sp>
                <p:nvSpPr>
                  <p:cNvPr id="24" name="TextBox 23"/>
                  <p:cNvSpPr txBox="1"/>
                  <p:nvPr/>
                </p:nvSpPr>
                <p:spPr>
                  <a:xfrm>
                    <a:off x="4608004" y="1412749"/>
                    <a:ext cx="2952328" cy="523220"/>
                  </a:xfrm>
                  <a:prstGeom prst="rect">
                    <a:avLst/>
                  </a:prstGeom>
                  <a:solidFill>
                    <a:schemeClr val="accent3">
                      <a:lumMod val="20000"/>
                      <a:lumOff val="80000"/>
                    </a:schemeClr>
                  </a:solidFill>
                  <a:ln>
                    <a:solidFill>
                      <a:schemeClr val="accent1"/>
                    </a:solidFill>
                  </a:ln>
                </p:spPr>
                <p:txBody>
                  <a:bodyPr wrap="square" rtlCol="0">
                    <a:spAutoFit/>
                  </a:bodyPr>
                  <a:lstStyle/>
                  <a:p>
                    <a:pPr algn="ctr"/>
                    <a:r>
                      <a:rPr lang="fr-CH" sz="2800" dirty="0" err="1" smtClean="0">
                        <a:solidFill>
                          <a:prstClr val="black"/>
                        </a:solidFill>
                      </a:rPr>
                      <a:t>Medical</a:t>
                    </a:r>
                    <a:r>
                      <a:rPr lang="fr-CH" sz="2800" dirty="0" smtClean="0">
                        <a:solidFill>
                          <a:prstClr val="black"/>
                        </a:solidFill>
                      </a:rPr>
                      <a:t> </a:t>
                    </a:r>
                    <a:r>
                      <a:rPr lang="fr-CH" sz="2800" dirty="0" err="1" smtClean="0">
                        <a:solidFill>
                          <a:prstClr val="black"/>
                        </a:solidFill>
                      </a:rPr>
                      <a:t>Physicists</a:t>
                    </a:r>
                    <a:r>
                      <a:rPr lang="fr-CH" sz="2800" dirty="0" smtClean="0">
                        <a:solidFill>
                          <a:prstClr val="black"/>
                        </a:solidFill>
                      </a:rPr>
                      <a:t>,</a:t>
                    </a:r>
                    <a:endParaRPr lang="en-GB" sz="2800" dirty="0">
                      <a:solidFill>
                        <a:prstClr val="black"/>
                      </a:solidFill>
                    </a:endParaRPr>
                  </a:p>
                </p:txBody>
              </p:sp>
              <p:grpSp>
                <p:nvGrpSpPr>
                  <p:cNvPr id="25" name="Group 24"/>
                  <p:cNvGrpSpPr/>
                  <p:nvPr/>
                </p:nvGrpSpPr>
                <p:grpSpPr>
                  <a:xfrm>
                    <a:off x="2303748" y="2564904"/>
                    <a:ext cx="3528392" cy="1944216"/>
                    <a:chOff x="755576" y="3789040"/>
                    <a:chExt cx="3528392" cy="1944216"/>
                  </a:xfrm>
                </p:grpSpPr>
                <p:sp>
                  <p:nvSpPr>
                    <p:cNvPr id="29" name="TextBox 28"/>
                    <p:cNvSpPr txBox="1"/>
                    <p:nvPr/>
                  </p:nvSpPr>
                  <p:spPr>
                    <a:xfrm>
                      <a:off x="1202702" y="4160983"/>
                      <a:ext cx="2880320" cy="1200329"/>
                    </a:xfrm>
                    <a:prstGeom prst="rect">
                      <a:avLst/>
                    </a:prstGeom>
                    <a:noFill/>
                  </p:spPr>
                  <p:txBody>
                    <a:bodyPr wrap="square" rtlCol="0">
                      <a:spAutoFit/>
                    </a:bodyPr>
                    <a:lstStyle/>
                    <a:p>
                      <a:pPr algn="ctr"/>
                      <a:r>
                        <a:rPr lang="fr-CH" sz="3600" dirty="0" smtClean="0">
                          <a:solidFill>
                            <a:prstClr val="black"/>
                          </a:solidFill>
                        </a:rPr>
                        <a:t>User </a:t>
                      </a:r>
                      <a:r>
                        <a:rPr lang="fr-CH" sz="3600" dirty="0" err="1">
                          <a:solidFill>
                            <a:prstClr val="black"/>
                          </a:solidFill>
                        </a:rPr>
                        <a:t>S</a:t>
                      </a:r>
                      <a:r>
                        <a:rPr lang="fr-CH" sz="3600" dirty="0" err="1" smtClean="0">
                          <a:solidFill>
                            <a:prstClr val="black"/>
                          </a:solidFill>
                        </a:rPr>
                        <a:t>pecifications</a:t>
                      </a:r>
                      <a:endParaRPr lang="en-GB" sz="3600" dirty="0">
                        <a:solidFill>
                          <a:prstClr val="black"/>
                        </a:solidFill>
                      </a:endParaRPr>
                    </a:p>
                  </p:txBody>
                </p:sp>
                <p:sp>
                  <p:nvSpPr>
                    <p:cNvPr id="30" name="Oval 29"/>
                    <p:cNvSpPr/>
                    <p:nvPr/>
                  </p:nvSpPr>
                  <p:spPr>
                    <a:xfrm>
                      <a:off x="755576" y="3789040"/>
                      <a:ext cx="3528392" cy="194421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26" name="TextBox 25"/>
                  <p:cNvSpPr txBox="1"/>
                  <p:nvPr/>
                </p:nvSpPr>
                <p:spPr>
                  <a:xfrm>
                    <a:off x="6356612" y="2384609"/>
                    <a:ext cx="2592288" cy="3108543"/>
                  </a:xfrm>
                  <a:prstGeom prst="rect">
                    <a:avLst/>
                  </a:prstGeom>
                  <a:noFill/>
                  <a:ln>
                    <a:solidFill>
                      <a:schemeClr val="accent1"/>
                    </a:solidFill>
                  </a:ln>
                </p:spPr>
                <p:txBody>
                  <a:bodyPr wrap="square" rtlCol="0">
                    <a:spAutoFit/>
                  </a:bodyPr>
                  <a:lstStyle/>
                  <a:p>
                    <a:pPr marL="342900" indent="-342900">
                      <a:buFont typeface="+mj-lt"/>
                      <a:buAutoNum type="arabicPeriod"/>
                    </a:pPr>
                    <a:r>
                      <a:rPr lang="fr-CH" sz="1400" dirty="0" err="1" smtClean="0">
                        <a:solidFill>
                          <a:srgbClr val="FF0000"/>
                        </a:solidFill>
                      </a:rPr>
                      <a:t>Beam</a:t>
                    </a:r>
                    <a:r>
                      <a:rPr lang="fr-CH" sz="1400" dirty="0" smtClean="0">
                        <a:solidFill>
                          <a:srgbClr val="FF0000"/>
                        </a:solidFill>
                      </a:rPr>
                      <a:t> </a:t>
                    </a:r>
                    <a:r>
                      <a:rPr lang="fr-CH" sz="1400" dirty="0" err="1" smtClean="0">
                        <a:solidFill>
                          <a:srgbClr val="FF0000"/>
                        </a:solidFill>
                      </a:rPr>
                      <a:t>parameters</a:t>
                    </a:r>
                    <a:r>
                      <a:rPr lang="fr-CH" sz="1400" dirty="0">
                        <a:solidFill>
                          <a:srgbClr val="FF0000"/>
                        </a:solidFill>
                      </a:rPr>
                      <a:t>: </a:t>
                    </a:r>
                    <a:endParaRPr lang="fr-CH" sz="1400" dirty="0" smtClean="0">
                      <a:solidFill>
                        <a:srgbClr val="FF0000"/>
                      </a:solidFill>
                    </a:endParaRPr>
                  </a:p>
                  <a:p>
                    <a:pPr marL="800100" lvl="1" indent="-342900">
                      <a:buFont typeface="Arial" panose="020B0604020202020204" pitchFamily="34" charset="0"/>
                      <a:buChar char="•"/>
                    </a:pPr>
                    <a:r>
                      <a:rPr lang="fr-CH" sz="1400" dirty="0" err="1" smtClean="0">
                        <a:solidFill>
                          <a:srgbClr val="FF0000"/>
                        </a:solidFill>
                      </a:rPr>
                      <a:t>Particle</a:t>
                    </a:r>
                    <a:r>
                      <a:rPr lang="fr-CH" sz="1400" dirty="0" smtClean="0">
                        <a:solidFill>
                          <a:srgbClr val="FF0000"/>
                        </a:solidFill>
                      </a:rPr>
                      <a:t> type(s),</a:t>
                    </a:r>
                  </a:p>
                  <a:p>
                    <a:pPr marL="800100" lvl="1" indent="-342900">
                      <a:buFont typeface="Arial" panose="020B0604020202020204" pitchFamily="34" charset="0"/>
                      <a:buChar char="•"/>
                    </a:pPr>
                    <a:r>
                      <a:rPr lang="fr-CH" sz="1400" dirty="0" err="1" smtClean="0">
                        <a:solidFill>
                          <a:srgbClr val="FF0000"/>
                        </a:solidFill>
                      </a:rPr>
                      <a:t>Measured</a:t>
                    </a:r>
                    <a:r>
                      <a:rPr lang="fr-CH" sz="1400" dirty="0" smtClean="0">
                        <a:solidFill>
                          <a:srgbClr val="FF0000"/>
                        </a:solidFill>
                      </a:rPr>
                      <a:t> position, </a:t>
                    </a:r>
                  </a:p>
                  <a:p>
                    <a:pPr marL="800100" lvl="1" indent="-342900">
                      <a:buFont typeface="Arial" panose="020B0604020202020204" pitchFamily="34" charset="0"/>
                      <a:buChar char="•"/>
                    </a:pPr>
                    <a:r>
                      <a:rPr lang="fr-CH" sz="1400" dirty="0" err="1" smtClean="0">
                        <a:solidFill>
                          <a:srgbClr val="FF0000"/>
                        </a:solidFill>
                      </a:rPr>
                      <a:t>Energy</a:t>
                    </a:r>
                    <a:r>
                      <a:rPr lang="fr-CH" sz="1400" dirty="0" smtClean="0">
                        <a:solidFill>
                          <a:srgbClr val="FF0000"/>
                        </a:solidFill>
                      </a:rPr>
                      <a:t> range</a:t>
                    </a:r>
                  </a:p>
                  <a:p>
                    <a:pPr marL="800100" lvl="1" indent="-342900">
                      <a:buFont typeface="Arial" panose="020B0604020202020204" pitchFamily="34" charset="0"/>
                      <a:buChar char="•"/>
                    </a:pPr>
                    <a:r>
                      <a:rPr lang="fr-CH" sz="1400" dirty="0" err="1" smtClean="0">
                        <a:solidFill>
                          <a:srgbClr val="FF0000"/>
                        </a:solidFill>
                      </a:rPr>
                      <a:t>Required</a:t>
                    </a:r>
                    <a:r>
                      <a:rPr lang="fr-CH" sz="1400" dirty="0" smtClean="0">
                        <a:solidFill>
                          <a:srgbClr val="FF0000"/>
                        </a:solidFill>
                      </a:rPr>
                      <a:t> dose, </a:t>
                    </a:r>
                  </a:p>
                  <a:p>
                    <a:pPr marL="800100" lvl="1" indent="-342900">
                      <a:buFont typeface="Arial" panose="020B0604020202020204" pitchFamily="34" charset="0"/>
                      <a:buChar char="•"/>
                    </a:pPr>
                    <a:r>
                      <a:rPr lang="fr-CH" sz="1400" dirty="0" smtClean="0">
                        <a:solidFill>
                          <a:srgbClr val="FF0000"/>
                        </a:solidFill>
                      </a:rPr>
                      <a:t>Real time feedback </a:t>
                    </a:r>
                    <a:r>
                      <a:rPr lang="fr-CH" sz="1400" dirty="0" err="1" smtClean="0">
                        <a:solidFill>
                          <a:srgbClr val="FF0000"/>
                        </a:solidFill>
                      </a:rPr>
                      <a:t>from</a:t>
                    </a:r>
                    <a:r>
                      <a:rPr lang="fr-CH" sz="1400" dirty="0" smtClean="0">
                        <a:solidFill>
                          <a:srgbClr val="FF0000"/>
                        </a:solidFill>
                      </a:rPr>
                      <a:t> detectors</a:t>
                    </a:r>
                  </a:p>
                  <a:p>
                    <a:pPr marL="342900" indent="-342900">
                      <a:buFont typeface="+mj-lt"/>
                      <a:buAutoNum type="arabicPeriod"/>
                    </a:pPr>
                    <a:r>
                      <a:rPr lang="fr-CH" sz="1400" dirty="0" err="1" smtClean="0">
                        <a:solidFill>
                          <a:prstClr val="black"/>
                        </a:solidFill>
                      </a:rPr>
                      <a:t>Distributing</a:t>
                    </a:r>
                    <a:r>
                      <a:rPr lang="fr-CH" sz="1400" dirty="0" smtClean="0">
                        <a:solidFill>
                          <a:prstClr val="black"/>
                        </a:solidFill>
                      </a:rPr>
                      <a:t> the </a:t>
                    </a:r>
                    <a:r>
                      <a:rPr lang="fr-CH" sz="1400" dirty="0" err="1" smtClean="0">
                        <a:solidFill>
                          <a:prstClr val="black"/>
                        </a:solidFill>
                      </a:rPr>
                      <a:t>beam</a:t>
                    </a:r>
                    <a:r>
                      <a:rPr lang="fr-CH" sz="1400" dirty="0" smtClean="0">
                        <a:solidFill>
                          <a:prstClr val="black"/>
                        </a:solidFill>
                      </a:rPr>
                      <a:t> </a:t>
                    </a:r>
                  </a:p>
                  <a:p>
                    <a:pPr marL="800100" lvl="1" indent="-342900">
                      <a:buFont typeface="Arial" panose="020B0604020202020204" pitchFamily="34" charset="0"/>
                      <a:buChar char="•"/>
                    </a:pPr>
                    <a:r>
                      <a:rPr lang="fr-CH" sz="1400" dirty="0" err="1" smtClean="0">
                        <a:solidFill>
                          <a:prstClr val="black"/>
                        </a:solidFill>
                      </a:rPr>
                      <a:t>rep</a:t>
                    </a:r>
                    <a:r>
                      <a:rPr lang="fr-CH" sz="1400" dirty="0" smtClean="0">
                        <a:solidFill>
                          <a:prstClr val="black"/>
                        </a:solidFill>
                      </a:rPr>
                      <a:t> rate, </a:t>
                    </a:r>
                  </a:p>
                  <a:p>
                    <a:pPr marL="800100" lvl="1" indent="-342900">
                      <a:buFont typeface="Arial" panose="020B0604020202020204" pitchFamily="34" charset="0"/>
                      <a:buChar char="•"/>
                    </a:pPr>
                    <a:r>
                      <a:rPr lang="fr-CH" sz="1400" dirty="0" smtClean="0">
                        <a:solidFill>
                          <a:prstClr val="black"/>
                        </a:solidFill>
                      </a:rPr>
                      <a:t>spot scanning, </a:t>
                    </a:r>
                  </a:p>
                  <a:p>
                    <a:pPr marL="800100" lvl="1" indent="-342900">
                      <a:buFont typeface="Arial" panose="020B0604020202020204" pitchFamily="34" charset="0"/>
                      <a:buChar char="•"/>
                    </a:pPr>
                    <a:r>
                      <a:rPr lang="fr-CH" sz="1400" dirty="0" err="1" smtClean="0">
                        <a:solidFill>
                          <a:prstClr val="black"/>
                        </a:solidFill>
                      </a:rPr>
                      <a:t>gantry</a:t>
                    </a:r>
                    <a:endParaRPr lang="fr-CH" sz="1400" dirty="0" smtClean="0">
                      <a:solidFill>
                        <a:prstClr val="black"/>
                      </a:solidFill>
                    </a:endParaRPr>
                  </a:p>
                  <a:p>
                    <a:pPr marL="342900" indent="-342900">
                      <a:buFont typeface="+mj-lt"/>
                      <a:buAutoNum type="arabicPeriod"/>
                    </a:pPr>
                    <a:r>
                      <a:rPr lang="fr-CH" sz="1400" dirty="0">
                        <a:solidFill>
                          <a:srgbClr val="FF0000"/>
                        </a:solidFill>
                      </a:rPr>
                      <a:t>Accelerator type</a:t>
                    </a:r>
                    <a:r>
                      <a:rPr lang="fr-CH" sz="1400" dirty="0" smtClean="0">
                        <a:solidFill>
                          <a:srgbClr val="FF0000"/>
                        </a:solidFill>
                      </a:rPr>
                      <a:t>,</a:t>
                    </a:r>
                    <a:endParaRPr lang="fr-CH" sz="1400" dirty="0" smtClean="0">
                      <a:solidFill>
                        <a:prstClr val="black"/>
                      </a:solidFill>
                    </a:endParaRPr>
                  </a:p>
                  <a:p>
                    <a:pPr marL="342900" indent="-342900">
                      <a:buFont typeface="+mj-lt"/>
                      <a:buAutoNum type="arabicPeriod"/>
                    </a:pPr>
                    <a:r>
                      <a:rPr lang="fr-CH" sz="1400" dirty="0" err="1" smtClean="0">
                        <a:solidFill>
                          <a:prstClr val="black"/>
                        </a:solidFill>
                      </a:rPr>
                      <a:t>Cost-effectiveness</a:t>
                    </a:r>
                    <a:r>
                      <a:rPr lang="fr-CH" sz="1400" dirty="0" smtClean="0">
                        <a:solidFill>
                          <a:prstClr val="black"/>
                        </a:solidFill>
                      </a:rPr>
                      <a:t> and </a:t>
                    </a:r>
                    <a:r>
                      <a:rPr lang="fr-CH" sz="1400" dirty="0" err="1" smtClean="0">
                        <a:solidFill>
                          <a:prstClr val="black"/>
                        </a:solidFill>
                      </a:rPr>
                      <a:t>compactness</a:t>
                    </a:r>
                    <a:r>
                      <a:rPr lang="fr-CH" sz="1400" dirty="0" smtClean="0">
                        <a:solidFill>
                          <a:prstClr val="black"/>
                        </a:solidFill>
                      </a:rPr>
                      <a:t> </a:t>
                    </a:r>
                    <a:r>
                      <a:rPr lang="fr-CH" sz="1400" dirty="0" err="1" smtClean="0">
                        <a:solidFill>
                          <a:prstClr val="black"/>
                        </a:solidFill>
                      </a:rPr>
                      <a:t>parameters</a:t>
                    </a:r>
                    <a:endParaRPr lang="fr-CH" sz="1400" dirty="0" smtClean="0">
                      <a:solidFill>
                        <a:prstClr val="black"/>
                      </a:solidFill>
                    </a:endParaRPr>
                  </a:p>
                </p:txBody>
              </p:sp>
              <p:cxnSp>
                <p:nvCxnSpPr>
                  <p:cNvPr id="27" name="Straight Arrow Connector 26"/>
                  <p:cNvCxnSpPr>
                    <a:stCxn id="23" idx="2"/>
                  </p:cNvCxnSpPr>
                  <p:nvPr/>
                </p:nvCxnSpPr>
                <p:spPr>
                  <a:xfrm>
                    <a:off x="2015716" y="2366857"/>
                    <a:ext cx="735158" cy="569989"/>
                  </a:xfrm>
                  <a:prstGeom prst="straightConnector1">
                    <a:avLst/>
                  </a:prstGeom>
                  <a:ln w="22225">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21" idx="0"/>
                  </p:cNvCxnSpPr>
                  <p:nvPr/>
                </p:nvCxnSpPr>
                <p:spPr>
                  <a:xfrm flipH="1">
                    <a:off x="3779912" y="4509120"/>
                    <a:ext cx="144016" cy="576063"/>
                  </a:xfrm>
                  <a:prstGeom prst="straightConnector1">
                    <a:avLst/>
                  </a:prstGeom>
                  <a:ln w="22225">
                    <a:headEnd type="arrow"/>
                    <a:tailEnd type="arrow"/>
                  </a:ln>
                </p:spPr>
                <p:style>
                  <a:lnRef idx="1">
                    <a:schemeClr val="accent1"/>
                  </a:lnRef>
                  <a:fillRef idx="0">
                    <a:schemeClr val="accent1"/>
                  </a:fillRef>
                  <a:effectRef idx="0">
                    <a:schemeClr val="accent1"/>
                  </a:effectRef>
                  <a:fontRef idx="minor">
                    <a:schemeClr val="tx1"/>
                  </a:fontRef>
                </p:style>
              </p:cxnSp>
            </p:grpSp>
          </p:grpSp>
          <p:cxnSp>
            <p:nvCxnSpPr>
              <p:cNvPr id="20" name="Straight Arrow Connector 19"/>
              <p:cNvCxnSpPr/>
              <p:nvPr/>
            </p:nvCxnSpPr>
            <p:spPr>
              <a:xfrm flipH="1">
                <a:off x="5832140" y="3645024"/>
                <a:ext cx="540060" cy="0"/>
              </a:xfrm>
              <a:prstGeom prst="straightConnector1">
                <a:avLst/>
              </a:prstGeom>
              <a:ln w="22225">
                <a:headEnd type="arrow"/>
                <a:tailEnd type="arrow"/>
              </a:ln>
            </p:spPr>
            <p:style>
              <a:lnRef idx="1">
                <a:schemeClr val="accent1"/>
              </a:lnRef>
              <a:fillRef idx="0">
                <a:schemeClr val="accent1"/>
              </a:fillRef>
              <a:effectRef idx="0">
                <a:schemeClr val="accent1"/>
              </a:effectRef>
              <a:fontRef idx="minor">
                <a:schemeClr val="tx1"/>
              </a:fontRef>
            </p:style>
          </p:cxnSp>
        </p:grpSp>
      </p:grpSp>
      <p:sp>
        <p:nvSpPr>
          <p:cNvPr id="31" name="TextBox 30"/>
          <p:cNvSpPr txBox="1"/>
          <p:nvPr/>
        </p:nvSpPr>
        <p:spPr>
          <a:xfrm>
            <a:off x="107504" y="3237382"/>
            <a:ext cx="1764196" cy="830997"/>
          </a:xfrm>
          <a:prstGeom prst="rect">
            <a:avLst/>
          </a:prstGeom>
          <a:noFill/>
          <a:ln>
            <a:solidFill>
              <a:srgbClr val="FF0000"/>
            </a:solidFill>
          </a:ln>
        </p:spPr>
        <p:txBody>
          <a:bodyPr wrap="square" rtlCol="0">
            <a:spAutoFit/>
          </a:bodyPr>
          <a:lstStyle/>
          <a:p>
            <a:r>
              <a:rPr lang="fr-CH" sz="2400" dirty="0" smtClean="0">
                <a:solidFill>
                  <a:prstClr val="black"/>
                </a:solidFill>
              </a:rPr>
              <a:t>Detectors and </a:t>
            </a:r>
            <a:r>
              <a:rPr lang="fr-CH" sz="2400" dirty="0" err="1" smtClean="0">
                <a:solidFill>
                  <a:prstClr val="black"/>
                </a:solidFill>
              </a:rPr>
              <a:t>imaging</a:t>
            </a:r>
            <a:endParaRPr lang="en-GB" sz="2400" dirty="0">
              <a:solidFill>
                <a:prstClr val="black"/>
              </a:solidFill>
            </a:endParaRPr>
          </a:p>
        </p:txBody>
      </p:sp>
      <p:cxnSp>
        <p:nvCxnSpPr>
          <p:cNvPr id="33" name="Straight Arrow Connector 32"/>
          <p:cNvCxnSpPr>
            <a:stCxn id="31" idx="3"/>
            <a:endCxn id="30" idx="2"/>
          </p:cNvCxnSpPr>
          <p:nvPr/>
        </p:nvCxnSpPr>
        <p:spPr>
          <a:xfrm flipV="1">
            <a:off x="1871700" y="3591034"/>
            <a:ext cx="432048" cy="61847"/>
          </a:xfrm>
          <a:prstGeom prst="straightConnector1">
            <a:avLst/>
          </a:prstGeom>
          <a:ln w="22225">
            <a:headEnd type="arrow"/>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07504" y="332656"/>
            <a:ext cx="9036496" cy="707886"/>
          </a:xfrm>
          <a:prstGeom prst="rect">
            <a:avLst/>
          </a:prstGeom>
          <a:solidFill>
            <a:srgbClr val="FFFF00"/>
          </a:solidFill>
        </p:spPr>
        <p:txBody>
          <a:bodyPr wrap="square" rtlCol="0">
            <a:spAutoFit/>
          </a:bodyPr>
          <a:lstStyle/>
          <a:p>
            <a:pPr algn="ctr"/>
            <a:r>
              <a:rPr lang="fr-CH" sz="4000" dirty="0" smtClean="0">
                <a:solidFill>
                  <a:prstClr val="black"/>
                </a:solidFill>
              </a:rPr>
              <a:t>User </a:t>
            </a:r>
            <a:r>
              <a:rPr lang="fr-CH" sz="4000" dirty="0" err="1" smtClean="0">
                <a:solidFill>
                  <a:prstClr val="black"/>
                </a:solidFill>
              </a:rPr>
              <a:t>Specs</a:t>
            </a:r>
            <a:r>
              <a:rPr lang="fr-CH" sz="4000" dirty="0" smtClean="0">
                <a:solidFill>
                  <a:prstClr val="black"/>
                </a:solidFill>
              </a:rPr>
              <a:t> for Hadron </a:t>
            </a:r>
            <a:r>
              <a:rPr lang="fr-CH" sz="4000" dirty="0" err="1" smtClean="0">
                <a:solidFill>
                  <a:prstClr val="black"/>
                </a:solidFill>
              </a:rPr>
              <a:t>Therapy</a:t>
            </a:r>
            <a:endParaRPr lang="en-GB" sz="4000" dirty="0">
              <a:solidFill>
                <a:prstClr val="black"/>
              </a:solidFill>
            </a:endParaRPr>
          </a:p>
        </p:txBody>
      </p:sp>
    </p:spTree>
    <p:extLst>
      <p:ext uri="{BB962C8B-B14F-4D97-AF65-F5344CB8AC3E}">
        <p14:creationId xmlns:p14="http://schemas.microsoft.com/office/powerpoint/2010/main" val="349337727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pic>
        <p:nvPicPr>
          <p:cNvPr id="7" name="Picture 6" descr="World_users_by_Inst_2014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980728"/>
            <a:ext cx="8351912" cy="5761273"/>
          </a:xfrm>
          <a:prstGeom prst="rect">
            <a:avLst/>
          </a:prstGeom>
        </p:spPr>
      </p:pic>
      <p:sp>
        <p:nvSpPr>
          <p:cNvPr id="3" name="TextBox 2"/>
          <p:cNvSpPr txBox="1"/>
          <p:nvPr/>
        </p:nvSpPr>
        <p:spPr>
          <a:xfrm>
            <a:off x="762000" y="152400"/>
            <a:ext cx="8130480" cy="584775"/>
          </a:xfrm>
          <a:prstGeom prst="rect">
            <a:avLst/>
          </a:prstGeom>
          <a:noFill/>
        </p:spPr>
        <p:txBody>
          <a:bodyPr wrap="square" rtlCol="0">
            <a:spAutoFit/>
          </a:bodyPr>
          <a:lstStyle/>
          <a:p>
            <a:r>
              <a:rPr lang="en-GB" sz="3200" dirty="0" smtClean="0">
                <a:solidFill>
                  <a:srgbClr val="FFFFFF"/>
                </a:solidFill>
                <a:effectLst>
                  <a:outerShdw blurRad="38100" dist="38100" dir="2700000">
                    <a:srgbClr val="000000"/>
                  </a:outerShdw>
                </a:effectLst>
                <a:latin typeface="+mj-lt"/>
              </a:rPr>
              <a:t>  Science is getting more and more global</a:t>
            </a:r>
            <a:endParaRPr lang="en-GB" sz="3200" dirty="0">
              <a:solidFill>
                <a:srgbClr val="FFFFFF"/>
              </a:solidFill>
              <a:effectLst>
                <a:outerShdw blurRad="38100" dist="38100" dir="2700000">
                  <a:srgbClr val="000000"/>
                </a:outerShdw>
              </a:effectLst>
              <a:latin typeface="+mj-lt"/>
            </a:endParaRPr>
          </a:p>
        </p:txBody>
      </p:sp>
      <p:sp>
        <p:nvSpPr>
          <p:cNvPr id="4" name="Slide Number Placeholder 3"/>
          <p:cNvSpPr>
            <a:spLocks noGrp="1"/>
          </p:cNvSpPr>
          <p:nvPr>
            <p:ph type="sldNum" sz="quarter" idx="12"/>
          </p:nvPr>
        </p:nvSpPr>
        <p:spPr/>
        <p:txBody>
          <a:bodyPr/>
          <a:lstStyle/>
          <a:p>
            <a:fld id="{EBFE97BA-25C8-9F43-B1D0-D16D337F4DD5}" type="slidenum">
              <a:rPr lang="en-US" smtClean="0"/>
              <a:t>3</a:t>
            </a:fld>
            <a:endParaRPr lang="en-US"/>
          </a:p>
        </p:txBody>
      </p:sp>
      <p:sp>
        <p:nvSpPr>
          <p:cNvPr id="5" name="Footer Placeholder 4"/>
          <p:cNvSpPr>
            <a:spLocks noGrp="1"/>
          </p:cNvSpPr>
          <p:nvPr>
            <p:ph type="ftr" sz="quarter" idx="11"/>
          </p:nvPr>
        </p:nvSpPr>
        <p:spPr/>
        <p:txBody>
          <a:bodyPr/>
          <a:lstStyle/>
          <a:p>
            <a:r>
              <a:rPr lang="en-US" smtClean="0"/>
              <a:t>Manjit Dosanjh, 24 September 2014</a:t>
            </a:r>
            <a:endParaRPr lang="en-US"/>
          </a:p>
        </p:txBody>
      </p:sp>
    </p:spTree>
    <p:extLst>
      <p:ext uri="{BB962C8B-B14F-4D97-AF65-F5344CB8AC3E}">
        <p14:creationId xmlns:p14="http://schemas.microsoft.com/office/powerpoint/2010/main" val="36215969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980729"/>
            <a:ext cx="8229600" cy="5145436"/>
          </a:xfrm>
        </p:spPr>
        <p:txBody>
          <a:bodyPr/>
          <a:lstStyle/>
          <a:p>
            <a:r>
              <a:rPr lang="en-GB" dirty="0" smtClean="0"/>
              <a:t>Many of these questions can only be answered with </a:t>
            </a:r>
          </a:p>
          <a:p>
            <a:pPr lvl="1"/>
            <a:r>
              <a:rPr lang="en-GB" dirty="0" smtClean="0"/>
              <a:t>experimental verifications</a:t>
            </a:r>
          </a:p>
          <a:p>
            <a:pPr lvl="1"/>
            <a:r>
              <a:rPr lang="en-GB" dirty="0" smtClean="0"/>
              <a:t>significant simulations</a:t>
            </a:r>
          </a:p>
          <a:p>
            <a:pPr lvl="1"/>
            <a:r>
              <a:rPr lang="en-GB" dirty="0" smtClean="0"/>
              <a:t>Development of diagnostics (imaging, dosimetry)</a:t>
            </a:r>
          </a:p>
          <a:p>
            <a:r>
              <a:rPr lang="en-GB" dirty="0" smtClean="0">
                <a:sym typeface="Symbol"/>
              </a:rPr>
              <a:t> We need a dedicated test facility</a:t>
            </a:r>
            <a:endParaRPr lang="en-GB" dirty="0"/>
          </a:p>
        </p:txBody>
      </p:sp>
      <p:sp>
        <p:nvSpPr>
          <p:cNvPr id="4" name="Slide Number Placeholder 3"/>
          <p:cNvSpPr>
            <a:spLocks noGrp="1"/>
          </p:cNvSpPr>
          <p:nvPr>
            <p:ph type="sldNum" sz="quarter" idx="12"/>
          </p:nvPr>
        </p:nvSpPr>
        <p:spPr/>
        <p:txBody>
          <a:bodyPr/>
          <a:lstStyle/>
          <a:p>
            <a:fld id="{27EA6365-3812-4DAE-B489-BD78C701F7AE}" type="slidenum">
              <a:rPr lang="en-US" smtClean="0">
                <a:solidFill>
                  <a:prstClr val="black">
                    <a:tint val="75000"/>
                  </a:prstClr>
                </a:solidFill>
              </a:rPr>
              <a:pPr/>
              <a:t>30</a:t>
            </a:fld>
            <a:endParaRPr lang="en-US">
              <a:solidFill>
                <a:prstClr val="black">
                  <a:tint val="75000"/>
                </a:prstClr>
              </a:solidFill>
            </a:endParaRPr>
          </a:p>
        </p:txBody>
      </p:sp>
    </p:spTree>
    <p:extLst>
      <p:ext uri="{BB962C8B-B14F-4D97-AF65-F5344CB8AC3E}">
        <p14:creationId xmlns:p14="http://schemas.microsoft.com/office/powerpoint/2010/main" val="150256828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a:xfrm>
            <a:off x="121632" y="-7550"/>
            <a:ext cx="8974137" cy="987425"/>
          </a:xfrm>
        </p:spPr>
        <p:txBody>
          <a:bodyPr>
            <a:normAutofit fontScale="90000"/>
          </a:bodyPr>
          <a:lstStyle/>
          <a:p>
            <a:r>
              <a:rPr lang="en-US" sz="3600" dirty="0" smtClean="0"/>
              <a:t>OPENMED</a:t>
            </a:r>
            <a:r>
              <a:rPr lang="en-US" sz="3600" dirty="0"/>
              <a:t>: Biomedical Research Facility at CERN</a:t>
            </a:r>
            <a:endParaRPr lang="en-US" sz="3600" b="1" dirty="0">
              <a:latin typeface="News Gothic MT" charset="0"/>
              <a:ea typeface="ＭＳ Ｐゴシック" charset="0"/>
              <a:cs typeface="ＭＳ Ｐゴシック" charset="0"/>
            </a:endParaRPr>
          </a:p>
        </p:txBody>
      </p:sp>
      <p:grpSp>
        <p:nvGrpSpPr>
          <p:cNvPr id="57346" name="Group 4"/>
          <p:cNvGrpSpPr>
            <a:grpSpLocks/>
          </p:cNvGrpSpPr>
          <p:nvPr/>
        </p:nvGrpSpPr>
        <p:grpSpPr bwMode="auto">
          <a:xfrm>
            <a:off x="5611815" y="1335089"/>
            <a:ext cx="3157537" cy="4884736"/>
            <a:chOff x="5617103" y="1000473"/>
            <a:chExt cx="2927350" cy="4525963"/>
          </a:xfrm>
        </p:grpSpPr>
        <p:pic>
          <p:nvPicPr>
            <p:cNvPr id="5734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7103" y="1000473"/>
              <a:ext cx="29273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TextBox 6"/>
            <p:cNvSpPr txBox="1">
              <a:spLocks noChangeArrowheads="1"/>
            </p:cNvSpPr>
            <p:nvPr/>
          </p:nvSpPr>
          <p:spPr bwMode="auto">
            <a:xfrm>
              <a:off x="7459356" y="5125968"/>
              <a:ext cx="743646" cy="31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Comic Sans MS" charset="0"/>
                  <a:ea typeface="ＭＳ Ｐゴシック" charset="0"/>
                  <a:cs typeface="ＭＳ Ｐゴシック" charset="0"/>
                </a:defRPr>
              </a:lvl1pPr>
              <a:lvl2pPr marL="742950" indent="-285750">
                <a:defRPr sz="1200">
                  <a:solidFill>
                    <a:schemeClr val="tx1"/>
                  </a:solidFill>
                  <a:latin typeface="Comic Sans MS" charset="0"/>
                  <a:ea typeface="ＭＳ Ｐゴシック" charset="0"/>
                </a:defRPr>
              </a:lvl2pPr>
              <a:lvl3pPr marL="1143000" indent="-228600">
                <a:defRPr sz="1200">
                  <a:solidFill>
                    <a:schemeClr val="tx1"/>
                  </a:solidFill>
                  <a:latin typeface="Comic Sans MS" charset="0"/>
                  <a:ea typeface="ＭＳ Ｐゴシック" charset="0"/>
                </a:defRPr>
              </a:lvl3pPr>
              <a:lvl4pPr marL="1600200" indent="-228600">
                <a:defRPr sz="1200">
                  <a:solidFill>
                    <a:schemeClr val="tx1"/>
                  </a:solidFill>
                  <a:latin typeface="Comic Sans MS" charset="0"/>
                  <a:ea typeface="ＭＳ Ｐゴシック" charset="0"/>
                </a:defRPr>
              </a:lvl4pPr>
              <a:lvl5pPr marL="2057400" indent="-228600">
                <a:defRPr sz="1200">
                  <a:solidFill>
                    <a:schemeClr val="tx1"/>
                  </a:solidFill>
                  <a:latin typeface="Comic Sans MS" charset="0"/>
                  <a:ea typeface="ＭＳ Ｐゴシック" charset="0"/>
                </a:defRPr>
              </a:lvl5pPr>
              <a:lvl6pPr marL="2514600" indent="-228600" algn="ctr" eaLnBrk="0" fontAlgn="base" hangingPunct="0">
                <a:spcBef>
                  <a:spcPct val="0"/>
                </a:spcBef>
                <a:spcAft>
                  <a:spcPct val="0"/>
                </a:spcAft>
                <a:defRPr sz="1200">
                  <a:solidFill>
                    <a:schemeClr val="tx1"/>
                  </a:solidFill>
                  <a:latin typeface="Comic Sans MS" charset="0"/>
                  <a:ea typeface="ＭＳ Ｐゴシック" charset="0"/>
                </a:defRPr>
              </a:lvl6pPr>
              <a:lvl7pPr marL="2971800" indent="-228600" algn="ctr" eaLnBrk="0" fontAlgn="base" hangingPunct="0">
                <a:spcBef>
                  <a:spcPct val="0"/>
                </a:spcBef>
                <a:spcAft>
                  <a:spcPct val="0"/>
                </a:spcAft>
                <a:defRPr sz="1200">
                  <a:solidFill>
                    <a:schemeClr val="tx1"/>
                  </a:solidFill>
                  <a:latin typeface="Comic Sans MS" charset="0"/>
                  <a:ea typeface="ＭＳ Ｐゴシック" charset="0"/>
                </a:defRPr>
              </a:lvl7pPr>
              <a:lvl8pPr marL="3429000" indent="-228600" algn="ctr" eaLnBrk="0" fontAlgn="base" hangingPunct="0">
                <a:spcBef>
                  <a:spcPct val="0"/>
                </a:spcBef>
                <a:spcAft>
                  <a:spcPct val="0"/>
                </a:spcAft>
                <a:defRPr sz="1200">
                  <a:solidFill>
                    <a:schemeClr val="tx1"/>
                  </a:solidFill>
                  <a:latin typeface="Comic Sans MS" charset="0"/>
                  <a:ea typeface="ＭＳ Ｐゴシック" charset="0"/>
                </a:defRPr>
              </a:lvl8pPr>
              <a:lvl9pPr marL="3886200" indent="-228600" algn="ctr" eaLnBrk="0" fontAlgn="base" hangingPunct="0">
                <a:spcBef>
                  <a:spcPct val="0"/>
                </a:spcBef>
                <a:spcAft>
                  <a:spcPct val="0"/>
                </a:spcAft>
                <a:defRPr sz="1200">
                  <a:solidFill>
                    <a:schemeClr val="tx1"/>
                  </a:solidFill>
                  <a:latin typeface="Comic Sans MS" charset="0"/>
                  <a:ea typeface="ＭＳ Ｐゴシック" charset="0"/>
                </a:defRPr>
              </a:lvl9pPr>
            </a:lstStyle>
            <a:p>
              <a:r>
                <a:rPr lang="en-US" sz="1600" b="1">
                  <a:solidFill>
                    <a:srgbClr val="FF0000"/>
                  </a:solidFill>
                </a:rPr>
                <a:t>LEIR</a:t>
              </a:r>
            </a:p>
          </p:txBody>
        </p:sp>
        <p:sp>
          <p:nvSpPr>
            <p:cNvPr id="8" name="Rounded Rectangle 7"/>
            <p:cNvSpPr/>
            <p:nvPr/>
          </p:nvSpPr>
          <p:spPr>
            <a:xfrm>
              <a:off x="7161895" y="5103084"/>
              <a:ext cx="961021" cy="400468"/>
            </a:xfrm>
            <a:prstGeom prst="roundRect">
              <a:avLst/>
            </a:prstGeom>
            <a:noFill/>
            <a:ln w="28575">
              <a:solidFill>
                <a:srgbClr val="FF0000"/>
              </a:solidFill>
            </a:ln>
            <a:effectLst>
              <a:glow rad="70000">
                <a:schemeClr val="accent1">
                  <a:tint val="30000"/>
                  <a:shade val="95000"/>
                  <a:satMod val="300000"/>
                  <a:alpha val="50000"/>
                </a:schemeClr>
              </a:glow>
              <a:outerShdw blurRad="165100" dist="127000" dir="33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grpSp>
      <p:pic>
        <p:nvPicPr>
          <p:cNvPr id="57347"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863" y="1041373"/>
            <a:ext cx="4545012"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extBox 9"/>
          <p:cNvSpPr txBox="1">
            <a:spLocks noChangeArrowheads="1"/>
          </p:cNvSpPr>
          <p:nvPr/>
        </p:nvSpPr>
        <p:spPr bwMode="auto">
          <a:xfrm>
            <a:off x="190496" y="1032923"/>
            <a:ext cx="586316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Comic Sans MS" charset="0"/>
                <a:ea typeface="ＭＳ Ｐゴシック" charset="0"/>
                <a:cs typeface="ＭＳ Ｐゴシック" charset="0"/>
              </a:defRPr>
            </a:lvl1pPr>
            <a:lvl2pPr marL="742950" indent="-285750">
              <a:defRPr sz="1200">
                <a:solidFill>
                  <a:schemeClr val="tx1"/>
                </a:solidFill>
                <a:latin typeface="Comic Sans MS" charset="0"/>
                <a:ea typeface="ＭＳ Ｐゴシック" charset="0"/>
              </a:defRPr>
            </a:lvl2pPr>
            <a:lvl3pPr marL="1143000" indent="-228600">
              <a:defRPr sz="1200">
                <a:solidFill>
                  <a:schemeClr val="tx1"/>
                </a:solidFill>
                <a:latin typeface="Comic Sans MS" charset="0"/>
                <a:ea typeface="ＭＳ Ｐゴシック" charset="0"/>
              </a:defRPr>
            </a:lvl3pPr>
            <a:lvl4pPr marL="1600200" indent="-228600">
              <a:defRPr sz="1200">
                <a:solidFill>
                  <a:schemeClr val="tx1"/>
                </a:solidFill>
                <a:latin typeface="Comic Sans MS" charset="0"/>
                <a:ea typeface="ＭＳ Ｐゴシック" charset="0"/>
              </a:defRPr>
            </a:lvl4pPr>
            <a:lvl5pPr marL="2057400" indent="-228600">
              <a:defRPr sz="1200">
                <a:solidFill>
                  <a:schemeClr val="tx1"/>
                </a:solidFill>
                <a:latin typeface="Comic Sans MS" charset="0"/>
                <a:ea typeface="ＭＳ Ｐゴシック" charset="0"/>
              </a:defRPr>
            </a:lvl5pPr>
            <a:lvl6pPr marL="2514600" indent="-228600" algn="ctr" eaLnBrk="0" fontAlgn="base" hangingPunct="0">
              <a:spcBef>
                <a:spcPct val="0"/>
              </a:spcBef>
              <a:spcAft>
                <a:spcPct val="0"/>
              </a:spcAft>
              <a:defRPr sz="1200">
                <a:solidFill>
                  <a:schemeClr val="tx1"/>
                </a:solidFill>
                <a:latin typeface="Comic Sans MS" charset="0"/>
                <a:ea typeface="ＭＳ Ｐゴシック" charset="0"/>
              </a:defRPr>
            </a:lvl6pPr>
            <a:lvl7pPr marL="2971800" indent="-228600" algn="ctr" eaLnBrk="0" fontAlgn="base" hangingPunct="0">
              <a:spcBef>
                <a:spcPct val="0"/>
              </a:spcBef>
              <a:spcAft>
                <a:spcPct val="0"/>
              </a:spcAft>
              <a:defRPr sz="1200">
                <a:solidFill>
                  <a:schemeClr val="tx1"/>
                </a:solidFill>
                <a:latin typeface="Comic Sans MS" charset="0"/>
                <a:ea typeface="ＭＳ Ｐゴシック" charset="0"/>
              </a:defRPr>
            </a:lvl7pPr>
            <a:lvl8pPr marL="3429000" indent="-228600" algn="ctr" eaLnBrk="0" fontAlgn="base" hangingPunct="0">
              <a:spcBef>
                <a:spcPct val="0"/>
              </a:spcBef>
              <a:spcAft>
                <a:spcPct val="0"/>
              </a:spcAft>
              <a:defRPr sz="1200">
                <a:solidFill>
                  <a:schemeClr val="tx1"/>
                </a:solidFill>
                <a:latin typeface="Comic Sans MS" charset="0"/>
                <a:ea typeface="ＭＳ Ｐゴシック" charset="0"/>
              </a:defRPr>
            </a:lvl8pPr>
            <a:lvl9pPr marL="3886200" indent="-228600" algn="ctr" eaLnBrk="0" fontAlgn="base" hangingPunct="0">
              <a:spcBef>
                <a:spcPct val="0"/>
              </a:spcBef>
              <a:spcAft>
                <a:spcPct val="0"/>
              </a:spcAft>
              <a:defRPr sz="1200">
                <a:solidFill>
                  <a:schemeClr val="tx1"/>
                </a:solidFill>
                <a:latin typeface="Comic Sans MS" charset="0"/>
                <a:ea typeface="ＭＳ Ｐゴシック" charset="0"/>
              </a:defRPr>
            </a:lvl9pPr>
          </a:lstStyle>
          <a:p>
            <a:endParaRPr lang="en-US" sz="2400" dirty="0">
              <a:latin typeface="Arial" charset="0"/>
              <a:cs typeface="Arial" charset="0"/>
            </a:endParaRPr>
          </a:p>
          <a:p>
            <a:endParaRPr lang="en-US" sz="2400" dirty="0" smtClean="0">
              <a:latin typeface="Arial" charset="0"/>
              <a:cs typeface="Arial" charset="0"/>
            </a:endParaRPr>
          </a:p>
          <a:p>
            <a:endParaRPr lang="en-US" sz="2400" dirty="0">
              <a:latin typeface="Arial" charset="0"/>
              <a:cs typeface="Arial" charset="0"/>
            </a:endParaRPr>
          </a:p>
          <a:p>
            <a:endParaRPr lang="en-US" sz="2400" dirty="0" smtClean="0">
              <a:latin typeface="Arial" charset="0"/>
              <a:cs typeface="Arial" charset="0"/>
            </a:endParaRPr>
          </a:p>
          <a:p>
            <a:endParaRPr lang="en-US" sz="2400" dirty="0">
              <a:latin typeface="Arial" charset="0"/>
              <a:cs typeface="Arial" charset="0"/>
            </a:endParaRPr>
          </a:p>
          <a:p>
            <a:endParaRPr lang="en-US" sz="2400" dirty="0">
              <a:latin typeface="Arial" charset="0"/>
              <a:cs typeface="Arial" charset="0"/>
            </a:endParaRPr>
          </a:p>
        </p:txBody>
      </p:sp>
      <p:sp>
        <p:nvSpPr>
          <p:cNvPr id="2" name="TextBox 1"/>
          <p:cNvSpPr txBox="1"/>
          <p:nvPr/>
        </p:nvSpPr>
        <p:spPr>
          <a:xfrm>
            <a:off x="42315" y="4212136"/>
            <a:ext cx="5777994" cy="2405787"/>
          </a:xfrm>
          <a:prstGeom prst="rect">
            <a:avLst/>
          </a:prstGeom>
          <a:noFill/>
        </p:spPr>
        <p:txBody>
          <a:bodyPr wrap="none" rtlCol="0">
            <a:spAutoFit/>
          </a:bodyPr>
          <a:lstStyle/>
          <a:p>
            <a:r>
              <a:rPr lang="en-US" sz="2400" dirty="0" smtClean="0">
                <a:latin typeface="Arial" charset="0"/>
                <a:cs typeface="Arial" charset="0"/>
              </a:rPr>
              <a:t>Biomedical facility  at  CERN using LEIR:</a:t>
            </a:r>
          </a:p>
          <a:p>
            <a:pPr lvl="1">
              <a:spcBef>
                <a:spcPts val="200"/>
              </a:spcBef>
            </a:pPr>
            <a:r>
              <a:rPr lang="en-US" sz="2000" dirty="0" smtClean="0"/>
              <a:t>radiobiology</a:t>
            </a:r>
          </a:p>
          <a:p>
            <a:pPr lvl="1">
              <a:spcBef>
                <a:spcPts val="200"/>
              </a:spcBef>
            </a:pPr>
            <a:r>
              <a:rPr lang="en-US" sz="2000" dirty="0" smtClean="0"/>
              <a:t>fragmentation of ion beam</a:t>
            </a:r>
          </a:p>
          <a:p>
            <a:pPr lvl="1">
              <a:spcBef>
                <a:spcPts val="200"/>
              </a:spcBef>
            </a:pPr>
            <a:r>
              <a:rPr lang="en-US" sz="2000" dirty="0" err="1" smtClean="0"/>
              <a:t>Dosimetry</a:t>
            </a:r>
            <a:endParaRPr lang="en-US" sz="2000" dirty="0" smtClean="0"/>
          </a:p>
          <a:p>
            <a:pPr lvl="1">
              <a:spcBef>
                <a:spcPts val="200"/>
              </a:spcBef>
            </a:pPr>
            <a:r>
              <a:rPr lang="en-US" sz="2000" dirty="0" smtClean="0"/>
              <a:t>Detector development</a:t>
            </a:r>
          </a:p>
          <a:p>
            <a:pPr lvl="1">
              <a:spcBef>
                <a:spcPts val="200"/>
              </a:spcBef>
            </a:pPr>
            <a:r>
              <a:rPr lang="en-US" sz="2000" dirty="0" smtClean="0"/>
              <a:t>test of instrumentation</a:t>
            </a:r>
          </a:p>
          <a:p>
            <a:endParaRPr lang="en-US" dirty="0"/>
          </a:p>
        </p:txBody>
      </p:sp>
      <p:sp>
        <p:nvSpPr>
          <p:cNvPr id="4" name="Slide Number Placeholder 3"/>
          <p:cNvSpPr>
            <a:spLocks noGrp="1"/>
          </p:cNvSpPr>
          <p:nvPr>
            <p:ph type="sldNum" sz="quarter" idx="12"/>
          </p:nvPr>
        </p:nvSpPr>
        <p:spPr/>
        <p:txBody>
          <a:bodyPr/>
          <a:lstStyle/>
          <a:p>
            <a:fld id="{EBFE97BA-25C8-9F43-B1D0-D16D337F4DD5}" type="slidenum">
              <a:rPr lang="en-US" smtClean="0"/>
              <a:t>31</a:t>
            </a:fld>
            <a:endParaRPr lang="en-US"/>
          </a:p>
        </p:txBody>
      </p:sp>
      <p:sp>
        <p:nvSpPr>
          <p:cNvPr id="5" name="Footer Placeholder 4"/>
          <p:cNvSpPr>
            <a:spLocks noGrp="1"/>
          </p:cNvSpPr>
          <p:nvPr>
            <p:ph type="ftr" sz="quarter" idx="11"/>
          </p:nvPr>
        </p:nvSpPr>
        <p:spPr/>
        <p:txBody>
          <a:bodyPr/>
          <a:lstStyle/>
          <a:p>
            <a:r>
              <a:rPr lang="en-US" smtClean="0"/>
              <a:t>Manjit Dosanjh, 24 September 2014</a:t>
            </a:r>
            <a:endParaRPr lang="en-US" dirty="0"/>
          </a:p>
        </p:txBody>
      </p:sp>
    </p:spTree>
    <p:extLst>
      <p:ext uri="{BB962C8B-B14F-4D97-AF65-F5344CB8AC3E}">
        <p14:creationId xmlns:p14="http://schemas.microsoft.com/office/powerpoint/2010/main" val="34230834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27584" y="116632"/>
            <a:ext cx="7488832" cy="576064"/>
          </a:xfrm>
          <a:solidFill>
            <a:schemeClr val="accent2">
              <a:lumMod val="20000"/>
              <a:lumOff val="80000"/>
            </a:schemeClr>
          </a:solidFill>
        </p:spPr>
        <p:txBody>
          <a:bodyPr>
            <a:normAutofit fontScale="90000"/>
          </a:bodyPr>
          <a:lstStyle/>
          <a:p>
            <a:r>
              <a:rPr lang="en-GB" sz="3600" dirty="0"/>
              <a:t>What </a:t>
            </a:r>
            <a:r>
              <a:rPr lang="en-GB" sz="3600" dirty="0" smtClean="0"/>
              <a:t>is new on the technology side?</a:t>
            </a:r>
            <a:endParaRPr lang="en-GB" sz="3600" dirty="0"/>
          </a:p>
        </p:txBody>
      </p:sp>
      <p:sp>
        <p:nvSpPr>
          <p:cNvPr id="8" name="Content Placeholder 7"/>
          <p:cNvSpPr>
            <a:spLocks noGrp="1"/>
          </p:cNvSpPr>
          <p:nvPr>
            <p:ph idx="1"/>
          </p:nvPr>
        </p:nvSpPr>
        <p:spPr>
          <a:xfrm>
            <a:off x="539552" y="764704"/>
            <a:ext cx="8229600" cy="5472608"/>
          </a:xfrm>
        </p:spPr>
        <p:txBody>
          <a:bodyPr>
            <a:normAutofit fontScale="70000" lnSpcReduction="20000"/>
          </a:bodyPr>
          <a:lstStyle/>
          <a:p>
            <a:r>
              <a:rPr lang="en-GB" dirty="0" smtClean="0"/>
              <a:t>LHC accelerator technology development</a:t>
            </a:r>
          </a:p>
          <a:p>
            <a:pPr lvl="2"/>
            <a:r>
              <a:rPr lang="en-GB" dirty="0" smtClean="0"/>
              <a:t>Operation of 8T magnets</a:t>
            </a:r>
          </a:p>
          <a:p>
            <a:pPr lvl="2"/>
            <a:r>
              <a:rPr lang="en-GB" dirty="0" smtClean="0"/>
              <a:t>Testing of 11T magnets for Luminosity upgrade</a:t>
            </a:r>
          </a:p>
          <a:p>
            <a:pPr lvl="2"/>
            <a:r>
              <a:rPr lang="en-GB" dirty="0" smtClean="0"/>
              <a:t>Development of 18-20T magnets for energy upgrade </a:t>
            </a:r>
          </a:p>
          <a:p>
            <a:r>
              <a:rPr lang="en-GB" dirty="0" smtClean="0"/>
              <a:t>LHC Detectors developments</a:t>
            </a:r>
          </a:p>
          <a:p>
            <a:pPr lvl="2"/>
            <a:r>
              <a:rPr lang="en-GB" dirty="0" smtClean="0"/>
              <a:t>Crystal scintillators improvements</a:t>
            </a:r>
          </a:p>
          <a:p>
            <a:pPr lvl="2"/>
            <a:r>
              <a:rPr lang="en-GB" dirty="0" err="1" smtClean="0"/>
              <a:t>Medipix</a:t>
            </a:r>
            <a:r>
              <a:rPr lang="en-GB" dirty="0" smtClean="0"/>
              <a:t> proliferation and enhancements</a:t>
            </a:r>
          </a:p>
          <a:p>
            <a:pPr lvl="2"/>
            <a:r>
              <a:rPr lang="en-GB" dirty="0" smtClean="0"/>
              <a:t>Developments of new vertex detectors for LHC luminosity upgrade</a:t>
            </a:r>
          </a:p>
          <a:p>
            <a:pPr lvl="2"/>
            <a:r>
              <a:rPr lang="en-GB" dirty="0" smtClean="0"/>
              <a:t>Development of TOF resolution for Luminosity Upgrade (40ps aim)</a:t>
            </a:r>
          </a:p>
          <a:p>
            <a:r>
              <a:rPr lang="en-GB" dirty="0" smtClean="0"/>
              <a:t>CLIC</a:t>
            </a:r>
          </a:p>
          <a:p>
            <a:pPr lvl="2"/>
            <a:r>
              <a:rPr lang="en-GB" dirty="0" smtClean="0"/>
              <a:t>Accelerating structure frequency reduced from 30GHz to 12GHz</a:t>
            </a:r>
          </a:p>
          <a:p>
            <a:pPr lvl="2"/>
            <a:r>
              <a:rPr lang="en-GB" dirty="0" smtClean="0"/>
              <a:t>Development of room temperature structures for 100MV/m gradient</a:t>
            </a:r>
          </a:p>
          <a:p>
            <a:pPr lvl="2"/>
            <a:r>
              <a:rPr lang="en-GB" dirty="0" smtClean="0"/>
              <a:t>Proposals for structures of 3 and 5.7 GHz with 30 and 50 MV/m for medical applications</a:t>
            </a:r>
          </a:p>
          <a:p>
            <a:r>
              <a:rPr lang="en-GB" dirty="0" smtClean="0"/>
              <a:t>LHC Grid </a:t>
            </a:r>
          </a:p>
          <a:p>
            <a:pPr lvl="2"/>
            <a:r>
              <a:rPr lang="en-GB" dirty="0" smtClean="0"/>
              <a:t>Demonstration of the efficiency and reliability</a:t>
            </a:r>
          </a:p>
          <a:p>
            <a:pPr lvl="2"/>
            <a:r>
              <a:rPr lang="en-GB" dirty="0" smtClean="0"/>
              <a:t>Rapid adoption to new domains</a:t>
            </a:r>
          </a:p>
          <a:p>
            <a:r>
              <a:rPr lang="en-GB" dirty="0" smtClean="0"/>
              <a:t>Developments of medical simulations with FLUKA</a:t>
            </a:r>
          </a:p>
        </p:txBody>
      </p:sp>
      <p:sp>
        <p:nvSpPr>
          <p:cNvPr id="6" name="Slide Number Placeholder 5"/>
          <p:cNvSpPr>
            <a:spLocks noGrp="1"/>
          </p:cNvSpPr>
          <p:nvPr>
            <p:ph type="sldNum" sz="quarter" idx="12"/>
          </p:nvPr>
        </p:nvSpPr>
        <p:spPr/>
        <p:txBody>
          <a:bodyPr/>
          <a:lstStyle/>
          <a:p>
            <a:pPr>
              <a:defRPr/>
            </a:pPr>
            <a:fld id="{14A05B92-9D73-49B7-BF09-C06540BE60F2}" type="slidenum">
              <a:rPr lang="en-US" smtClean="0">
                <a:solidFill>
                  <a:srgbClr val="FFFFFF"/>
                </a:solidFill>
              </a:rPr>
              <a:pPr>
                <a:defRPr/>
              </a:pPr>
              <a:t>32</a:t>
            </a:fld>
            <a:endParaRPr lang="en-US" dirty="0">
              <a:solidFill>
                <a:srgbClr val="FFFFFF"/>
              </a:solidFill>
            </a:endParaRPr>
          </a:p>
        </p:txBody>
      </p:sp>
      <p:sp>
        <p:nvSpPr>
          <p:cNvPr id="9" name="TextBox 8"/>
          <p:cNvSpPr txBox="1"/>
          <p:nvPr/>
        </p:nvSpPr>
        <p:spPr>
          <a:xfrm>
            <a:off x="0" y="6266929"/>
            <a:ext cx="9144000" cy="461665"/>
          </a:xfrm>
          <a:prstGeom prst="rect">
            <a:avLst/>
          </a:prstGeom>
          <a:solidFill>
            <a:schemeClr val="accent3">
              <a:lumMod val="20000"/>
              <a:lumOff val="80000"/>
            </a:schemeClr>
          </a:solidFill>
        </p:spPr>
        <p:txBody>
          <a:bodyPr wrap="square" rtlCol="0">
            <a:spAutoFit/>
          </a:bodyPr>
          <a:lstStyle/>
          <a:p>
            <a:pPr algn="ctr"/>
            <a:r>
              <a:rPr lang="en-GB" sz="2400" dirty="0" smtClean="0"/>
              <a:t>How can we improve the previous design using the new technologies?</a:t>
            </a:r>
            <a:endParaRPr lang="en-GB" sz="2400" dirty="0"/>
          </a:p>
        </p:txBody>
      </p:sp>
    </p:spTree>
    <p:extLst>
      <p:ext uri="{BB962C8B-B14F-4D97-AF65-F5344CB8AC3E}">
        <p14:creationId xmlns:p14="http://schemas.microsoft.com/office/powerpoint/2010/main" val="4194131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xEl>
                                              <p:pRg st="13" end="13"/>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xEl>
                                              <p:pRg st="14" end="1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
                                            <p:txEl>
                                              <p:pRg st="15" end="1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76200" y="43100"/>
            <a:ext cx="9067800" cy="1336675"/>
          </a:xfrm>
        </p:spPr>
        <p:txBody>
          <a:bodyPr/>
          <a:lstStyle/>
          <a:p>
            <a:pPr algn="ctr" eaLnBrk="1" hangingPunct="1"/>
            <a:r>
              <a:rPr lang="en-US" dirty="0">
                <a:solidFill>
                  <a:srgbClr val="800000"/>
                </a:solidFill>
                <a:ea typeface="ＭＳ Ｐゴシック" pitchFamily="-112" charset="-128"/>
                <a:cs typeface="ＭＳ Ｐゴシック" pitchFamily="-112" charset="-128"/>
              </a:rPr>
              <a:t>No treatment without detection!</a:t>
            </a:r>
          </a:p>
        </p:txBody>
      </p:sp>
      <p:grpSp>
        <p:nvGrpSpPr>
          <p:cNvPr id="2" name="Group 46"/>
          <p:cNvGrpSpPr>
            <a:grpSpLocks/>
          </p:cNvGrpSpPr>
          <p:nvPr/>
        </p:nvGrpSpPr>
        <p:grpSpPr bwMode="auto">
          <a:xfrm>
            <a:off x="381000" y="1457325"/>
            <a:ext cx="8559800" cy="5375275"/>
            <a:chOff x="607759" y="1974558"/>
            <a:chExt cx="8559800" cy="5374620"/>
          </a:xfrm>
        </p:grpSpPr>
        <p:sp>
          <p:nvSpPr>
            <p:cNvPr id="49157" name="TextBox 25"/>
            <p:cNvSpPr txBox="1">
              <a:spLocks noChangeArrowheads="1"/>
            </p:cNvSpPr>
            <p:nvPr/>
          </p:nvSpPr>
          <p:spPr bwMode="auto">
            <a:xfrm>
              <a:off x="607759" y="1974558"/>
              <a:ext cx="3505200" cy="523220"/>
            </a:xfrm>
            <a:prstGeom prst="rect">
              <a:avLst/>
            </a:prstGeom>
            <a:noFill/>
            <a:ln w="9525">
              <a:noFill/>
              <a:miter lim="800000"/>
              <a:headEnd/>
              <a:tailEnd/>
            </a:ln>
          </p:spPr>
          <p:txBody>
            <a:bodyPr>
              <a:prstTxWarp prst="textNoShape">
                <a:avLst/>
              </a:prstTxWarp>
              <a:spAutoFit/>
            </a:bodyPr>
            <a:lstStyle/>
            <a:p>
              <a:r>
                <a:rPr lang="en-US" sz="2800" b="1"/>
                <a:t>Particle Detection</a:t>
              </a:r>
            </a:p>
          </p:txBody>
        </p:sp>
        <p:sp>
          <p:nvSpPr>
            <p:cNvPr id="27" name="Left-Right Arrow 26"/>
            <p:cNvSpPr/>
            <p:nvPr/>
          </p:nvSpPr>
          <p:spPr bwMode="auto">
            <a:xfrm>
              <a:off x="4163759" y="2980910"/>
              <a:ext cx="1066800" cy="395240"/>
            </a:xfrm>
            <a:prstGeom prst="leftRightArrow">
              <a:avLst/>
            </a:prstGeom>
            <a:solidFill>
              <a:srgbClr val="E2751D"/>
            </a:solidFill>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algn="l">
                <a:defRPr/>
              </a:pPr>
              <a:endParaRPr lang="en-US" sz="2400" dirty="0">
                <a:solidFill>
                  <a:schemeClr val="tx1"/>
                </a:solidFill>
                <a:latin typeface="Arial" pitchFamily="-112" charset="0"/>
                <a:ea typeface="ＭＳ Ｐゴシック" pitchFamily="-112" charset="-128"/>
                <a:cs typeface="ＭＳ Ｐゴシック" pitchFamily="-112" charset="-128"/>
              </a:endParaRPr>
            </a:p>
          </p:txBody>
        </p:sp>
        <p:sp>
          <p:nvSpPr>
            <p:cNvPr id="49159" name="TextBox 27"/>
            <p:cNvSpPr txBox="1">
              <a:spLocks noChangeArrowheads="1"/>
            </p:cNvSpPr>
            <p:nvPr/>
          </p:nvSpPr>
          <p:spPr bwMode="auto">
            <a:xfrm>
              <a:off x="6272403" y="2192978"/>
              <a:ext cx="1529084" cy="523220"/>
            </a:xfrm>
            <a:prstGeom prst="rect">
              <a:avLst/>
            </a:prstGeom>
            <a:noFill/>
            <a:ln w="9525">
              <a:noFill/>
              <a:miter lim="800000"/>
              <a:headEnd/>
              <a:tailEnd/>
            </a:ln>
          </p:spPr>
          <p:txBody>
            <a:bodyPr wrap="none">
              <a:prstTxWarp prst="textNoShape">
                <a:avLst/>
              </a:prstTxWarp>
              <a:spAutoFit/>
            </a:bodyPr>
            <a:lstStyle/>
            <a:p>
              <a:r>
                <a:rPr lang="en-GB" sz="2800" b="1"/>
                <a:t>Imaging</a:t>
              </a:r>
            </a:p>
          </p:txBody>
        </p:sp>
        <p:pic>
          <p:nvPicPr>
            <p:cNvPr id="49160" name="Picture 28" descr="Screen shot 2011-04-17 at 23.19.02.png"/>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5636959" y="3183578"/>
              <a:ext cx="1447800" cy="1515859"/>
            </a:xfrm>
            <a:prstGeom prst="rect">
              <a:avLst/>
            </a:prstGeom>
            <a:noFill/>
            <a:ln w="9525">
              <a:noFill/>
              <a:miter lim="800000"/>
              <a:headEnd/>
              <a:tailEnd/>
            </a:ln>
          </p:spPr>
        </p:pic>
        <p:sp>
          <p:nvSpPr>
            <p:cNvPr id="49161" name="TextBox 29"/>
            <p:cNvSpPr txBox="1">
              <a:spLocks noChangeArrowheads="1"/>
            </p:cNvSpPr>
            <p:nvPr/>
          </p:nvSpPr>
          <p:spPr bwMode="auto">
            <a:xfrm>
              <a:off x="7239957" y="3335978"/>
              <a:ext cx="1398840" cy="338554"/>
            </a:xfrm>
            <a:prstGeom prst="rect">
              <a:avLst/>
            </a:prstGeom>
            <a:noFill/>
            <a:ln w="9525">
              <a:noFill/>
              <a:miter lim="800000"/>
              <a:headEnd/>
              <a:tailEnd/>
            </a:ln>
          </p:spPr>
          <p:txBody>
            <a:bodyPr wrap="none">
              <a:prstTxWarp prst="textNoShape">
                <a:avLst/>
              </a:prstTxWarp>
              <a:spAutoFit/>
            </a:bodyPr>
            <a:lstStyle/>
            <a:p>
              <a:r>
                <a:rPr lang="en-GB" sz="1600"/>
                <a:t>PET Scanner</a:t>
              </a:r>
            </a:p>
          </p:txBody>
        </p:sp>
        <p:pic>
          <p:nvPicPr>
            <p:cNvPr id="31" name="Picture 1032" descr="PET_Alzheimer"/>
            <p:cNvPicPr>
              <a:picLocks noChangeAspect="1" noChangeArrowheads="1"/>
            </p:cNvPicPr>
            <p:nvPr/>
          </p:nvPicPr>
          <p:blipFill>
            <a:blip r:embed="rId4"/>
            <a:srcRect/>
            <a:stretch>
              <a:fillRect/>
            </a:stretch>
          </p:blipFill>
          <p:spPr bwMode="auto">
            <a:xfrm>
              <a:off x="5865559" y="4872980"/>
              <a:ext cx="3302000" cy="2476198"/>
            </a:xfrm>
            <a:prstGeom prst="rect">
              <a:avLst/>
            </a:prstGeom>
            <a:noFill/>
            <a:ln w="9525">
              <a:noFill/>
              <a:miter lim="800000"/>
              <a:headEnd/>
              <a:tailEnd/>
            </a:ln>
            <a:effectLst>
              <a:outerShdw blurRad="63500" dist="38099" dir="2700000" algn="ctr" rotWithShape="0">
                <a:srgbClr val="000000">
                  <a:alpha val="74997"/>
                </a:srgbClr>
              </a:outerShdw>
            </a:effectLst>
          </p:spPr>
        </p:pic>
        <p:sp>
          <p:nvSpPr>
            <p:cNvPr id="49163" name="TextBox 31"/>
            <p:cNvSpPr txBox="1">
              <a:spLocks noChangeArrowheads="1"/>
            </p:cNvSpPr>
            <p:nvPr/>
          </p:nvSpPr>
          <p:spPr bwMode="auto">
            <a:xfrm>
              <a:off x="3122359" y="5393378"/>
              <a:ext cx="1905000" cy="584776"/>
            </a:xfrm>
            <a:prstGeom prst="rect">
              <a:avLst/>
            </a:prstGeom>
            <a:noFill/>
            <a:ln w="9525">
              <a:noFill/>
              <a:miter lim="800000"/>
              <a:headEnd/>
              <a:tailEnd/>
            </a:ln>
          </p:spPr>
          <p:txBody>
            <a:bodyPr>
              <a:prstTxWarp prst="textNoShape">
                <a:avLst/>
              </a:prstTxWarp>
              <a:spAutoFit/>
            </a:bodyPr>
            <a:lstStyle/>
            <a:p>
              <a:r>
                <a:rPr lang="en-US" sz="1600"/>
                <a:t>Breast imaging</a:t>
              </a:r>
            </a:p>
            <a:p>
              <a:r>
                <a:rPr lang="en-US" sz="1600"/>
                <a:t>(ClearPEM)</a:t>
              </a:r>
              <a:endParaRPr lang="en-GB" sz="1600"/>
            </a:p>
          </p:txBody>
        </p:sp>
        <p:pic>
          <p:nvPicPr>
            <p:cNvPr id="49164" name="Picture 32" descr="Screen shot 2011-04-18 at 11.02.26.png"/>
            <p:cNvPicPr>
              <a:picLocks noChangeAspect="1"/>
            </p:cNvPicPr>
            <p:nvPr/>
          </p:nvPicPr>
          <p:blipFill>
            <a:blip r:embed="rId5"/>
            <a:srcRect/>
            <a:stretch>
              <a:fillRect/>
            </a:stretch>
          </p:blipFill>
          <p:spPr bwMode="auto">
            <a:xfrm>
              <a:off x="3351574" y="5943599"/>
              <a:ext cx="2132985" cy="1126179"/>
            </a:xfrm>
            <a:prstGeom prst="rect">
              <a:avLst/>
            </a:prstGeom>
            <a:noFill/>
            <a:ln w="9525">
              <a:noFill/>
              <a:miter lim="800000"/>
              <a:headEnd/>
              <a:tailEnd/>
            </a:ln>
          </p:spPr>
        </p:pic>
      </p:grpSp>
      <p:pic>
        <p:nvPicPr>
          <p:cNvPr id="49156" name="Picture 24" descr="cms_event.jpeg"/>
          <p:cNvPicPr>
            <a:picLocks noChangeAspect="1"/>
          </p:cNvPicPr>
          <p:nvPr/>
        </p:nvPicPr>
        <p:blipFill>
          <a:blip r:embed="rId6"/>
          <a:srcRect/>
          <a:stretch>
            <a:fillRect/>
          </a:stretch>
        </p:blipFill>
        <p:spPr bwMode="auto">
          <a:xfrm>
            <a:off x="381000" y="2057400"/>
            <a:ext cx="3427413" cy="27432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EBFE97BA-25C8-9F43-B1D0-D16D337F4DD5}" type="slidenum">
              <a:rPr lang="en-US" smtClean="0"/>
              <a:t>33</a:t>
            </a:fld>
            <a:endParaRPr lang="en-US"/>
          </a:p>
        </p:txBody>
      </p:sp>
    </p:spTree>
    <p:extLst>
      <p:ext uri="{BB962C8B-B14F-4D97-AF65-F5344CB8AC3E}">
        <p14:creationId xmlns:p14="http://schemas.microsoft.com/office/powerpoint/2010/main" val="425721184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7"/>
            <a:ext cx="8229600" cy="778099"/>
          </a:xfrm>
        </p:spPr>
        <p:txBody>
          <a:bodyPr>
            <a:normAutofit/>
          </a:bodyPr>
          <a:lstStyle/>
          <a:p>
            <a:r>
              <a:rPr lang="en-GB" dirty="0" smtClean="0">
                <a:solidFill>
                  <a:srgbClr val="800000"/>
                </a:solidFill>
              </a:rPr>
              <a:t>Detectors</a:t>
            </a:r>
            <a:endParaRPr lang="en-GB" dirty="0">
              <a:solidFill>
                <a:srgbClr val="800000"/>
              </a:solidFill>
            </a:endParaRPr>
          </a:p>
        </p:txBody>
      </p:sp>
      <p:sp>
        <p:nvSpPr>
          <p:cNvPr id="6" name="Content Placeholder 5"/>
          <p:cNvSpPr>
            <a:spLocks noGrp="1"/>
          </p:cNvSpPr>
          <p:nvPr>
            <p:ph idx="1"/>
          </p:nvPr>
        </p:nvSpPr>
        <p:spPr>
          <a:xfrm>
            <a:off x="467544" y="1412776"/>
            <a:ext cx="8229600" cy="4968552"/>
          </a:xfrm>
        </p:spPr>
        <p:txBody>
          <a:bodyPr>
            <a:normAutofit/>
          </a:bodyPr>
          <a:lstStyle/>
          <a:p>
            <a:r>
              <a:rPr lang="en-GB" sz="2800" dirty="0" smtClean="0"/>
              <a:t>Continuous development on particle physics detectors at CERN</a:t>
            </a:r>
          </a:p>
          <a:p>
            <a:r>
              <a:rPr lang="en-GB" sz="2800" dirty="0" smtClean="0"/>
              <a:t>Scintillating crystals</a:t>
            </a:r>
          </a:p>
          <a:p>
            <a:r>
              <a:rPr lang="en-GB" sz="2800" dirty="0" err="1" smtClean="0"/>
              <a:t>Medipix</a:t>
            </a:r>
            <a:endParaRPr lang="en-GB" sz="2800" dirty="0" smtClean="0"/>
          </a:p>
          <a:p>
            <a:r>
              <a:rPr lang="en-GB" sz="2800" dirty="0" smtClean="0"/>
              <a:t>Diamond detectors</a:t>
            </a:r>
            <a:endParaRPr lang="en-GB" sz="2800" dirty="0"/>
          </a:p>
        </p:txBody>
      </p:sp>
      <p:sp>
        <p:nvSpPr>
          <p:cNvPr id="4" name="Slide Number Placeholder 3"/>
          <p:cNvSpPr>
            <a:spLocks noGrp="1"/>
          </p:cNvSpPr>
          <p:nvPr>
            <p:ph type="sldNum" sz="quarter" idx="12"/>
          </p:nvPr>
        </p:nvSpPr>
        <p:spPr/>
        <p:txBody>
          <a:bodyPr/>
          <a:lstStyle/>
          <a:p>
            <a:fld id="{E984DCC9-4003-4980-B290-CC9546231572}" type="slidenum">
              <a:rPr lang="en-GB" smtClean="0">
                <a:solidFill>
                  <a:prstClr val="black">
                    <a:tint val="75000"/>
                  </a:prstClr>
                </a:solidFill>
              </a:rPr>
              <a:pPr/>
              <a:t>34</a:t>
            </a:fld>
            <a:endParaRPr lang="en-GB">
              <a:solidFill>
                <a:prstClr val="black">
                  <a:tint val="75000"/>
                </a:prstClr>
              </a:solidFill>
            </a:endParaRPr>
          </a:p>
        </p:txBody>
      </p:sp>
      <p:sp>
        <p:nvSpPr>
          <p:cNvPr id="7" name="Footer Placeholder 6"/>
          <p:cNvSpPr>
            <a:spLocks noGrp="1"/>
          </p:cNvSpPr>
          <p:nvPr>
            <p:ph type="ftr" sz="quarter" idx="11"/>
          </p:nvPr>
        </p:nvSpPr>
        <p:spPr/>
        <p:txBody>
          <a:bodyPr/>
          <a:lstStyle/>
          <a:p>
            <a:r>
              <a:rPr lang="en-US" smtClean="0"/>
              <a:t>Manjit Dosanjh, 24 September 2014</a:t>
            </a:r>
            <a:endParaRPr lang="en-US"/>
          </a:p>
        </p:txBody>
      </p:sp>
    </p:spTree>
    <p:extLst>
      <p:ext uri="{BB962C8B-B14F-4D97-AF65-F5344CB8AC3E}">
        <p14:creationId xmlns:p14="http://schemas.microsoft.com/office/powerpoint/2010/main" val="29043962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898525" y="254000"/>
            <a:ext cx="6534727" cy="543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lnSpc>
                <a:spcPct val="60000"/>
              </a:lnSpc>
              <a:spcBef>
                <a:spcPct val="50000"/>
              </a:spcBef>
            </a:pPr>
            <a:r>
              <a:rPr lang="en-US" sz="4400" dirty="0" smtClean="0">
                <a:solidFill>
                  <a:srgbClr val="000000"/>
                </a:solidFill>
                <a:latin typeface="+mj-lt"/>
              </a:rPr>
              <a:t>3D Axial PET concept</a:t>
            </a:r>
            <a:endParaRPr lang="en-US" sz="4400" dirty="0">
              <a:solidFill>
                <a:srgbClr val="000000"/>
              </a:solidFill>
              <a:latin typeface="+mj-lt"/>
            </a:endParaRPr>
          </a:p>
        </p:txBody>
      </p:sp>
      <p:sp>
        <p:nvSpPr>
          <p:cNvPr id="872" name="Rectangle 30"/>
          <p:cNvSpPr>
            <a:spLocks noChangeArrowheads="1"/>
          </p:cNvSpPr>
          <p:nvPr/>
        </p:nvSpPr>
        <p:spPr bwMode="auto">
          <a:xfrm>
            <a:off x="990600" y="1752600"/>
            <a:ext cx="2819400" cy="3276600"/>
          </a:xfrm>
          <a:prstGeom prst="rect">
            <a:avLst/>
          </a:prstGeom>
          <a:solidFill>
            <a:srgbClr val="FFFFE2"/>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aphicFrame>
        <p:nvGraphicFramePr>
          <p:cNvPr id="873" name="Object 29"/>
          <p:cNvGraphicFramePr>
            <a:graphicFrameLocks noChangeAspect="1"/>
          </p:cNvGraphicFramePr>
          <p:nvPr/>
        </p:nvGraphicFramePr>
        <p:xfrm>
          <a:off x="1143000" y="1905000"/>
          <a:ext cx="2571750" cy="3105150"/>
        </p:xfrm>
        <a:graphic>
          <a:graphicData uri="http://schemas.openxmlformats.org/presentationml/2006/ole">
            <mc:AlternateContent xmlns:mc="http://schemas.openxmlformats.org/markup-compatibility/2006">
              <mc:Choice xmlns:v="urn:schemas-microsoft-com:vml" Requires="v">
                <p:oleObj spid="_x0000_s1090" name="Photo Editor Photo" r:id="rId4" imgW="2572109" imgH="3104762" progId="MSPhotoEd.3">
                  <p:embed/>
                </p:oleObj>
              </mc:Choice>
              <mc:Fallback>
                <p:oleObj name="Photo Editor Photo" r:id="rId4" imgW="2572109" imgH="3104762"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905000"/>
                        <a:ext cx="2571750" cy="3105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874" name="Object 58"/>
          <p:cNvGraphicFramePr>
            <a:graphicFrameLocks noChangeAspect="1"/>
          </p:cNvGraphicFramePr>
          <p:nvPr/>
        </p:nvGraphicFramePr>
        <p:xfrm>
          <a:off x="1676400" y="2895600"/>
          <a:ext cx="1476375" cy="1179513"/>
        </p:xfrm>
        <a:graphic>
          <a:graphicData uri="http://schemas.openxmlformats.org/presentationml/2006/ole">
            <mc:AlternateContent xmlns:mc="http://schemas.openxmlformats.org/markup-compatibility/2006">
              <mc:Choice xmlns:v="urn:schemas-microsoft-com:vml" Requires="v">
                <p:oleObj spid="_x0000_s1091" name="Photo Editor Photo" r:id="rId6" imgW="2314286" imgH="1848108" progId="MSPhotoEd.3">
                  <p:embed/>
                </p:oleObj>
              </mc:Choice>
              <mc:Fallback>
                <p:oleObj name="Photo Editor Photo" r:id="rId6" imgW="2314286" imgH="1848108"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2895600"/>
                        <a:ext cx="1476375" cy="1179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75" name="Text Box 45"/>
          <p:cNvSpPr txBox="1">
            <a:spLocks noChangeArrowheads="1"/>
          </p:cNvSpPr>
          <p:nvPr/>
        </p:nvSpPr>
        <p:spPr bwMode="auto">
          <a:xfrm>
            <a:off x="1295400" y="1295400"/>
            <a:ext cx="2135188"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r>
              <a:rPr lang="en-US"/>
              <a:t>Conventional concept</a:t>
            </a:r>
          </a:p>
        </p:txBody>
      </p:sp>
      <p:sp>
        <p:nvSpPr>
          <p:cNvPr id="876" name="Text Box 46"/>
          <p:cNvSpPr txBox="1">
            <a:spLocks noChangeArrowheads="1"/>
          </p:cNvSpPr>
          <p:nvPr/>
        </p:nvSpPr>
        <p:spPr bwMode="auto">
          <a:xfrm>
            <a:off x="990600" y="5334000"/>
            <a:ext cx="2352675"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r>
              <a:rPr lang="en-US"/>
              <a:t>Rings of block detectors</a:t>
            </a:r>
          </a:p>
        </p:txBody>
      </p:sp>
      <p:grpSp>
        <p:nvGrpSpPr>
          <p:cNvPr id="877" name="Group 56"/>
          <p:cNvGrpSpPr>
            <a:grpSpLocks/>
          </p:cNvGrpSpPr>
          <p:nvPr/>
        </p:nvGrpSpPr>
        <p:grpSpPr bwMode="auto">
          <a:xfrm>
            <a:off x="4419600" y="1295400"/>
            <a:ext cx="4552950" cy="5092700"/>
            <a:chOff x="2784" y="816"/>
            <a:chExt cx="2868" cy="3208"/>
          </a:xfrm>
        </p:grpSpPr>
        <p:grpSp>
          <p:nvGrpSpPr>
            <p:cNvPr id="878" name="Group 49"/>
            <p:cNvGrpSpPr>
              <a:grpSpLocks/>
            </p:cNvGrpSpPr>
            <p:nvPr/>
          </p:nvGrpSpPr>
          <p:grpSpPr bwMode="auto">
            <a:xfrm>
              <a:off x="2784" y="816"/>
              <a:ext cx="2868" cy="3208"/>
              <a:chOff x="2784" y="816"/>
              <a:chExt cx="2868" cy="3208"/>
            </a:xfrm>
          </p:grpSpPr>
          <p:pic>
            <p:nvPicPr>
              <p:cNvPr id="885" name="Picture 43" descr="HPDb7-2"/>
              <p:cNvPicPr>
                <a:picLocks noChangeAspect="1" noChangeArrowheads="1"/>
              </p:cNvPicPr>
              <p:nvPr/>
            </p:nvPicPr>
            <p:blipFill>
              <a:blip r:embed="rId8">
                <a:extLst>
                  <a:ext uri="{28A0092B-C50C-407E-A947-70E740481C1C}">
                    <a14:useLocalDpi xmlns:a14="http://schemas.microsoft.com/office/drawing/2010/main" val="0"/>
                  </a:ext>
                </a:extLst>
              </a:blip>
              <a:srcRect t="2321" b="2515"/>
              <a:stretch>
                <a:fillRect/>
              </a:stretch>
            </p:blipFill>
            <p:spPr bwMode="auto">
              <a:xfrm>
                <a:off x="3120" y="1104"/>
                <a:ext cx="2376" cy="2338"/>
              </a:xfrm>
              <a:prstGeom prst="rect">
                <a:avLst/>
              </a:prstGeom>
              <a:noFill/>
              <a:extLst>
                <a:ext uri="{909E8E84-426E-40dd-AFC4-6F175D3DCCD1}">
                  <a14:hiddenFill xmlns:a14="http://schemas.microsoft.com/office/drawing/2010/main">
                    <a:solidFill>
                      <a:srgbClr val="FFFFFF"/>
                    </a:solidFill>
                  </a14:hiddenFill>
                </a:ext>
              </a:extLst>
            </p:spPr>
          </p:pic>
          <p:sp>
            <p:nvSpPr>
              <p:cNvPr id="886" name="Text Box 47"/>
              <p:cNvSpPr txBox="1">
                <a:spLocks noChangeArrowheads="1"/>
              </p:cNvSpPr>
              <p:nvPr/>
            </p:nvSpPr>
            <p:spPr bwMode="auto">
              <a:xfrm>
                <a:off x="3502" y="816"/>
                <a:ext cx="1352"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r>
                  <a:rPr lang="en-US"/>
                  <a:t>New 3D axial concept</a:t>
                </a:r>
              </a:p>
            </p:txBody>
          </p:sp>
          <p:sp>
            <p:nvSpPr>
              <p:cNvPr id="887" name="Text Box 48"/>
              <p:cNvSpPr txBox="1">
                <a:spLocks noChangeArrowheads="1"/>
              </p:cNvSpPr>
              <p:nvPr/>
            </p:nvSpPr>
            <p:spPr bwMode="auto">
              <a:xfrm>
                <a:off x="2784" y="3504"/>
                <a:ext cx="2868" cy="5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r>
                  <a:rPr lang="en-US"/>
                  <a:t>Axial arrangement of camera modules based on matrices of long crystals read out on both sides by HPDs</a:t>
                </a:r>
              </a:p>
            </p:txBody>
          </p:sp>
        </p:grpSp>
        <p:grpSp>
          <p:nvGrpSpPr>
            <p:cNvPr id="879" name="Group 50"/>
            <p:cNvGrpSpPr>
              <a:grpSpLocks/>
            </p:cNvGrpSpPr>
            <p:nvPr/>
          </p:nvGrpSpPr>
          <p:grpSpPr bwMode="auto">
            <a:xfrm>
              <a:off x="4416" y="2109"/>
              <a:ext cx="111" cy="99"/>
              <a:chOff x="2688" y="1872"/>
              <a:chExt cx="207" cy="185"/>
            </a:xfrm>
          </p:grpSpPr>
          <p:sp>
            <p:nvSpPr>
              <p:cNvPr id="880" name="AutoShape 51"/>
              <p:cNvSpPr>
                <a:spLocks noChangeArrowheads="1"/>
              </p:cNvSpPr>
              <p:nvPr/>
            </p:nvSpPr>
            <p:spPr bwMode="auto">
              <a:xfrm rot="-10800000">
                <a:off x="2747" y="1872"/>
                <a:ext cx="92" cy="114"/>
              </a:xfrm>
              <a:prstGeom prst="triangle">
                <a:avLst>
                  <a:gd name="adj" fmla="val 50000"/>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81" name="AutoShape 52"/>
              <p:cNvSpPr>
                <a:spLocks noChangeArrowheads="1"/>
              </p:cNvSpPr>
              <p:nvPr/>
            </p:nvSpPr>
            <p:spPr bwMode="auto">
              <a:xfrm rot="3565137">
                <a:off x="2700" y="1953"/>
                <a:ext cx="92" cy="115"/>
              </a:xfrm>
              <a:prstGeom prst="triangle">
                <a:avLst>
                  <a:gd name="adj" fmla="val 50000"/>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82" name="AutoShape 53"/>
              <p:cNvSpPr>
                <a:spLocks noChangeArrowheads="1"/>
              </p:cNvSpPr>
              <p:nvPr/>
            </p:nvSpPr>
            <p:spPr bwMode="auto">
              <a:xfrm rot="-3604355">
                <a:off x="2792" y="1951"/>
                <a:ext cx="91" cy="115"/>
              </a:xfrm>
              <a:prstGeom prst="triangle">
                <a:avLst>
                  <a:gd name="adj" fmla="val 50000"/>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83" name="Oval 54"/>
              <p:cNvSpPr>
                <a:spLocks noChangeArrowheads="1"/>
              </p:cNvSpPr>
              <p:nvPr/>
            </p:nvSpPr>
            <p:spPr bwMode="auto">
              <a:xfrm>
                <a:off x="2774" y="1963"/>
                <a:ext cx="40" cy="40"/>
              </a:xfrm>
              <a:prstGeom prst="ellipse">
                <a:avLst/>
              </a:prstGeom>
              <a:solidFill>
                <a:srgbClr val="FFFF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84" name="Oval 55"/>
              <p:cNvSpPr>
                <a:spLocks noChangeArrowheads="1"/>
              </p:cNvSpPr>
              <p:nvPr/>
            </p:nvSpPr>
            <p:spPr bwMode="auto">
              <a:xfrm>
                <a:off x="2766" y="1956"/>
                <a:ext cx="55" cy="56"/>
              </a:xfrm>
              <a:prstGeom prst="ellipse">
                <a:avLst/>
              </a:prstGeom>
              <a:noFill/>
              <a:ln w="28575">
                <a:solidFill>
                  <a:srgbClr val="000008"/>
                </a:solidFill>
                <a:round/>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sp>
        <p:nvSpPr>
          <p:cNvPr id="889" name="Line 38"/>
          <p:cNvSpPr>
            <a:spLocks noChangeShapeType="1"/>
          </p:cNvSpPr>
          <p:nvPr/>
        </p:nvSpPr>
        <p:spPr bwMode="auto">
          <a:xfrm>
            <a:off x="2455863" y="2762250"/>
            <a:ext cx="877887" cy="1371600"/>
          </a:xfrm>
          <a:prstGeom prst="line">
            <a:avLst/>
          </a:prstGeom>
          <a:noFill/>
          <a:ln w="28575">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nvGrpSpPr>
          <p:cNvPr id="890" name="Group 31"/>
          <p:cNvGrpSpPr>
            <a:grpSpLocks/>
          </p:cNvGrpSpPr>
          <p:nvPr/>
        </p:nvGrpSpPr>
        <p:grpSpPr bwMode="auto">
          <a:xfrm>
            <a:off x="2667000" y="3124200"/>
            <a:ext cx="176213" cy="157163"/>
            <a:chOff x="2688" y="1872"/>
            <a:chExt cx="207" cy="185"/>
          </a:xfrm>
        </p:grpSpPr>
        <p:sp>
          <p:nvSpPr>
            <p:cNvPr id="891" name="AutoShape 32"/>
            <p:cNvSpPr>
              <a:spLocks noChangeArrowheads="1"/>
            </p:cNvSpPr>
            <p:nvPr/>
          </p:nvSpPr>
          <p:spPr bwMode="auto">
            <a:xfrm rot="-10800000">
              <a:off x="2747" y="1872"/>
              <a:ext cx="92" cy="114"/>
            </a:xfrm>
            <a:prstGeom prst="triangle">
              <a:avLst>
                <a:gd name="adj" fmla="val 50000"/>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92" name="AutoShape 33"/>
            <p:cNvSpPr>
              <a:spLocks noChangeArrowheads="1"/>
            </p:cNvSpPr>
            <p:nvPr/>
          </p:nvSpPr>
          <p:spPr bwMode="auto">
            <a:xfrm rot="3565137">
              <a:off x="2700" y="1953"/>
              <a:ext cx="92" cy="115"/>
            </a:xfrm>
            <a:prstGeom prst="triangle">
              <a:avLst>
                <a:gd name="adj" fmla="val 50000"/>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93" name="AutoShape 34"/>
            <p:cNvSpPr>
              <a:spLocks noChangeArrowheads="1"/>
            </p:cNvSpPr>
            <p:nvPr/>
          </p:nvSpPr>
          <p:spPr bwMode="auto">
            <a:xfrm rot="-3604355">
              <a:off x="2792" y="1951"/>
              <a:ext cx="91" cy="115"/>
            </a:xfrm>
            <a:prstGeom prst="triangle">
              <a:avLst>
                <a:gd name="adj" fmla="val 50000"/>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94" name="Oval 35"/>
            <p:cNvSpPr>
              <a:spLocks noChangeArrowheads="1"/>
            </p:cNvSpPr>
            <p:nvPr/>
          </p:nvSpPr>
          <p:spPr bwMode="auto">
            <a:xfrm>
              <a:off x="2774" y="1963"/>
              <a:ext cx="40" cy="40"/>
            </a:xfrm>
            <a:prstGeom prst="ellipse">
              <a:avLst/>
            </a:prstGeom>
            <a:solidFill>
              <a:srgbClr val="FFFF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95" name="Oval 36"/>
            <p:cNvSpPr>
              <a:spLocks noChangeArrowheads="1"/>
            </p:cNvSpPr>
            <p:nvPr/>
          </p:nvSpPr>
          <p:spPr bwMode="auto">
            <a:xfrm>
              <a:off x="2766" y="1956"/>
              <a:ext cx="55" cy="56"/>
            </a:xfrm>
            <a:prstGeom prst="ellipse">
              <a:avLst/>
            </a:prstGeom>
            <a:noFill/>
            <a:ln w="28575">
              <a:solidFill>
                <a:srgbClr val="000008"/>
              </a:solidFill>
              <a:round/>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896" name="Line 59"/>
          <p:cNvSpPr>
            <a:spLocks noChangeShapeType="1"/>
          </p:cNvSpPr>
          <p:nvPr/>
        </p:nvSpPr>
        <p:spPr bwMode="auto">
          <a:xfrm>
            <a:off x="2179638" y="2286000"/>
            <a:ext cx="146050" cy="228600"/>
          </a:xfrm>
          <a:prstGeom prst="line">
            <a:avLst/>
          </a:prstGeom>
          <a:noFill/>
          <a:ln w="28575">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897" name="Slide Number Placeholder 3"/>
          <p:cNvSpPr>
            <a:spLocks noGrp="1"/>
          </p:cNvSpPr>
          <p:nvPr>
            <p:ph type="sldNum" sz="quarter" idx="12"/>
          </p:nvPr>
        </p:nvSpPr>
        <p:spPr>
          <a:xfrm>
            <a:off x="4305300" y="6449280"/>
            <a:ext cx="533400" cy="365125"/>
          </a:xfrm>
        </p:spPr>
        <p:txBody>
          <a:bodyPr/>
          <a:lstStyle/>
          <a:p>
            <a:fld id="{77AAF2D2-28F1-3E41-9B6B-DD73EEAF3704}" type="slidenum">
              <a:rPr lang="en-US" smtClean="0"/>
              <a:t>35</a:t>
            </a:fld>
            <a:endParaRPr lang="en-US" dirty="0"/>
          </a:p>
        </p:txBody>
      </p:sp>
      <p:sp>
        <p:nvSpPr>
          <p:cNvPr id="888" name="Text Box 57"/>
          <p:cNvSpPr txBox="1">
            <a:spLocks noChangeArrowheads="1"/>
          </p:cNvSpPr>
          <p:nvPr/>
        </p:nvSpPr>
        <p:spPr bwMode="auto">
          <a:xfrm>
            <a:off x="7543800" y="5029200"/>
            <a:ext cx="992974"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r>
              <a:rPr lang="en-US" sz="900" dirty="0">
                <a:solidFill>
                  <a:srgbClr val="000000"/>
                </a:solidFill>
              </a:rPr>
              <a:t>Illustration: </a:t>
            </a:r>
          </a:p>
          <a:p>
            <a:r>
              <a:rPr lang="en-US" sz="900" dirty="0">
                <a:solidFill>
                  <a:srgbClr val="000000"/>
                </a:solidFill>
              </a:rPr>
              <a:t>F. </a:t>
            </a:r>
            <a:r>
              <a:rPr lang="en-US" sz="900" dirty="0" err="1">
                <a:solidFill>
                  <a:srgbClr val="000000"/>
                </a:solidFill>
              </a:rPr>
              <a:t>Schönahl</a:t>
            </a:r>
            <a:r>
              <a:rPr lang="en-US" sz="900" dirty="0">
                <a:solidFill>
                  <a:srgbClr val="000000"/>
                </a:solidFill>
              </a:rPr>
              <a:t>, HUG</a:t>
            </a:r>
          </a:p>
        </p:txBody>
      </p:sp>
      <p:sp>
        <p:nvSpPr>
          <p:cNvPr id="2" name="TextBox 1"/>
          <p:cNvSpPr txBox="1"/>
          <p:nvPr/>
        </p:nvSpPr>
        <p:spPr>
          <a:xfrm>
            <a:off x="6244683" y="6576423"/>
            <a:ext cx="2320354" cy="338554"/>
          </a:xfrm>
          <a:prstGeom prst="rect">
            <a:avLst/>
          </a:prstGeom>
          <a:noFill/>
        </p:spPr>
        <p:txBody>
          <a:bodyPr wrap="none" rtlCol="0">
            <a:spAutoFit/>
          </a:bodyPr>
          <a:lstStyle/>
          <a:p>
            <a:r>
              <a:rPr lang="en-US" sz="1600" i="1" dirty="0" smtClean="0"/>
              <a:t>Christian </a:t>
            </a:r>
            <a:r>
              <a:rPr lang="en-US" sz="1600" i="1" dirty="0" err="1" smtClean="0"/>
              <a:t>Joram</a:t>
            </a:r>
            <a:r>
              <a:rPr lang="en-US" sz="1600" i="1" dirty="0" smtClean="0"/>
              <a:t> PHE2010</a:t>
            </a:r>
            <a:endParaRPr lang="en-US" sz="1600" i="1" dirty="0"/>
          </a:p>
        </p:txBody>
      </p:sp>
      <p:sp>
        <p:nvSpPr>
          <p:cNvPr id="3" name="Rectangle 2"/>
          <p:cNvSpPr/>
          <p:nvPr/>
        </p:nvSpPr>
        <p:spPr>
          <a:xfrm>
            <a:off x="2273935" y="3244334"/>
            <a:ext cx="4596130" cy="369332"/>
          </a:xfrm>
          <a:prstGeom prst="rect">
            <a:avLst/>
          </a:prstGeom>
        </p:spPr>
        <p:txBody>
          <a:bodyPr wrap="none">
            <a:spAutoFit/>
          </a:bodyPr>
          <a:lstStyle/>
          <a:p>
            <a:r>
              <a:rPr lang="en-US" dirty="0"/>
              <a:t>http://</a:t>
            </a:r>
            <a:r>
              <a:rPr lang="en-US" dirty="0" err="1"/>
              <a:t>cordis.europa.eu</a:t>
            </a:r>
            <a:r>
              <a:rPr lang="en-US" dirty="0"/>
              <a:t>/technology-platforms/</a:t>
            </a:r>
          </a:p>
        </p:txBody>
      </p:sp>
    </p:spTree>
    <p:extLst>
      <p:ext uri="{BB962C8B-B14F-4D97-AF65-F5344CB8AC3E}">
        <p14:creationId xmlns:p14="http://schemas.microsoft.com/office/powerpoint/2010/main" val="410812143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A new PET !</a:t>
            </a:r>
            <a:endParaRPr lang="en-GB" dirty="0"/>
          </a:p>
        </p:txBody>
      </p:sp>
      <p:sp>
        <p:nvSpPr>
          <p:cNvPr id="6" name="Slide Number Placeholder 5"/>
          <p:cNvSpPr>
            <a:spLocks noGrp="1"/>
          </p:cNvSpPr>
          <p:nvPr>
            <p:ph type="sldNum" sz="quarter" idx="12"/>
          </p:nvPr>
        </p:nvSpPr>
        <p:spPr/>
        <p:txBody>
          <a:bodyPr/>
          <a:lstStyle/>
          <a:p>
            <a:fld id="{EFC46D2B-CCB5-42F1-9710-4D20AD1F131B}" type="datetime1">
              <a:rPr lang="en-GB" smtClean="0"/>
              <a:pPr/>
              <a:t>24/09/14</a:t>
            </a:fld>
            <a:endParaRPr lang="en-GB" dirty="0"/>
          </a:p>
        </p:txBody>
      </p:sp>
      <p:pic>
        <p:nvPicPr>
          <p:cNvPr id="10" name="Picture 12" descr="\\cern.ch\dfs\Users\r\rgiuffre\Desktop\CERN\PICOSEC\PicoSEC images\CERN-logo.jpg"/>
          <p:cNvPicPr>
            <a:picLocks noGrp="1" noChangeAspect="1" noChangeArrowheads="1"/>
          </p:cNvPicPr>
          <p:nvPr>
            <p:ph type="pic" sz="quarter" idx="13"/>
          </p:nvPr>
        </p:nvPicPr>
        <p:blipFill>
          <a:blip r:embed="rId2" cstate="print">
            <a:extLst>
              <a:ext uri="{28A0092B-C50C-407E-A947-70E740481C1C}">
                <a14:useLocalDpi xmlns:a14="http://schemas.microsoft.com/office/drawing/2010/main" val="0"/>
              </a:ext>
            </a:extLst>
          </a:blip>
          <a:srcRect t="5206" b="5206"/>
          <a:stretch>
            <a:fillRect/>
          </a:stretch>
        </p:blipFill>
        <p:spPr bwMode="auto">
          <a:xfrm>
            <a:off x="3203848" y="6294121"/>
            <a:ext cx="579511" cy="5192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1645890"/>
            <a:ext cx="5086350" cy="3943350"/>
          </a:xfrm>
          <a:prstGeom prst="rect">
            <a:avLst/>
          </a:prstGeom>
        </p:spPr>
      </p:pic>
      <p:sp>
        <p:nvSpPr>
          <p:cNvPr id="4" name="TextBox 3"/>
          <p:cNvSpPr txBox="1"/>
          <p:nvPr/>
        </p:nvSpPr>
        <p:spPr>
          <a:xfrm>
            <a:off x="3779912" y="1340768"/>
            <a:ext cx="4536504" cy="2308324"/>
          </a:xfrm>
          <a:prstGeom prst="rect">
            <a:avLst/>
          </a:prstGeom>
          <a:noFill/>
        </p:spPr>
        <p:txBody>
          <a:bodyPr wrap="square" rtlCol="0">
            <a:spAutoFit/>
          </a:bodyPr>
          <a:lstStyle/>
          <a:p>
            <a:r>
              <a:rPr lang="en-GB" dirty="0"/>
              <a:t>A novel imaging system for endoscopic exams</a:t>
            </a:r>
          </a:p>
          <a:p>
            <a:r>
              <a:rPr lang="en-GB" dirty="0"/>
              <a:t>of the pancreas or the prostate</a:t>
            </a:r>
            <a:r>
              <a:rPr lang="en-GB" dirty="0" smtClean="0"/>
              <a:t>.</a:t>
            </a:r>
          </a:p>
          <a:p>
            <a:endParaRPr lang="en-GB" dirty="0"/>
          </a:p>
          <a:p>
            <a:r>
              <a:rPr lang="en-GB" dirty="0"/>
              <a:t>A combination of high resolution metabolic</a:t>
            </a:r>
          </a:p>
          <a:p>
            <a:r>
              <a:rPr lang="en-GB" dirty="0"/>
              <a:t>imaging with TOFPET and anatomical imaging</a:t>
            </a:r>
          </a:p>
          <a:p>
            <a:r>
              <a:rPr lang="en-GB" dirty="0"/>
              <a:t>with ultrasound</a:t>
            </a:r>
            <a:r>
              <a:rPr lang="en-GB" dirty="0" smtClean="0"/>
              <a:t>.</a:t>
            </a:r>
          </a:p>
          <a:p>
            <a:endParaRPr lang="en-GB" dirty="0"/>
          </a:p>
          <a:p>
            <a:r>
              <a:rPr lang="en-GB" dirty="0"/>
              <a:t>The development of targeted biomarkers.</a:t>
            </a:r>
          </a:p>
        </p:txBody>
      </p:sp>
      <p:sp>
        <p:nvSpPr>
          <p:cNvPr id="8" name="TextBox 7"/>
          <p:cNvSpPr txBox="1"/>
          <p:nvPr/>
        </p:nvSpPr>
        <p:spPr>
          <a:xfrm>
            <a:off x="6882496" y="5519328"/>
            <a:ext cx="2261504" cy="369332"/>
          </a:xfrm>
          <a:prstGeom prst="rect">
            <a:avLst/>
          </a:prstGeom>
          <a:noFill/>
        </p:spPr>
        <p:txBody>
          <a:bodyPr wrap="square" rtlCol="0">
            <a:spAutoFit/>
          </a:bodyPr>
          <a:lstStyle/>
          <a:p>
            <a:r>
              <a:rPr lang="en-US" dirty="0" smtClean="0"/>
              <a:t>Paul </a:t>
            </a:r>
            <a:r>
              <a:rPr lang="en-US" dirty="0" err="1" smtClean="0"/>
              <a:t>Lecoq</a:t>
            </a:r>
            <a:r>
              <a:rPr lang="en-US" dirty="0" smtClean="0"/>
              <a:t>, 2014</a:t>
            </a:r>
            <a:endParaRPr lang="en-US" dirty="0"/>
          </a:p>
        </p:txBody>
      </p:sp>
    </p:spTree>
    <p:extLst>
      <p:ext uri="{BB962C8B-B14F-4D97-AF65-F5344CB8AC3E}">
        <p14:creationId xmlns:p14="http://schemas.microsoft.com/office/powerpoint/2010/main" val="402018096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594" y="1072179"/>
            <a:ext cx="4479164" cy="520358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3464" y="1200330"/>
            <a:ext cx="3938678" cy="5248980"/>
          </a:xfrm>
          <a:prstGeom prst="rect">
            <a:avLst/>
          </a:prstGeom>
        </p:spPr>
      </p:pic>
      <p:sp>
        <p:nvSpPr>
          <p:cNvPr id="4" name="TextBox 3"/>
          <p:cNvSpPr txBox="1"/>
          <p:nvPr/>
        </p:nvSpPr>
        <p:spPr>
          <a:xfrm>
            <a:off x="0" y="1"/>
            <a:ext cx="9144000" cy="1200329"/>
          </a:xfrm>
          <a:prstGeom prst="rect">
            <a:avLst/>
          </a:prstGeom>
          <a:noFill/>
        </p:spPr>
        <p:txBody>
          <a:bodyPr wrap="square" rtlCol="0">
            <a:spAutoFit/>
          </a:bodyPr>
          <a:lstStyle/>
          <a:p>
            <a:pPr algn="ctr"/>
            <a:r>
              <a:rPr lang="en-US" sz="7200" b="1" dirty="0" smtClean="0">
                <a:solidFill>
                  <a:schemeClr val="tx2"/>
                </a:solidFill>
                <a:latin typeface="League Gothic Regular"/>
                <a:cs typeface="League Gothic Regular"/>
              </a:rPr>
              <a:t>MEDIPIX</a:t>
            </a:r>
            <a:endParaRPr lang="en-US" sz="7200" b="1" dirty="0">
              <a:solidFill>
                <a:schemeClr val="tx2"/>
              </a:solidFill>
              <a:latin typeface="League Gothic Regular"/>
              <a:cs typeface="League Gothic Regular"/>
            </a:endParaRPr>
          </a:p>
        </p:txBody>
      </p:sp>
      <p:sp>
        <p:nvSpPr>
          <p:cNvPr id="6" name="Slide Number Placeholder 5"/>
          <p:cNvSpPr>
            <a:spLocks noGrp="1"/>
          </p:cNvSpPr>
          <p:nvPr>
            <p:ph type="sldNum" sz="quarter" idx="12"/>
          </p:nvPr>
        </p:nvSpPr>
        <p:spPr/>
        <p:txBody>
          <a:bodyPr/>
          <a:lstStyle/>
          <a:p>
            <a:fld id="{EBFE97BA-25C8-9F43-B1D0-D16D337F4DD5}" type="slidenum">
              <a:rPr lang="en-US" smtClean="0"/>
              <a:t>37</a:t>
            </a:fld>
            <a:endParaRPr lang="en-US"/>
          </a:p>
        </p:txBody>
      </p:sp>
      <p:sp>
        <p:nvSpPr>
          <p:cNvPr id="7" name="Footer Placeholder 6"/>
          <p:cNvSpPr>
            <a:spLocks noGrp="1"/>
          </p:cNvSpPr>
          <p:nvPr>
            <p:ph type="ftr" sz="quarter" idx="11"/>
          </p:nvPr>
        </p:nvSpPr>
        <p:spPr>
          <a:xfrm>
            <a:off x="1650468" y="6356350"/>
            <a:ext cx="2895600" cy="365125"/>
          </a:xfrm>
        </p:spPr>
        <p:txBody>
          <a:bodyPr/>
          <a:lstStyle/>
          <a:p>
            <a:r>
              <a:rPr lang="en-US" dirty="0" smtClean="0"/>
              <a:t>Michael Campbell, 2014</a:t>
            </a:r>
            <a:endParaRPr lang="en-US" dirty="0"/>
          </a:p>
        </p:txBody>
      </p:sp>
    </p:spTree>
    <p:extLst>
      <p:ext uri="{BB962C8B-B14F-4D97-AF65-F5344CB8AC3E}">
        <p14:creationId xmlns:p14="http://schemas.microsoft.com/office/powerpoint/2010/main" val="23230405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edicis_Stora.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655558" y="-1077638"/>
            <a:ext cx="6035831" cy="8541463"/>
          </a:xfrm>
          <a:prstGeom prst="rect">
            <a:avLst/>
          </a:prstGeom>
        </p:spPr>
      </p:pic>
      <p:sp>
        <p:nvSpPr>
          <p:cNvPr id="3" name="Slide Number Placeholder 2"/>
          <p:cNvSpPr>
            <a:spLocks noGrp="1"/>
          </p:cNvSpPr>
          <p:nvPr>
            <p:ph type="sldNum" sz="quarter" idx="12"/>
          </p:nvPr>
        </p:nvSpPr>
        <p:spPr/>
        <p:txBody>
          <a:bodyPr/>
          <a:lstStyle/>
          <a:p>
            <a:fld id="{EBFE97BA-25C8-9F43-B1D0-D16D337F4DD5}" type="slidenum">
              <a:rPr lang="en-US" smtClean="0"/>
              <a:t>38</a:t>
            </a:fld>
            <a:endParaRPr lang="en-US" dirty="0"/>
          </a:p>
        </p:txBody>
      </p:sp>
      <p:sp>
        <p:nvSpPr>
          <p:cNvPr id="5" name="Footer Placeholder 4"/>
          <p:cNvSpPr>
            <a:spLocks noGrp="1"/>
          </p:cNvSpPr>
          <p:nvPr>
            <p:ph type="ftr" sz="quarter" idx="11"/>
          </p:nvPr>
        </p:nvSpPr>
        <p:spPr/>
        <p:txBody>
          <a:bodyPr/>
          <a:lstStyle/>
          <a:p>
            <a:r>
              <a:rPr lang="en-US" dirty="0" smtClean="0"/>
              <a:t>Thierry </a:t>
            </a:r>
            <a:r>
              <a:rPr lang="en-US" dirty="0" err="1" smtClean="0"/>
              <a:t>Storra</a:t>
            </a:r>
            <a:r>
              <a:rPr lang="en-US" dirty="0" smtClean="0"/>
              <a:t>, 2014</a:t>
            </a:r>
            <a:endParaRPr lang="en-US" dirty="0"/>
          </a:p>
        </p:txBody>
      </p:sp>
    </p:spTree>
    <p:extLst>
      <p:ext uri="{BB962C8B-B14F-4D97-AF65-F5344CB8AC3E}">
        <p14:creationId xmlns:p14="http://schemas.microsoft.com/office/powerpoint/2010/main" val="24181835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656248" y="1856594"/>
            <a:ext cx="3605363" cy="3702975"/>
          </a:xfrm>
          <a:prstGeom prst="ellipse">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96982" y="-1901"/>
            <a:ext cx="9144000" cy="751260"/>
          </a:xfrm>
          <a:prstGeom prst="rect">
            <a:avLst/>
          </a:prstGeom>
          <a:solidFill>
            <a:srgbClr val="3366FF">
              <a:alpha val="4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457200" y="0"/>
            <a:ext cx="8229600" cy="751260"/>
          </a:xfrm>
        </p:spPr>
        <p:txBody>
          <a:bodyPr>
            <a:noAutofit/>
          </a:bodyPr>
          <a:lstStyle/>
          <a:p>
            <a:pPr algn="ctr"/>
            <a:r>
              <a:rPr lang="en-US" sz="4000" dirty="0" smtClean="0"/>
              <a:t>We need to collaboration</a:t>
            </a:r>
            <a:endParaRPr lang="en-US" sz="4000" dirty="0"/>
          </a:p>
        </p:txBody>
      </p:sp>
      <p:pic>
        <p:nvPicPr>
          <p:cNvPr id="8" name="Picture 7"/>
          <p:cNvPicPr>
            <a:picLocks noChangeAspect="1"/>
          </p:cNvPicPr>
          <p:nvPr/>
        </p:nvPicPr>
        <p:blipFill>
          <a:blip r:embed="rId2"/>
          <a:stretch>
            <a:fillRect/>
          </a:stretch>
        </p:blipFill>
        <p:spPr>
          <a:xfrm>
            <a:off x="3270370" y="2592247"/>
            <a:ext cx="2391430" cy="2048658"/>
          </a:xfrm>
          <a:prstGeom prst="rect">
            <a:avLst/>
          </a:prstGeom>
        </p:spPr>
      </p:pic>
      <p:grpSp>
        <p:nvGrpSpPr>
          <p:cNvPr id="51" name="Group 50"/>
          <p:cNvGrpSpPr/>
          <p:nvPr/>
        </p:nvGrpSpPr>
        <p:grpSpPr>
          <a:xfrm>
            <a:off x="1869812" y="2200284"/>
            <a:ext cx="1390148" cy="1180640"/>
            <a:chOff x="1995902" y="2228511"/>
            <a:chExt cx="1207424" cy="1180640"/>
          </a:xfrm>
        </p:grpSpPr>
        <p:sp>
          <p:nvSpPr>
            <p:cNvPr id="13" name="Oval 12"/>
            <p:cNvSpPr/>
            <p:nvPr/>
          </p:nvSpPr>
          <p:spPr>
            <a:xfrm>
              <a:off x="1995902" y="2228511"/>
              <a:ext cx="1207424" cy="11806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2077357" y="2542381"/>
              <a:ext cx="1046843" cy="369332"/>
            </a:xfrm>
            <a:prstGeom prst="rect">
              <a:avLst/>
            </a:prstGeom>
            <a:noFill/>
          </p:spPr>
          <p:txBody>
            <a:bodyPr wrap="square" rtlCol="0">
              <a:spAutoFit/>
            </a:bodyPr>
            <a:lstStyle/>
            <a:p>
              <a:r>
                <a:rPr lang="en-US" dirty="0" smtClean="0"/>
                <a:t>Hospitals</a:t>
              </a:r>
              <a:endParaRPr lang="en-US" dirty="0"/>
            </a:p>
          </p:txBody>
        </p:sp>
      </p:grpSp>
      <p:grpSp>
        <p:nvGrpSpPr>
          <p:cNvPr id="46" name="Group 45"/>
          <p:cNvGrpSpPr/>
          <p:nvPr/>
        </p:nvGrpSpPr>
        <p:grpSpPr>
          <a:xfrm>
            <a:off x="3990033" y="1053893"/>
            <a:ext cx="1207424" cy="1180640"/>
            <a:chOff x="3990033" y="1297613"/>
            <a:chExt cx="1207424" cy="1180640"/>
          </a:xfrm>
        </p:grpSpPr>
        <p:sp>
          <p:nvSpPr>
            <p:cNvPr id="12" name="Oval 11"/>
            <p:cNvSpPr/>
            <p:nvPr/>
          </p:nvSpPr>
          <p:spPr>
            <a:xfrm>
              <a:off x="3990033" y="1297613"/>
              <a:ext cx="1207424" cy="11806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4154350" y="1469571"/>
              <a:ext cx="997752" cy="646331"/>
            </a:xfrm>
            <a:prstGeom prst="rect">
              <a:avLst/>
            </a:prstGeom>
            <a:noFill/>
          </p:spPr>
          <p:txBody>
            <a:bodyPr wrap="square" rtlCol="0">
              <a:spAutoFit/>
            </a:bodyPr>
            <a:lstStyle/>
            <a:p>
              <a:r>
                <a:rPr lang="en-US" dirty="0" smtClean="0"/>
                <a:t>Imaging centres</a:t>
              </a:r>
              <a:endParaRPr lang="en-US" dirty="0"/>
            </a:p>
          </p:txBody>
        </p:sp>
      </p:grpSp>
      <p:grpSp>
        <p:nvGrpSpPr>
          <p:cNvPr id="47" name="Group 46"/>
          <p:cNvGrpSpPr/>
          <p:nvPr/>
        </p:nvGrpSpPr>
        <p:grpSpPr>
          <a:xfrm>
            <a:off x="5880976" y="2165015"/>
            <a:ext cx="1404825" cy="1180640"/>
            <a:chOff x="5929793" y="2128731"/>
            <a:chExt cx="1404825" cy="1180640"/>
          </a:xfrm>
        </p:grpSpPr>
        <p:sp>
          <p:nvSpPr>
            <p:cNvPr id="9" name="Oval 8"/>
            <p:cNvSpPr/>
            <p:nvPr/>
          </p:nvSpPr>
          <p:spPr>
            <a:xfrm>
              <a:off x="5929793" y="2128731"/>
              <a:ext cx="1207424" cy="11806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6019800" y="2280464"/>
              <a:ext cx="1314818" cy="646331"/>
            </a:xfrm>
            <a:prstGeom prst="rect">
              <a:avLst/>
            </a:prstGeom>
            <a:noFill/>
          </p:spPr>
          <p:txBody>
            <a:bodyPr wrap="square" rtlCol="0">
              <a:spAutoFit/>
            </a:bodyPr>
            <a:lstStyle/>
            <a:p>
              <a:r>
                <a:rPr lang="en-US" dirty="0" smtClean="0"/>
                <a:t>Research institutes</a:t>
              </a:r>
              <a:endParaRPr lang="en-US" dirty="0"/>
            </a:p>
          </p:txBody>
        </p:sp>
      </p:grpSp>
      <p:grpSp>
        <p:nvGrpSpPr>
          <p:cNvPr id="48" name="Group 47"/>
          <p:cNvGrpSpPr/>
          <p:nvPr/>
        </p:nvGrpSpPr>
        <p:grpSpPr>
          <a:xfrm>
            <a:off x="5791794" y="3906729"/>
            <a:ext cx="1418815" cy="1180640"/>
            <a:chOff x="5791794" y="3906729"/>
            <a:chExt cx="1418815" cy="1180640"/>
          </a:xfrm>
        </p:grpSpPr>
        <p:sp>
          <p:nvSpPr>
            <p:cNvPr id="10" name="Oval 9"/>
            <p:cNvSpPr/>
            <p:nvPr/>
          </p:nvSpPr>
          <p:spPr>
            <a:xfrm>
              <a:off x="5791794" y="3906729"/>
              <a:ext cx="1207424" cy="11806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5895791" y="4115257"/>
              <a:ext cx="1314818" cy="646331"/>
            </a:xfrm>
            <a:prstGeom prst="rect">
              <a:avLst/>
            </a:prstGeom>
            <a:noFill/>
          </p:spPr>
          <p:txBody>
            <a:bodyPr wrap="square" rtlCol="0">
              <a:spAutoFit/>
            </a:bodyPr>
            <a:lstStyle/>
            <a:p>
              <a:r>
                <a:rPr lang="en-US" dirty="0" smtClean="0"/>
                <a:t>Academic institutes</a:t>
              </a:r>
              <a:endParaRPr lang="en-US" dirty="0"/>
            </a:p>
          </p:txBody>
        </p:sp>
      </p:grpSp>
      <p:grpSp>
        <p:nvGrpSpPr>
          <p:cNvPr id="49" name="Group 48"/>
          <p:cNvGrpSpPr/>
          <p:nvPr/>
        </p:nvGrpSpPr>
        <p:grpSpPr>
          <a:xfrm>
            <a:off x="3881647" y="5087369"/>
            <a:ext cx="1315810" cy="1180640"/>
            <a:chOff x="4063076" y="4901446"/>
            <a:chExt cx="1207424" cy="1180640"/>
          </a:xfrm>
        </p:grpSpPr>
        <p:sp>
          <p:nvSpPr>
            <p:cNvPr id="11" name="Oval 10"/>
            <p:cNvSpPr/>
            <p:nvPr/>
          </p:nvSpPr>
          <p:spPr>
            <a:xfrm>
              <a:off x="4063076" y="4901446"/>
              <a:ext cx="1207424" cy="11806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4199602" y="5245786"/>
              <a:ext cx="952500" cy="369332"/>
            </a:xfrm>
            <a:prstGeom prst="rect">
              <a:avLst/>
            </a:prstGeom>
            <a:noFill/>
          </p:spPr>
          <p:txBody>
            <a:bodyPr wrap="square" rtlCol="0">
              <a:spAutoFit/>
            </a:bodyPr>
            <a:lstStyle/>
            <a:p>
              <a:r>
                <a:rPr lang="en-US" dirty="0" smtClean="0"/>
                <a:t>Industry</a:t>
              </a:r>
              <a:endParaRPr lang="en-US" dirty="0"/>
            </a:p>
          </p:txBody>
        </p:sp>
      </p:grpSp>
      <p:grpSp>
        <p:nvGrpSpPr>
          <p:cNvPr id="50" name="Group 49"/>
          <p:cNvGrpSpPr/>
          <p:nvPr/>
        </p:nvGrpSpPr>
        <p:grpSpPr>
          <a:xfrm>
            <a:off x="1995902" y="3962768"/>
            <a:ext cx="1207424" cy="1180640"/>
            <a:chOff x="1995902" y="3962768"/>
            <a:chExt cx="1207424" cy="1180640"/>
          </a:xfrm>
        </p:grpSpPr>
        <p:sp>
          <p:nvSpPr>
            <p:cNvPr id="14" name="Oval 13"/>
            <p:cNvSpPr/>
            <p:nvPr/>
          </p:nvSpPr>
          <p:spPr>
            <a:xfrm>
              <a:off x="1995902" y="3962768"/>
              <a:ext cx="1207424" cy="11806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1995903" y="4191000"/>
              <a:ext cx="1128298" cy="646331"/>
            </a:xfrm>
            <a:prstGeom prst="rect">
              <a:avLst/>
            </a:prstGeom>
            <a:noFill/>
          </p:spPr>
          <p:txBody>
            <a:bodyPr wrap="square" rtlCol="0">
              <a:spAutoFit/>
            </a:bodyPr>
            <a:lstStyle/>
            <a:p>
              <a:r>
                <a:rPr lang="en-US" dirty="0" smtClean="0"/>
                <a:t>Funding agencies</a:t>
              </a:r>
              <a:endParaRPr lang="en-US" dirty="0"/>
            </a:p>
          </p:txBody>
        </p:sp>
      </p:grpSp>
      <p:grpSp>
        <p:nvGrpSpPr>
          <p:cNvPr id="54" name="Group 53"/>
          <p:cNvGrpSpPr/>
          <p:nvPr/>
        </p:nvGrpSpPr>
        <p:grpSpPr>
          <a:xfrm>
            <a:off x="5610623" y="751260"/>
            <a:ext cx="1353817" cy="1107235"/>
            <a:chOff x="5726895" y="840700"/>
            <a:chExt cx="1353817" cy="1107235"/>
          </a:xfrm>
        </p:grpSpPr>
        <p:sp>
          <p:nvSpPr>
            <p:cNvPr id="18" name="Isosceles Triangle 17"/>
            <p:cNvSpPr/>
            <p:nvPr/>
          </p:nvSpPr>
          <p:spPr>
            <a:xfrm>
              <a:off x="5726895" y="840700"/>
              <a:ext cx="1252143" cy="1107235"/>
            </a:xfrm>
            <a:prstGeom prst="triangle">
              <a:avLst/>
            </a:prstGeom>
            <a:solidFill>
              <a:srgbClr val="FA973F"/>
            </a:solidFill>
            <a:scene3d>
              <a:camera prst="orthographicFront">
                <a:rot lat="0" lon="0" rev="9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6025688" y="1393920"/>
              <a:ext cx="1055024" cy="307777"/>
            </a:xfrm>
            <a:prstGeom prst="rect">
              <a:avLst/>
            </a:prstGeom>
            <a:noFill/>
          </p:spPr>
          <p:txBody>
            <a:bodyPr wrap="square" rtlCol="0">
              <a:spAutoFit/>
            </a:bodyPr>
            <a:lstStyle/>
            <a:p>
              <a:r>
                <a:rPr lang="en-US" sz="1400" dirty="0" smtClean="0"/>
                <a:t>Biologists</a:t>
              </a:r>
              <a:endParaRPr lang="en-US" sz="1400" dirty="0"/>
            </a:p>
          </p:txBody>
        </p:sp>
      </p:grpSp>
      <p:grpSp>
        <p:nvGrpSpPr>
          <p:cNvPr id="55" name="Group 54"/>
          <p:cNvGrpSpPr/>
          <p:nvPr/>
        </p:nvGrpSpPr>
        <p:grpSpPr>
          <a:xfrm>
            <a:off x="6964440" y="2855533"/>
            <a:ext cx="1252143" cy="1107235"/>
            <a:chOff x="7608309" y="2855533"/>
            <a:chExt cx="1252143" cy="1107235"/>
          </a:xfrm>
        </p:grpSpPr>
        <p:sp>
          <p:nvSpPr>
            <p:cNvPr id="15" name="Isosceles Triangle 14"/>
            <p:cNvSpPr/>
            <p:nvPr/>
          </p:nvSpPr>
          <p:spPr>
            <a:xfrm>
              <a:off x="7608309" y="2855533"/>
              <a:ext cx="1252143" cy="1107235"/>
            </a:xfrm>
            <a:prstGeom prst="triangle">
              <a:avLst/>
            </a:prstGeom>
            <a:solidFill>
              <a:srgbClr val="FA973F"/>
            </a:solidFill>
            <a:scene3d>
              <a:camera prst="orthographicFront">
                <a:rot lat="0" lon="0" rev="20099999"/>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7608309" y="3398373"/>
              <a:ext cx="1122523" cy="307777"/>
            </a:xfrm>
            <a:prstGeom prst="rect">
              <a:avLst/>
            </a:prstGeom>
            <a:noFill/>
          </p:spPr>
          <p:txBody>
            <a:bodyPr wrap="square" rtlCol="0">
              <a:spAutoFit/>
            </a:bodyPr>
            <a:lstStyle/>
            <a:p>
              <a:pPr algn="ctr"/>
              <a:r>
                <a:rPr lang="en-US" sz="1400" dirty="0" smtClean="0"/>
                <a:t>ICT </a:t>
              </a:r>
              <a:endParaRPr lang="en-US" sz="1400" dirty="0"/>
            </a:p>
          </p:txBody>
        </p:sp>
      </p:grpSp>
      <p:grpSp>
        <p:nvGrpSpPr>
          <p:cNvPr id="56" name="Group 55"/>
          <p:cNvGrpSpPr/>
          <p:nvPr/>
        </p:nvGrpSpPr>
        <p:grpSpPr>
          <a:xfrm>
            <a:off x="5726895" y="5249115"/>
            <a:ext cx="1339748" cy="1107235"/>
            <a:chOff x="5726895" y="5249115"/>
            <a:chExt cx="1339748" cy="1107235"/>
          </a:xfrm>
        </p:grpSpPr>
        <p:sp>
          <p:nvSpPr>
            <p:cNvPr id="17" name="Isosceles Triangle 16"/>
            <p:cNvSpPr/>
            <p:nvPr/>
          </p:nvSpPr>
          <p:spPr>
            <a:xfrm>
              <a:off x="5726895" y="5249115"/>
              <a:ext cx="1252143" cy="1107235"/>
            </a:xfrm>
            <a:prstGeom prst="triangle">
              <a:avLst/>
            </a:prstGeom>
            <a:solidFill>
              <a:srgbClr val="FA973F"/>
            </a:solidFill>
            <a:scene3d>
              <a:camera prst="orthographicFront">
                <a:rot lat="0" lon="0" rev="21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6082193" y="5751286"/>
              <a:ext cx="984450" cy="307777"/>
            </a:xfrm>
            <a:prstGeom prst="rect">
              <a:avLst/>
            </a:prstGeom>
            <a:noFill/>
          </p:spPr>
          <p:txBody>
            <a:bodyPr wrap="square" rtlCol="0">
              <a:spAutoFit/>
            </a:bodyPr>
            <a:lstStyle/>
            <a:p>
              <a:r>
                <a:rPr lang="en-US" sz="1400" dirty="0" smtClean="0"/>
                <a:t>Doctors</a:t>
              </a:r>
              <a:endParaRPr lang="en-US" sz="1400" dirty="0"/>
            </a:p>
          </p:txBody>
        </p:sp>
      </p:grpSp>
      <p:grpSp>
        <p:nvGrpSpPr>
          <p:cNvPr id="57" name="Group 56"/>
          <p:cNvGrpSpPr/>
          <p:nvPr/>
        </p:nvGrpSpPr>
        <p:grpSpPr>
          <a:xfrm>
            <a:off x="2529556" y="5413374"/>
            <a:ext cx="1252143" cy="1107235"/>
            <a:chOff x="2656248" y="5249115"/>
            <a:chExt cx="1252143" cy="1107235"/>
          </a:xfrm>
        </p:grpSpPr>
        <p:sp>
          <p:nvSpPr>
            <p:cNvPr id="16" name="Isosceles Triangle 15"/>
            <p:cNvSpPr/>
            <p:nvPr/>
          </p:nvSpPr>
          <p:spPr>
            <a:xfrm>
              <a:off x="2656248" y="5249115"/>
              <a:ext cx="1252143" cy="1107235"/>
            </a:xfrm>
            <a:prstGeom prst="triangle">
              <a:avLst/>
            </a:prstGeom>
            <a:solidFill>
              <a:srgbClr val="FA973F"/>
            </a:solidFill>
            <a:scene3d>
              <a:camera prst="orthographicFront">
                <a:rot lat="0" lon="0" rev="20099999"/>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2824843" y="5660572"/>
              <a:ext cx="823166" cy="523220"/>
            </a:xfrm>
            <a:prstGeom prst="rect">
              <a:avLst/>
            </a:prstGeom>
            <a:noFill/>
          </p:spPr>
          <p:txBody>
            <a:bodyPr wrap="square" rtlCol="0">
              <a:spAutoFit/>
            </a:bodyPr>
            <a:lstStyle/>
            <a:p>
              <a:r>
                <a:rPr lang="en-US" sz="1400" dirty="0" smtClean="0"/>
                <a:t>Policy makers</a:t>
              </a:r>
              <a:endParaRPr lang="en-US" sz="1400" dirty="0"/>
            </a:p>
          </p:txBody>
        </p:sp>
      </p:grpSp>
      <p:grpSp>
        <p:nvGrpSpPr>
          <p:cNvPr id="52" name="Group 51"/>
          <p:cNvGrpSpPr/>
          <p:nvPr/>
        </p:nvGrpSpPr>
        <p:grpSpPr>
          <a:xfrm>
            <a:off x="743759" y="2855533"/>
            <a:ext cx="1466210" cy="1107235"/>
            <a:chOff x="743759" y="2855533"/>
            <a:chExt cx="1466210" cy="1107235"/>
          </a:xfrm>
        </p:grpSpPr>
        <p:sp>
          <p:nvSpPr>
            <p:cNvPr id="19" name="Isosceles Triangle 18"/>
            <p:cNvSpPr/>
            <p:nvPr/>
          </p:nvSpPr>
          <p:spPr>
            <a:xfrm>
              <a:off x="743759" y="2855533"/>
              <a:ext cx="1252143" cy="1107235"/>
            </a:xfrm>
            <a:prstGeom prst="triangle">
              <a:avLst/>
            </a:prstGeom>
            <a:solidFill>
              <a:srgbClr val="FA973F"/>
            </a:solidFill>
            <a:scene3d>
              <a:camera prst="orthographicFront">
                <a:rot lat="0" lon="0" rev="12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a:off x="1007109" y="3218091"/>
              <a:ext cx="1202860" cy="738664"/>
            </a:xfrm>
            <a:prstGeom prst="rect">
              <a:avLst/>
            </a:prstGeom>
            <a:noFill/>
          </p:spPr>
          <p:txBody>
            <a:bodyPr wrap="square" rtlCol="0">
              <a:spAutoFit/>
            </a:bodyPr>
            <a:lstStyle/>
            <a:p>
              <a:r>
                <a:rPr lang="en-US" sz="1400" dirty="0" smtClean="0"/>
                <a:t>Physicists </a:t>
              </a:r>
            </a:p>
            <a:p>
              <a:r>
                <a:rPr lang="en-US" sz="1400" dirty="0" smtClean="0"/>
                <a:t>&amp; Medical physicists</a:t>
              </a:r>
              <a:endParaRPr lang="en-US" sz="1400" dirty="0"/>
            </a:p>
          </p:txBody>
        </p:sp>
      </p:grpSp>
      <p:grpSp>
        <p:nvGrpSpPr>
          <p:cNvPr id="21" name="Group 20"/>
          <p:cNvGrpSpPr/>
          <p:nvPr/>
        </p:nvGrpSpPr>
        <p:grpSpPr>
          <a:xfrm>
            <a:off x="1995902" y="749359"/>
            <a:ext cx="1695403" cy="1107235"/>
            <a:chOff x="2272671" y="749359"/>
            <a:chExt cx="1418634" cy="1107235"/>
          </a:xfrm>
        </p:grpSpPr>
        <p:sp>
          <p:nvSpPr>
            <p:cNvPr id="20" name="Isosceles Triangle 19"/>
            <p:cNvSpPr/>
            <p:nvPr/>
          </p:nvSpPr>
          <p:spPr>
            <a:xfrm>
              <a:off x="2439162" y="749359"/>
              <a:ext cx="1252143" cy="1107235"/>
            </a:xfrm>
            <a:prstGeom prst="triangle">
              <a:avLst/>
            </a:prstGeom>
            <a:solidFill>
              <a:srgbClr val="FF6600">
                <a:alpha val="54000"/>
              </a:srgbClr>
            </a:solidFill>
            <a:scene3d>
              <a:camera prst="orthographicFront">
                <a:rot lat="0" lon="0" rev="20399999"/>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272671" y="1318922"/>
              <a:ext cx="1418634" cy="307777"/>
            </a:xfrm>
            <a:prstGeom prst="rect">
              <a:avLst/>
            </a:prstGeom>
            <a:noFill/>
          </p:spPr>
          <p:txBody>
            <a:bodyPr wrap="square" rtlCol="0">
              <a:spAutoFit/>
            </a:bodyPr>
            <a:lstStyle/>
            <a:p>
              <a:r>
                <a:rPr lang="en-US" sz="1400" dirty="0" smtClean="0"/>
                <a:t>Epidemiologists</a:t>
              </a:r>
              <a:endParaRPr lang="en-US" sz="1400" dirty="0"/>
            </a:p>
          </p:txBody>
        </p:sp>
      </p:grpSp>
      <p:sp>
        <p:nvSpPr>
          <p:cNvPr id="4" name="Slide Number Placeholder 3"/>
          <p:cNvSpPr>
            <a:spLocks noGrp="1"/>
          </p:cNvSpPr>
          <p:nvPr>
            <p:ph type="sldNum" sz="quarter" idx="12"/>
          </p:nvPr>
        </p:nvSpPr>
        <p:spPr/>
        <p:txBody>
          <a:bodyPr/>
          <a:lstStyle/>
          <a:p>
            <a:fld id="{E6BE04F1-D793-6A4F-968D-B986D057B853}" type="slidenum">
              <a:rPr lang="en-US" smtClean="0"/>
              <a:pPr/>
              <a:t>39</a:t>
            </a:fld>
            <a:endParaRPr lang="en-US"/>
          </a:p>
        </p:txBody>
      </p:sp>
      <p:sp>
        <p:nvSpPr>
          <p:cNvPr id="5" name="Footer Placeholder 4"/>
          <p:cNvSpPr>
            <a:spLocks noGrp="1"/>
          </p:cNvSpPr>
          <p:nvPr>
            <p:ph type="ftr" sz="quarter" idx="11"/>
          </p:nvPr>
        </p:nvSpPr>
        <p:spPr/>
        <p:txBody>
          <a:bodyPr/>
          <a:lstStyle/>
          <a:p>
            <a:r>
              <a:rPr lang="en-US" smtClean="0"/>
              <a:t>Manjit Dosanjh, 24 September 2014</a:t>
            </a:r>
            <a:endParaRPr lang="en-US" dirty="0"/>
          </a:p>
        </p:txBody>
      </p:sp>
    </p:spTree>
    <p:extLst>
      <p:ext uri="{BB962C8B-B14F-4D97-AF65-F5344CB8AC3E}">
        <p14:creationId xmlns:p14="http://schemas.microsoft.com/office/powerpoint/2010/main" val="10167859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strVal val="#ppt_w*0.70"/>
                                          </p:val>
                                        </p:tav>
                                        <p:tav tm="100000">
                                          <p:val>
                                            <p:strVal val="#ppt_w"/>
                                          </p:val>
                                        </p:tav>
                                      </p:tavLst>
                                    </p:anim>
                                    <p:anim calcmode="lin" valueType="num">
                                      <p:cBhvr>
                                        <p:cTn id="8" dur="2000" fill="hold"/>
                                        <p:tgtEl>
                                          <p:spTgt spid="8"/>
                                        </p:tgtEl>
                                        <p:attrNameLst>
                                          <p:attrName>ppt_h</p:attrName>
                                        </p:attrNameLst>
                                      </p:cBhvr>
                                      <p:tavLst>
                                        <p:tav tm="0">
                                          <p:val>
                                            <p:strVal val="#ppt_h"/>
                                          </p:val>
                                        </p:tav>
                                        <p:tav tm="100000">
                                          <p:val>
                                            <p:strVal val="#ppt_h"/>
                                          </p:val>
                                        </p:tav>
                                      </p:tavLst>
                                    </p:anim>
                                    <p:animEffect transition="in" filter="fade">
                                      <p:cBhvr>
                                        <p:cTn id="9" dur="2000"/>
                                        <p:tgtEl>
                                          <p:spTgt spid="8"/>
                                        </p:tgtEl>
                                      </p:cBhvr>
                                    </p:animEffect>
                                  </p:childTnLst>
                                </p:cTn>
                              </p:par>
                            </p:childTnLst>
                          </p:cTn>
                        </p:par>
                        <p:par>
                          <p:cTn id="10" fill="hold">
                            <p:stCondLst>
                              <p:cond delay="2000"/>
                            </p:stCondLst>
                            <p:childTnLst>
                              <p:par>
                                <p:cTn id="11" presetID="23" presetClass="entr" presetSubtype="16" fill="hold" nodeType="after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p:cTn id="13" dur="500" fill="hold"/>
                                        <p:tgtEl>
                                          <p:spTgt spid="52"/>
                                        </p:tgtEl>
                                        <p:attrNameLst>
                                          <p:attrName>ppt_w</p:attrName>
                                        </p:attrNameLst>
                                      </p:cBhvr>
                                      <p:tavLst>
                                        <p:tav tm="0">
                                          <p:val>
                                            <p:fltVal val="0"/>
                                          </p:val>
                                        </p:tav>
                                        <p:tav tm="100000">
                                          <p:val>
                                            <p:strVal val="#ppt_w"/>
                                          </p:val>
                                        </p:tav>
                                      </p:tavLst>
                                    </p:anim>
                                    <p:anim calcmode="lin" valueType="num">
                                      <p:cBhvr>
                                        <p:cTn id="14" dur="500" fill="hold"/>
                                        <p:tgtEl>
                                          <p:spTgt spid="52"/>
                                        </p:tgtEl>
                                        <p:attrNameLst>
                                          <p:attrName>ppt_h</p:attrName>
                                        </p:attrNameLst>
                                      </p:cBhvr>
                                      <p:tavLst>
                                        <p:tav tm="0">
                                          <p:val>
                                            <p:fltVal val="0"/>
                                          </p:val>
                                        </p:tav>
                                        <p:tav tm="100000">
                                          <p:val>
                                            <p:strVal val="#ppt_h"/>
                                          </p:val>
                                        </p:tav>
                                      </p:tavLst>
                                    </p:anim>
                                  </p:childTnLst>
                                </p:cTn>
                              </p:par>
                              <p:par>
                                <p:cTn id="15" presetID="0" presetClass="path" presetSubtype="0" accel="50000" decel="50000" fill="hold" nodeType="withEffect">
                                  <p:stCondLst>
                                    <p:cond delay="0"/>
                                  </p:stCondLst>
                                  <p:childTnLst>
                                    <p:animMotion origin="layout" path="M 0.22152 -0.00926 L 4.44444E-6 -3.33333E-6 " pathEditMode="relative" rAng="0" ptsTypes="AA">
                                      <p:cBhvr>
                                        <p:cTn id="16" dur="2000" fill="hold"/>
                                        <p:tgtEl>
                                          <p:spTgt spid="52"/>
                                        </p:tgtEl>
                                        <p:attrNameLst>
                                          <p:attrName>ppt_x</p:attrName>
                                          <p:attrName>ppt_y</p:attrName>
                                        </p:attrNameLst>
                                      </p:cBhvr>
                                      <p:rCtr x="-11076" y="463"/>
                                    </p:animMotion>
                                  </p:childTnLst>
                                </p:cTn>
                              </p:par>
                              <p:par>
                                <p:cTn id="17" presetID="23" presetClass="entr" presetSubtype="16"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p:cTn id="19" dur="500" fill="hold"/>
                                        <p:tgtEl>
                                          <p:spTgt spid="54"/>
                                        </p:tgtEl>
                                        <p:attrNameLst>
                                          <p:attrName>ppt_w</p:attrName>
                                        </p:attrNameLst>
                                      </p:cBhvr>
                                      <p:tavLst>
                                        <p:tav tm="0">
                                          <p:val>
                                            <p:fltVal val="0"/>
                                          </p:val>
                                        </p:tav>
                                        <p:tav tm="100000">
                                          <p:val>
                                            <p:strVal val="#ppt_w"/>
                                          </p:val>
                                        </p:tav>
                                      </p:tavLst>
                                    </p:anim>
                                    <p:anim calcmode="lin" valueType="num">
                                      <p:cBhvr>
                                        <p:cTn id="20" dur="500" fill="hold"/>
                                        <p:tgtEl>
                                          <p:spTgt spid="54"/>
                                        </p:tgtEl>
                                        <p:attrNameLst>
                                          <p:attrName>ppt_h</p:attrName>
                                        </p:attrNameLst>
                                      </p:cBhvr>
                                      <p:tavLst>
                                        <p:tav tm="0">
                                          <p:val>
                                            <p:fltVal val="0"/>
                                          </p:val>
                                        </p:tav>
                                        <p:tav tm="100000">
                                          <p:val>
                                            <p:strVal val="#ppt_h"/>
                                          </p:val>
                                        </p:tav>
                                      </p:tavLst>
                                    </p:anim>
                                  </p:childTnLst>
                                </p:cTn>
                              </p:par>
                              <p:par>
                                <p:cTn id="21" presetID="0" presetClass="path" presetSubtype="0" accel="50000" decel="50000" fill="hold" nodeType="withEffect">
                                  <p:stCondLst>
                                    <p:cond delay="0"/>
                                  </p:stCondLst>
                                  <p:childTnLst>
                                    <p:animMotion origin="layout" path="M -0.11997 0.18402 L 2.77778E-7 1.48148E-6 " pathEditMode="relative" ptsTypes="AA">
                                      <p:cBhvr>
                                        <p:cTn id="22" dur="2000" fill="hold"/>
                                        <p:tgtEl>
                                          <p:spTgt spid="54"/>
                                        </p:tgtEl>
                                        <p:attrNameLst>
                                          <p:attrName>ppt_x</p:attrName>
                                          <p:attrName>ppt_y</p:attrName>
                                        </p:attrNameLst>
                                      </p:cBhvr>
                                    </p:animMotion>
                                  </p:childTnLst>
                                </p:cTn>
                              </p:par>
                              <p:par>
                                <p:cTn id="23" presetID="23" presetClass="entr" presetSubtype="16" fill="hold" nodeType="withEffect">
                                  <p:stCondLst>
                                    <p:cond delay="0"/>
                                  </p:stCondLst>
                                  <p:childTnLst>
                                    <p:set>
                                      <p:cBhvr>
                                        <p:cTn id="24" dur="1" fill="hold">
                                          <p:stCondLst>
                                            <p:cond delay="0"/>
                                          </p:stCondLst>
                                        </p:cTn>
                                        <p:tgtEl>
                                          <p:spTgt spid="55"/>
                                        </p:tgtEl>
                                        <p:attrNameLst>
                                          <p:attrName>style.visibility</p:attrName>
                                        </p:attrNameLst>
                                      </p:cBhvr>
                                      <p:to>
                                        <p:strVal val="visible"/>
                                      </p:to>
                                    </p:set>
                                    <p:anim calcmode="lin" valueType="num">
                                      <p:cBhvr>
                                        <p:cTn id="25" dur="500" fill="hold"/>
                                        <p:tgtEl>
                                          <p:spTgt spid="55"/>
                                        </p:tgtEl>
                                        <p:attrNameLst>
                                          <p:attrName>ppt_w</p:attrName>
                                        </p:attrNameLst>
                                      </p:cBhvr>
                                      <p:tavLst>
                                        <p:tav tm="0">
                                          <p:val>
                                            <p:fltVal val="0"/>
                                          </p:val>
                                        </p:tav>
                                        <p:tav tm="100000">
                                          <p:val>
                                            <p:strVal val="#ppt_w"/>
                                          </p:val>
                                        </p:tav>
                                      </p:tavLst>
                                    </p:anim>
                                    <p:anim calcmode="lin" valueType="num">
                                      <p:cBhvr>
                                        <p:cTn id="26" dur="500" fill="hold"/>
                                        <p:tgtEl>
                                          <p:spTgt spid="55"/>
                                        </p:tgtEl>
                                        <p:attrNameLst>
                                          <p:attrName>ppt_h</p:attrName>
                                        </p:attrNameLst>
                                      </p:cBhvr>
                                      <p:tavLst>
                                        <p:tav tm="0">
                                          <p:val>
                                            <p:fltVal val="0"/>
                                          </p:val>
                                        </p:tav>
                                        <p:tav tm="100000">
                                          <p:val>
                                            <p:strVal val="#ppt_h"/>
                                          </p:val>
                                        </p:tav>
                                      </p:tavLst>
                                    </p:anim>
                                  </p:childTnLst>
                                </p:cTn>
                              </p:par>
                              <p:par>
                                <p:cTn id="27" presetID="0" presetClass="path" presetSubtype="0" accel="50000" decel="50000" fill="hold" nodeType="withEffect">
                                  <p:stCondLst>
                                    <p:cond delay="0"/>
                                  </p:stCondLst>
                                  <p:childTnLst>
                                    <p:animMotion origin="layout" path="M -0.24358 0.00023 L -0.02292 0.00162 " pathEditMode="relative" rAng="0" ptsTypes="AA">
                                      <p:cBhvr>
                                        <p:cTn id="28" dur="2000" fill="hold"/>
                                        <p:tgtEl>
                                          <p:spTgt spid="55"/>
                                        </p:tgtEl>
                                        <p:attrNameLst>
                                          <p:attrName>ppt_x</p:attrName>
                                          <p:attrName>ppt_y</p:attrName>
                                        </p:attrNameLst>
                                      </p:cBhvr>
                                      <p:rCtr x="11024" y="69"/>
                                    </p:animMotion>
                                  </p:childTnLst>
                                </p:cTn>
                              </p:par>
                              <p:par>
                                <p:cTn id="29" presetID="23" presetClass="entr" presetSubtype="16" fill="hold" nodeType="withEffect">
                                  <p:stCondLst>
                                    <p:cond delay="0"/>
                                  </p:stCondLst>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childTnLst>
                                </p:cTn>
                              </p:par>
                              <p:par>
                                <p:cTn id="33" presetID="0" presetClass="path" presetSubtype="0" accel="50000" decel="50000" fill="hold" nodeType="withEffect">
                                  <p:stCondLst>
                                    <p:cond delay="0"/>
                                  </p:stCondLst>
                                  <p:childTnLst>
                                    <p:animMotion origin="layout" path="M -0.13195 -0.19699 L 0.00781 -4.81481E-6 " pathEditMode="relative" rAng="0" ptsTypes="AA">
                                      <p:cBhvr>
                                        <p:cTn id="34" dur="2000" fill="hold"/>
                                        <p:tgtEl>
                                          <p:spTgt spid="56"/>
                                        </p:tgtEl>
                                        <p:attrNameLst>
                                          <p:attrName>ppt_x</p:attrName>
                                          <p:attrName>ppt_y</p:attrName>
                                        </p:attrNameLst>
                                      </p:cBhvr>
                                      <p:rCtr x="6979" y="9838"/>
                                    </p:animMotion>
                                  </p:childTnLst>
                                </p:cTn>
                              </p:par>
                              <p:par>
                                <p:cTn id="35" presetID="23" presetClass="entr" presetSubtype="16" fill="hold" nodeType="withEffect">
                                  <p:stCondLst>
                                    <p:cond delay="0"/>
                                  </p:stCondLst>
                                  <p:childTnLst>
                                    <p:set>
                                      <p:cBhvr>
                                        <p:cTn id="36" dur="1" fill="hold">
                                          <p:stCondLst>
                                            <p:cond delay="0"/>
                                          </p:stCondLst>
                                        </p:cTn>
                                        <p:tgtEl>
                                          <p:spTgt spid="57"/>
                                        </p:tgtEl>
                                        <p:attrNameLst>
                                          <p:attrName>style.visibility</p:attrName>
                                        </p:attrNameLst>
                                      </p:cBhvr>
                                      <p:to>
                                        <p:strVal val="visible"/>
                                      </p:to>
                                    </p:set>
                                    <p:anim calcmode="lin" valueType="num">
                                      <p:cBhvr>
                                        <p:cTn id="37" dur="500" fill="hold"/>
                                        <p:tgtEl>
                                          <p:spTgt spid="57"/>
                                        </p:tgtEl>
                                        <p:attrNameLst>
                                          <p:attrName>ppt_w</p:attrName>
                                        </p:attrNameLst>
                                      </p:cBhvr>
                                      <p:tavLst>
                                        <p:tav tm="0">
                                          <p:val>
                                            <p:fltVal val="0"/>
                                          </p:val>
                                        </p:tav>
                                        <p:tav tm="100000">
                                          <p:val>
                                            <p:strVal val="#ppt_w"/>
                                          </p:val>
                                        </p:tav>
                                      </p:tavLst>
                                    </p:anim>
                                    <p:anim calcmode="lin" valueType="num">
                                      <p:cBhvr>
                                        <p:cTn id="38" dur="500" fill="hold"/>
                                        <p:tgtEl>
                                          <p:spTgt spid="57"/>
                                        </p:tgtEl>
                                        <p:attrNameLst>
                                          <p:attrName>ppt_h</p:attrName>
                                        </p:attrNameLst>
                                      </p:cBhvr>
                                      <p:tavLst>
                                        <p:tav tm="0">
                                          <p:val>
                                            <p:fltVal val="0"/>
                                          </p:val>
                                        </p:tav>
                                        <p:tav tm="100000">
                                          <p:val>
                                            <p:strVal val="#ppt_h"/>
                                          </p:val>
                                        </p:tav>
                                      </p:tavLst>
                                    </p:anim>
                                  </p:childTnLst>
                                </p:cTn>
                              </p:par>
                              <p:par>
                                <p:cTn id="39" presetID="0" presetClass="path" presetSubtype="0" accel="50000" decel="50000" fill="hold" nodeType="withEffect">
                                  <p:stCondLst>
                                    <p:cond delay="0"/>
                                  </p:stCondLst>
                                  <p:childTnLst>
                                    <p:animMotion origin="layout" path="M 0.0816 -0.19699 L -4.16667E-6 -4.81481E-6 " pathEditMode="relative" rAng="0" ptsTypes="AA">
                                      <p:cBhvr>
                                        <p:cTn id="40" dur="2000" fill="hold"/>
                                        <p:tgtEl>
                                          <p:spTgt spid="57"/>
                                        </p:tgtEl>
                                        <p:attrNameLst>
                                          <p:attrName>ppt_x</p:attrName>
                                          <p:attrName>ppt_y</p:attrName>
                                        </p:attrNameLst>
                                      </p:cBhvr>
                                      <p:rCtr x="-4080" y="9838"/>
                                    </p:animMotion>
                                  </p:childTnLst>
                                </p:cTn>
                              </p:par>
                              <p:par>
                                <p:cTn id="41" presetID="23" presetClass="entr" presetSubtype="16"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p:cTn id="43" dur="500" fill="hold"/>
                                        <p:tgtEl>
                                          <p:spTgt spid="21"/>
                                        </p:tgtEl>
                                        <p:attrNameLst>
                                          <p:attrName>ppt_w</p:attrName>
                                        </p:attrNameLst>
                                      </p:cBhvr>
                                      <p:tavLst>
                                        <p:tav tm="0">
                                          <p:val>
                                            <p:fltVal val="0"/>
                                          </p:val>
                                        </p:tav>
                                        <p:tav tm="100000">
                                          <p:val>
                                            <p:strVal val="#ppt_w"/>
                                          </p:val>
                                        </p:tav>
                                      </p:tavLst>
                                    </p:anim>
                                    <p:anim calcmode="lin" valueType="num">
                                      <p:cBhvr>
                                        <p:cTn id="44" dur="500" fill="hold"/>
                                        <p:tgtEl>
                                          <p:spTgt spid="21"/>
                                        </p:tgtEl>
                                        <p:attrNameLst>
                                          <p:attrName>ppt_h</p:attrName>
                                        </p:attrNameLst>
                                      </p:cBhvr>
                                      <p:tavLst>
                                        <p:tav tm="0">
                                          <p:val>
                                            <p:fltVal val="0"/>
                                          </p:val>
                                        </p:tav>
                                        <p:tav tm="100000">
                                          <p:val>
                                            <p:strVal val="#ppt_h"/>
                                          </p:val>
                                        </p:tav>
                                      </p:tavLst>
                                    </p:anim>
                                  </p:childTnLst>
                                </p:cTn>
                              </p:par>
                              <p:par>
                                <p:cTn id="45" presetID="0" presetClass="path" presetSubtype="0" accel="50000" decel="50000" fill="hold" nodeType="withEffect">
                                  <p:stCondLst>
                                    <p:cond delay="0"/>
                                  </p:stCondLst>
                                  <p:childTnLst>
                                    <p:animMotion origin="layout" path="M 0.10584 0.20959 L 9.1966E-8 8.4113E-6 " pathEditMode="relative" ptsTypes="AA">
                                      <p:cBhvr>
                                        <p:cTn id="46" dur="2000" fill="hold"/>
                                        <p:tgtEl>
                                          <p:spTgt spid="2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37891" name="Rectangle 1027"/>
          <p:cNvSpPr>
            <a:spLocks noGrp="1" noChangeArrowheads="1"/>
          </p:cNvSpPr>
          <p:nvPr>
            <p:ph type="title" idx="4294967295"/>
          </p:nvPr>
        </p:nvSpPr>
        <p:spPr>
          <a:xfrm>
            <a:off x="1752600" y="228600"/>
            <a:ext cx="6705600" cy="685800"/>
          </a:xfrm>
          <a:prstGeom prst="rect">
            <a:avLst/>
          </a:prstGeom>
          <a:effectLst>
            <a:outerShdw blurRad="63500" dist="38099" dir="2700000" algn="ctr" rotWithShape="0">
              <a:schemeClr val="tx1">
                <a:alpha val="74997"/>
              </a:schemeClr>
            </a:outerShdw>
          </a:effectLst>
        </p:spPr>
        <p:txBody>
          <a:bodyPr anchor="ctr">
            <a:normAutofit fontScale="90000"/>
          </a:bodyPr>
          <a:lstStyle/>
          <a:p>
            <a:pPr eaLnBrk="1" hangingPunct="1">
              <a:defRPr/>
            </a:pPr>
            <a:r>
              <a:rPr lang="en-GB" dirty="0">
                <a:solidFill>
                  <a:schemeClr val="bg1"/>
                </a:solidFill>
                <a:effectLst/>
                <a:ea typeface="+mj-ea"/>
                <a:cs typeface="+mj-cs"/>
              </a:rPr>
              <a:t>The Mission of CERN</a:t>
            </a:r>
          </a:p>
        </p:txBody>
      </p:sp>
      <p:sp>
        <p:nvSpPr>
          <p:cNvPr id="37892" name="Rectangle 1028"/>
          <p:cNvSpPr>
            <a:spLocks noGrp="1" noChangeArrowheads="1"/>
          </p:cNvSpPr>
          <p:nvPr>
            <p:ph type="body" idx="4294967295"/>
          </p:nvPr>
        </p:nvSpPr>
        <p:spPr>
          <a:xfrm>
            <a:off x="228600" y="1600200"/>
            <a:ext cx="6172200" cy="5181600"/>
          </a:xfrm>
        </p:spPr>
        <p:txBody>
          <a:bodyPr/>
          <a:lstStyle/>
          <a:p>
            <a:pPr eaLnBrk="1" hangingPunct="1">
              <a:lnSpc>
                <a:spcPct val="90000"/>
              </a:lnSpc>
              <a:buClrTx/>
              <a:buFont typeface="Wingdings" charset="2"/>
              <a:buChar char="q"/>
              <a:defRPr/>
            </a:pPr>
            <a:r>
              <a:rPr lang="en-GB" sz="2400" dirty="0">
                <a:solidFill>
                  <a:srgbClr val="FCF933"/>
                </a:solidFill>
                <a:effectLst>
                  <a:outerShdw blurRad="50800" dist="38100" dir="2700000" algn="tl" rotWithShape="0">
                    <a:srgbClr val="000000"/>
                  </a:outerShdw>
                </a:effectLst>
                <a:ea typeface="+mn-ea"/>
                <a:cs typeface="+mn-cs"/>
              </a:rPr>
              <a:t>Push</a:t>
            </a:r>
            <a:r>
              <a:rPr lang="en-GB" sz="2400" dirty="0" smtClean="0">
                <a:solidFill>
                  <a:srgbClr val="FCF933"/>
                </a:solidFill>
                <a:effectLst>
                  <a:outerShdw blurRad="50800" dist="38100" dir="2700000" algn="tl" rotWithShape="0">
                    <a:srgbClr val="000000"/>
                  </a:outerShdw>
                </a:effectLst>
                <a:ea typeface="+mn-ea"/>
                <a:cs typeface="+mn-cs"/>
              </a:rPr>
              <a:t> forward</a:t>
            </a:r>
            <a:r>
              <a:rPr lang="en-GB" sz="2400" dirty="0" smtClean="0">
                <a:solidFill>
                  <a:srgbClr val="FFFFFF"/>
                </a:solidFill>
                <a:effectLst>
                  <a:outerShdw blurRad="50800" dist="38100" dir="2700000" algn="tl" rotWithShape="0">
                    <a:srgbClr val="000000"/>
                  </a:outerShdw>
                </a:effectLst>
                <a:ea typeface="+mn-ea"/>
                <a:cs typeface="+mn-cs"/>
              </a:rPr>
              <a:t> </a:t>
            </a:r>
            <a:r>
              <a:rPr lang="en-GB" sz="2400" dirty="0">
                <a:solidFill>
                  <a:srgbClr val="FFFFFF"/>
                </a:solidFill>
                <a:effectLst>
                  <a:outerShdw blurRad="50800" dist="38100" dir="2700000" algn="tl" rotWithShape="0">
                    <a:srgbClr val="000000"/>
                  </a:outerShdw>
                </a:effectLst>
                <a:ea typeface="+mn-ea"/>
                <a:cs typeface="+mn-cs"/>
              </a:rPr>
              <a:t>the frontiers of knowledge</a:t>
            </a:r>
          </a:p>
          <a:p>
            <a:pPr eaLnBrk="1" hangingPunct="1">
              <a:lnSpc>
                <a:spcPct val="90000"/>
              </a:lnSpc>
              <a:buClrTx/>
              <a:buFont typeface="Wingdings" pitchFamily="-112" charset="2"/>
              <a:buNone/>
              <a:defRPr/>
            </a:pPr>
            <a:r>
              <a:rPr lang="en-GB" sz="2400" dirty="0">
                <a:solidFill>
                  <a:srgbClr val="FFFFFF"/>
                </a:solidFill>
                <a:effectLst>
                  <a:outerShdw blurRad="50800" dist="38100" dir="2700000" algn="tl" rotWithShape="0">
                    <a:srgbClr val="000000"/>
                  </a:outerShdw>
                </a:effectLst>
                <a:ea typeface="+mn-ea"/>
                <a:cs typeface="+mn-cs"/>
              </a:rPr>
              <a:t>	</a:t>
            </a:r>
            <a:r>
              <a:rPr lang="en-GB" sz="1600" dirty="0">
                <a:solidFill>
                  <a:srgbClr val="FFFFFF"/>
                </a:solidFill>
                <a:effectLst>
                  <a:outerShdw blurRad="50800" dist="38100" dir="2700000" algn="tl" rotWithShape="0">
                    <a:srgbClr val="000000"/>
                  </a:outerShdw>
                </a:effectLst>
                <a:ea typeface="+mn-ea"/>
                <a:cs typeface="+mn-cs"/>
              </a:rPr>
              <a:t>E.g. the secrets of the Big Bang …what was the matter like within the first moments of the Universe’s existence?</a:t>
            </a:r>
          </a:p>
          <a:p>
            <a:pPr eaLnBrk="1" hangingPunct="1">
              <a:lnSpc>
                <a:spcPct val="90000"/>
              </a:lnSpc>
              <a:buClrTx/>
              <a:defRPr/>
            </a:pPr>
            <a:endParaRPr lang="en-GB" sz="1600" dirty="0">
              <a:solidFill>
                <a:srgbClr val="FFFFFF"/>
              </a:solidFill>
              <a:effectLst>
                <a:outerShdw blurRad="50800" dist="38100" dir="2700000" algn="tl" rotWithShape="0">
                  <a:srgbClr val="000000"/>
                </a:outerShdw>
              </a:effectLst>
              <a:ea typeface="+mn-ea"/>
              <a:cs typeface="+mn-cs"/>
            </a:endParaRPr>
          </a:p>
          <a:p>
            <a:pPr eaLnBrk="1" hangingPunct="1">
              <a:lnSpc>
                <a:spcPct val="90000"/>
              </a:lnSpc>
              <a:buClrTx/>
              <a:buFont typeface="Wingdings" charset="2"/>
              <a:buChar char="q"/>
              <a:defRPr/>
            </a:pPr>
            <a:r>
              <a:rPr lang="en-GB" sz="2400" dirty="0">
                <a:solidFill>
                  <a:srgbClr val="FCF933"/>
                </a:solidFill>
                <a:effectLst>
                  <a:outerShdw blurRad="50800" dist="38100" dir="2700000" algn="tl" rotWithShape="0">
                    <a:srgbClr val="000000"/>
                  </a:outerShdw>
                </a:effectLst>
                <a:ea typeface="+mn-ea"/>
                <a:cs typeface="+mn-cs"/>
              </a:rPr>
              <a:t>Develop</a:t>
            </a:r>
            <a:r>
              <a:rPr lang="en-GB" sz="2400" dirty="0">
                <a:solidFill>
                  <a:srgbClr val="FFFFFF"/>
                </a:solidFill>
                <a:effectLst>
                  <a:outerShdw blurRad="50800" dist="38100" dir="2700000" algn="tl" rotWithShape="0">
                    <a:srgbClr val="000000"/>
                  </a:outerShdw>
                </a:effectLst>
                <a:ea typeface="+mn-ea"/>
                <a:cs typeface="+mn-cs"/>
              </a:rPr>
              <a:t> new technologies for accelerators and detectors</a:t>
            </a:r>
          </a:p>
          <a:p>
            <a:pPr eaLnBrk="1" hangingPunct="1">
              <a:lnSpc>
                <a:spcPct val="90000"/>
              </a:lnSpc>
              <a:buClrTx/>
              <a:buFont typeface="Wingdings" pitchFamily="-112" charset="2"/>
              <a:buNone/>
              <a:defRPr/>
            </a:pPr>
            <a:r>
              <a:rPr lang="en-GB" sz="2400" dirty="0">
                <a:solidFill>
                  <a:srgbClr val="FFFFFF"/>
                </a:solidFill>
                <a:effectLst>
                  <a:outerShdw blurRad="50800" dist="38100" dir="2700000" algn="tl" rotWithShape="0">
                    <a:srgbClr val="000000"/>
                  </a:outerShdw>
                </a:effectLst>
                <a:ea typeface="+mn-ea"/>
                <a:cs typeface="+mn-cs"/>
              </a:rPr>
              <a:t>	</a:t>
            </a:r>
            <a:r>
              <a:rPr lang="en-GB" sz="1600" dirty="0">
                <a:solidFill>
                  <a:srgbClr val="FFFFFF"/>
                </a:solidFill>
                <a:effectLst>
                  <a:outerShdw blurRad="50800" dist="38100" dir="2700000" algn="tl" rotWithShape="0">
                    <a:srgbClr val="000000"/>
                  </a:outerShdw>
                </a:effectLst>
                <a:ea typeface="+mn-ea"/>
                <a:cs typeface="+mn-cs"/>
              </a:rPr>
              <a:t>Information technology - the Web and the GRID</a:t>
            </a:r>
          </a:p>
          <a:p>
            <a:pPr eaLnBrk="1" hangingPunct="1">
              <a:lnSpc>
                <a:spcPct val="90000"/>
              </a:lnSpc>
              <a:buClrTx/>
              <a:buFont typeface="Wingdings" pitchFamily="-112" charset="2"/>
              <a:buNone/>
              <a:defRPr/>
            </a:pPr>
            <a:r>
              <a:rPr lang="en-GB" sz="1600" dirty="0">
                <a:solidFill>
                  <a:srgbClr val="FFFFFF"/>
                </a:solidFill>
                <a:effectLst>
                  <a:outerShdw blurRad="50800" dist="38100" dir="2700000" algn="tl" rotWithShape="0">
                    <a:srgbClr val="000000"/>
                  </a:outerShdw>
                </a:effectLst>
                <a:ea typeface="+mn-ea"/>
                <a:cs typeface="+mn-cs"/>
              </a:rPr>
              <a:t>	Medicine - diagnosis and therapy</a:t>
            </a:r>
            <a:endParaRPr lang="en-GB" sz="2400" dirty="0">
              <a:solidFill>
                <a:srgbClr val="FFFFFF"/>
              </a:solidFill>
              <a:effectLst>
                <a:outerShdw blurRad="50800" dist="38100" dir="2700000" algn="tl" rotWithShape="0">
                  <a:srgbClr val="000000"/>
                </a:outerShdw>
              </a:effectLst>
              <a:ea typeface="+mn-ea"/>
              <a:cs typeface="+mn-cs"/>
            </a:endParaRPr>
          </a:p>
          <a:p>
            <a:pPr eaLnBrk="1" hangingPunct="1">
              <a:lnSpc>
                <a:spcPct val="90000"/>
              </a:lnSpc>
              <a:buClrTx/>
              <a:defRPr/>
            </a:pPr>
            <a:endParaRPr lang="en-GB" sz="2400" dirty="0">
              <a:solidFill>
                <a:srgbClr val="FFFFFF"/>
              </a:solidFill>
              <a:effectLst>
                <a:outerShdw blurRad="50800" dist="38100" dir="2700000" algn="tl" rotWithShape="0">
                  <a:srgbClr val="000000"/>
                </a:outerShdw>
              </a:effectLst>
              <a:ea typeface="+mn-ea"/>
              <a:cs typeface="+mn-cs"/>
            </a:endParaRPr>
          </a:p>
          <a:p>
            <a:pPr eaLnBrk="1" hangingPunct="1">
              <a:lnSpc>
                <a:spcPct val="90000"/>
              </a:lnSpc>
              <a:buClrTx/>
              <a:buFont typeface="Wingdings" charset="2"/>
              <a:buChar char="q"/>
              <a:defRPr/>
            </a:pPr>
            <a:r>
              <a:rPr lang="en-GB" sz="2400" dirty="0">
                <a:solidFill>
                  <a:srgbClr val="FCF933"/>
                </a:solidFill>
                <a:effectLst>
                  <a:outerShdw blurRad="50800" dist="38100" dir="2700000" algn="tl" rotWithShape="0">
                    <a:srgbClr val="000000"/>
                  </a:outerShdw>
                </a:effectLst>
                <a:ea typeface="+mn-ea"/>
                <a:cs typeface="+mn-cs"/>
              </a:rPr>
              <a:t>Train</a:t>
            </a:r>
            <a:r>
              <a:rPr lang="en-GB" sz="2400" dirty="0">
                <a:solidFill>
                  <a:srgbClr val="FFFFFF"/>
                </a:solidFill>
                <a:effectLst>
                  <a:outerShdw blurRad="50800" dist="38100" dir="2700000" algn="tl" rotWithShape="0">
                    <a:srgbClr val="000000"/>
                  </a:outerShdw>
                </a:effectLst>
                <a:ea typeface="+mn-ea"/>
                <a:cs typeface="+mn-cs"/>
              </a:rPr>
              <a:t> scientists and engineers of tomorrow</a:t>
            </a:r>
          </a:p>
          <a:p>
            <a:pPr eaLnBrk="1" hangingPunct="1">
              <a:lnSpc>
                <a:spcPct val="90000"/>
              </a:lnSpc>
              <a:buClrTx/>
              <a:defRPr/>
            </a:pPr>
            <a:endParaRPr lang="en-GB" sz="2400" dirty="0">
              <a:solidFill>
                <a:srgbClr val="FFFFFF"/>
              </a:solidFill>
              <a:effectLst>
                <a:outerShdw blurRad="50800" dist="38100" dir="2700000" algn="tl" rotWithShape="0">
                  <a:srgbClr val="000000"/>
                </a:outerShdw>
              </a:effectLst>
              <a:ea typeface="+mn-ea"/>
              <a:cs typeface="+mn-cs"/>
            </a:endParaRPr>
          </a:p>
          <a:p>
            <a:pPr eaLnBrk="1" hangingPunct="1">
              <a:lnSpc>
                <a:spcPct val="90000"/>
              </a:lnSpc>
              <a:buClrTx/>
              <a:buFont typeface="Wingdings" charset="2"/>
              <a:buChar char="q"/>
              <a:defRPr/>
            </a:pPr>
            <a:r>
              <a:rPr lang="en-GB" sz="2400" dirty="0">
                <a:solidFill>
                  <a:srgbClr val="FCF933"/>
                </a:solidFill>
                <a:effectLst>
                  <a:outerShdw blurRad="50800" dist="38100" dir="2700000" algn="tl" rotWithShape="0">
                    <a:srgbClr val="000000"/>
                  </a:outerShdw>
                </a:effectLst>
                <a:ea typeface="+mn-ea"/>
                <a:cs typeface="+mn-cs"/>
              </a:rPr>
              <a:t>Unite</a:t>
            </a:r>
            <a:r>
              <a:rPr lang="en-GB" sz="2400" dirty="0">
                <a:solidFill>
                  <a:srgbClr val="FFFFFF"/>
                </a:solidFill>
                <a:effectLst>
                  <a:outerShdw blurRad="50800" dist="38100" dir="2700000" algn="tl" rotWithShape="0">
                    <a:srgbClr val="000000"/>
                  </a:outerShdw>
                </a:effectLst>
                <a:ea typeface="+mn-ea"/>
                <a:cs typeface="+mn-cs"/>
              </a:rPr>
              <a:t> people from different countries and cultures</a:t>
            </a:r>
            <a:endParaRPr lang="en-GB" sz="2000" dirty="0">
              <a:solidFill>
                <a:srgbClr val="FFFFFF"/>
              </a:solidFill>
              <a:effectLst>
                <a:outerShdw blurRad="50800" dist="38100" dir="2700000" algn="tl" rotWithShape="0">
                  <a:srgbClr val="000000"/>
                </a:outerShdw>
              </a:effectLst>
              <a:ea typeface="+mn-ea"/>
              <a:cs typeface="+mn-cs"/>
            </a:endParaRPr>
          </a:p>
        </p:txBody>
      </p:sp>
      <p:pic>
        <p:nvPicPr>
          <p:cNvPr id="37894" name="Picture 1030" descr="einstein-1"/>
          <p:cNvPicPr>
            <a:picLocks noChangeAspect="1" noChangeArrowheads="1"/>
          </p:cNvPicPr>
          <p:nvPr/>
        </p:nvPicPr>
        <p:blipFill>
          <a:blip r:embed="rId3"/>
          <a:srcRect/>
          <a:stretch>
            <a:fillRect/>
          </a:stretch>
        </p:blipFill>
        <p:spPr bwMode="auto">
          <a:xfrm>
            <a:off x="7618413" y="990600"/>
            <a:ext cx="1217612" cy="1676400"/>
          </a:xfrm>
          <a:prstGeom prst="rect">
            <a:avLst/>
          </a:prstGeom>
          <a:noFill/>
          <a:ln w="9525">
            <a:noFill/>
            <a:miter lim="800000"/>
            <a:headEnd/>
            <a:tailEnd/>
          </a:ln>
          <a:effectLst>
            <a:outerShdw blurRad="63500" dist="38099" dir="2700000" algn="ctr" rotWithShape="0">
              <a:srgbClr val="000000">
                <a:alpha val="74997"/>
              </a:srgbClr>
            </a:outerShdw>
          </a:effectLst>
        </p:spPr>
      </p:pic>
      <p:pic>
        <p:nvPicPr>
          <p:cNvPr id="37896" name="Picture 1032" descr="PET_Alzheimer"/>
          <p:cNvPicPr>
            <a:picLocks noChangeAspect="1" noChangeArrowheads="1"/>
          </p:cNvPicPr>
          <p:nvPr/>
        </p:nvPicPr>
        <p:blipFill>
          <a:blip r:embed="rId4"/>
          <a:srcRect/>
          <a:stretch>
            <a:fillRect/>
          </a:stretch>
        </p:blipFill>
        <p:spPr bwMode="auto">
          <a:xfrm>
            <a:off x="7159625" y="2838450"/>
            <a:ext cx="1828800" cy="1371600"/>
          </a:xfrm>
          <a:prstGeom prst="rect">
            <a:avLst/>
          </a:prstGeom>
          <a:noFill/>
          <a:ln w="9525">
            <a:noFill/>
            <a:miter lim="800000"/>
            <a:headEnd/>
            <a:tailEnd/>
          </a:ln>
          <a:effectLst>
            <a:outerShdw blurRad="63500" dist="38099" dir="2700000" algn="ctr" rotWithShape="0">
              <a:srgbClr val="000000">
                <a:alpha val="74997"/>
              </a:srgbClr>
            </a:outerShdw>
          </a:effectLst>
        </p:spPr>
      </p:pic>
      <p:pic>
        <p:nvPicPr>
          <p:cNvPr id="37897" name="Picture 1033" descr="Grid_globe_V1"/>
          <p:cNvPicPr>
            <a:picLocks noChangeAspect="1" noChangeArrowheads="1"/>
          </p:cNvPicPr>
          <p:nvPr/>
        </p:nvPicPr>
        <p:blipFill>
          <a:blip r:embed="rId5"/>
          <a:srcRect/>
          <a:stretch>
            <a:fillRect/>
          </a:stretch>
        </p:blipFill>
        <p:spPr bwMode="auto">
          <a:xfrm>
            <a:off x="5483225" y="2819400"/>
            <a:ext cx="1600200" cy="1349375"/>
          </a:xfrm>
          <a:prstGeom prst="rect">
            <a:avLst/>
          </a:prstGeom>
          <a:noFill/>
          <a:ln w="9525">
            <a:noFill/>
            <a:miter lim="800000"/>
            <a:headEnd/>
            <a:tailEnd/>
          </a:ln>
          <a:effectLst>
            <a:outerShdw blurRad="63500" dist="38099" dir="2700000" algn="ctr" rotWithShape="0">
              <a:srgbClr val="000000">
                <a:alpha val="74997"/>
              </a:srgbClr>
            </a:outerShdw>
          </a:effectLst>
        </p:spPr>
      </p:pic>
      <p:pic>
        <p:nvPicPr>
          <p:cNvPr id="37898" name="Picture 1034" descr="Picture 1"/>
          <p:cNvPicPr>
            <a:picLocks noChangeAspect="1" noChangeArrowheads="1"/>
          </p:cNvPicPr>
          <p:nvPr/>
        </p:nvPicPr>
        <p:blipFill>
          <a:blip r:embed="rId6"/>
          <a:srcRect/>
          <a:stretch>
            <a:fillRect/>
          </a:stretch>
        </p:blipFill>
        <p:spPr bwMode="auto">
          <a:xfrm>
            <a:off x="5867400" y="4425950"/>
            <a:ext cx="1447800" cy="1058863"/>
          </a:xfrm>
          <a:prstGeom prst="rect">
            <a:avLst/>
          </a:prstGeom>
          <a:noFill/>
          <a:ln w="9525">
            <a:noFill/>
            <a:miter lim="800000"/>
            <a:headEnd/>
            <a:tailEnd/>
          </a:ln>
          <a:effectLst>
            <a:outerShdw blurRad="63500" dist="38099" dir="2700000" algn="ctr" rotWithShape="0">
              <a:srgbClr val="000000">
                <a:alpha val="74997"/>
              </a:srgbClr>
            </a:outerShdw>
          </a:effectLst>
        </p:spPr>
      </p:pic>
      <p:pic>
        <p:nvPicPr>
          <p:cNvPr id="37903" name="Picture 1039" descr="Picture 1"/>
          <p:cNvPicPr>
            <a:picLocks noChangeAspect="1" noChangeArrowheads="1"/>
          </p:cNvPicPr>
          <p:nvPr/>
        </p:nvPicPr>
        <p:blipFill>
          <a:blip r:embed="rId7"/>
          <a:srcRect/>
          <a:stretch>
            <a:fillRect/>
          </a:stretch>
        </p:blipFill>
        <p:spPr bwMode="auto">
          <a:xfrm>
            <a:off x="6553200" y="5638800"/>
            <a:ext cx="2057400" cy="1109663"/>
          </a:xfrm>
          <a:prstGeom prst="rect">
            <a:avLst/>
          </a:prstGeom>
          <a:noFill/>
          <a:ln w="9525">
            <a:noFill/>
            <a:miter lim="800000"/>
            <a:headEnd/>
            <a:tailEnd/>
          </a:ln>
          <a:effectLst>
            <a:outerShdw blurRad="63500" dist="38099" dir="2700000" algn="ctr" rotWithShape="0">
              <a:srgbClr val="000000">
                <a:alpha val="74997"/>
              </a:srgbClr>
            </a:outerShdw>
          </a:effectLst>
        </p:spPr>
      </p:pic>
      <p:pic>
        <p:nvPicPr>
          <p:cNvPr id="37904" name="Picture 1040" descr="Picture 3"/>
          <p:cNvPicPr>
            <a:picLocks noChangeAspect="1" noChangeArrowheads="1"/>
          </p:cNvPicPr>
          <p:nvPr/>
        </p:nvPicPr>
        <p:blipFill>
          <a:blip r:embed="rId8"/>
          <a:srcRect/>
          <a:stretch>
            <a:fillRect/>
          </a:stretch>
        </p:blipFill>
        <p:spPr bwMode="auto">
          <a:xfrm>
            <a:off x="7423150" y="4427538"/>
            <a:ext cx="1568450" cy="1058862"/>
          </a:xfrm>
          <a:prstGeom prst="rect">
            <a:avLst/>
          </a:prstGeom>
          <a:noFill/>
          <a:ln w="9525">
            <a:noFill/>
            <a:miter lim="800000"/>
            <a:headEnd/>
            <a:tailEnd/>
          </a:ln>
          <a:effectLst>
            <a:outerShdw blurRad="63500" dist="38099" dir="2700000" algn="ctr" rotWithShape="0">
              <a:srgbClr val="000000">
                <a:alpha val="74997"/>
              </a:srgbClr>
            </a:outerShdw>
          </a:effectLst>
        </p:spPr>
      </p:pic>
      <p:pic>
        <p:nvPicPr>
          <p:cNvPr id="37905" name="Picture 1041" descr="Picture 2"/>
          <p:cNvPicPr>
            <a:picLocks noChangeAspect="1" noChangeArrowheads="1"/>
          </p:cNvPicPr>
          <p:nvPr/>
        </p:nvPicPr>
        <p:blipFill>
          <a:blip r:embed="rId9"/>
          <a:srcRect/>
          <a:stretch>
            <a:fillRect/>
          </a:stretch>
        </p:blipFill>
        <p:spPr bwMode="auto">
          <a:xfrm>
            <a:off x="6248400" y="1219200"/>
            <a:ext cx="1265238" cy="1255713"/>
          </a:xfrm>
          <a:prstGeom prst="rect">
            <a:avLst/>
          </a:prstGeom>
          <a:noFill/>
          <a:ln w="9525">
            <a:noFill/>
            <a:miter lim="800000"/>
            <a:headEnd/>
            <a:tailEnd/>
          </a:ln>
          <a:effectLst>
            <a:outerShdw blurRad="63500" dist="38099" dir="2700000" algn="ctr" rotWithShape="0">
              <a:srgbClr val="000000">
                <a:alpha val="74997"/>
              </a:srgbClr>
            </a:outerShdw>
          </a:effectLst>
        </p:spPr>
      </p:pic>
      <p:grpSp>
        <p:nvGrpSpPr>
          <p:cNvPr id="2" name="Group 15"/>
          <p:cNvGrpSpPr/>
          <p:nvPr/>
        </p:nvGrpSpPr>
        <p:grpSpPr>
          <a:xfrm>
            <a:off x="0" y="0"/>
            <a:ext cx="1714500" cy="1304925"/>
            <a:chOff x="0" y="0"/>
            <a:chExt cx="1714500" cy="1304925"/>
          </a:xfrm>
        </p:grpSpPr>
        <p:sp>
          <p:nvSpPr>
            <p:cNvPr id="16389" name="Rectangle 3"/>
            <p:cNvSpPr>
              <a:spLocks noChangeArrowheads="1"/>
            </p:cNvSpPr>
            <p:nvPr/>
          </p:nvSpPr>
          <p:spPr bwMode="auto">
            <a:xfrm>
              <a:off x="609600" y="457200"/>
              <a:ext cx="533400" cy="381000"/>
            </a:xfrm>
            <a:prstGeom prst="rect">
              <a:avLst/>
            </a:prstGeom>
            <a:solidFill>
              <a:schemeClr val="accent1"/>
            </a:solidFill>
            <a:ln w="9525">
              <a:noFill/>
              <a:miter lim="800000"/>
              <a:headEnd/>
              <a:tailEnd/>
            </a:ln>
          </p:spPr>
          <p:txBody>
            <a:bodyPr wrap="none" anchor="ctr">
              <a:prstTxWarp prst="textNoShape">
                <a:avLst/>
              </a:prstTxWarp>
            </a:bodyPr>
            <a:lstStyle/>
            <a:p>
              <a:endParaRPr lang="en-US" dirty="0"/>
            </a:p>
          </p:txBody>
        </p:sp>
        <p:pic>
          <p:nvPicPr>
            <p:cNvPr id="16399" name="Picture 13" descr="Picture 21"/>
            <p:cNvPicPr>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0" y="0"/>
              <a:ext cx="1714500" cy="1304925"/>
            </a:xfrm>
            <a:prstGeom prst="rect">
              <a:avLst/>
            </a:prstGeom>
            <a:noFill/>
            <a:ln w="9525">
              <a:noFill/>
              <a:miter lim="800000"/>
              <a:headEnd/>
              <a:tailEnd/>
            </a:ln>
          </p:spPr>
        </p:pic>
      </p:grpSp>
      <p:grpSp>
        <p:nvGrpSpPr>
          <p:cNvPr id="3" name="Group 16"/>
          <p:cNvGrpSpPr/>
          <p:nvPr/>
        </p:nvGrpSpPr>
        <p:grpSpPr>
          <a:xfrm>
            <a:off x="2514600" y="1752600"/>
            <a:ext cx="3505200" cy="2743200"/>
            <a:chOff x="0" y="0"/>
            <a:chExt cx="1714500" cy="1304925"/>
          </a:xfrm>
        </p:grpSpPr>
        <p:sp>
          <p:nvSpPr>
            <p:cNvPr id="18" name="Rectangle 3"/>
            <p:cNvSpPr>
              <a:spLocks noChangeArrowheads="1"/>
            </p:cNvSpPr>
            <p:nvPr/>
          </p:nvSpPr>
          <p:spPr bwMode="auto">
            <a:xfrm>
              <a:off x="609600" y="457200"/>
              <a:ext cx="533400" cy="381000"/>
            </a:xfrm>
            <a:prstGeom prst="rect">
              <a:avLst/>
            </a:prstGeom>
            <a:solidFill>
              <a:schemeClr val="accent1"/>
            </a:solidFill>
            <a:ln w="9525">
              <a:noFill/>
              <a:miter lim="800000"/>
              <a:headEnd/>
              <a:tailEnd/>
            </a:ln>
          </p:spPr>
          <p:txBody>
            <a:bodyPr wrap="none" anchor="ctr">
              <a:prstTxWarp prst="textNoShape">
                <a:avLst/>
              </a:prstTxWarp>
            </a:bodyPr>
            <a:lstStyle/>
            <a:p>
              <a:endParaRPr lang="en-US" dirty="0"/>
            </a:p>
          </p:txBody>
        </p:sp>
        <p:pic>
          <p:nvPicPr>
            <p:cNvPr id="19" name="Picture 13" descr="Picture 21"/>
            <p:cNvPicPr>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0" y="0"/>
              <a:ext cx="1714500" cy="1304925"/>
            </a:xfrm>
            <a:prstGeom prst="rect">
              <a:avLst/>
            </a:prstGeom>
            <a:noFill/>
            <a:ln w="9525">
              <a:noFill/>
              <a:miter lim="800000"/>
              <a:headEnd/>
              <a:tailEnd/>
            </a:ln>
          </p:spPr>
        </p:pic>
      </p:grpSp>
      <p:sp>
        <p:nvSpPr>
          <p:cNvPr id="5" name="Slide Number Placeholder 4"/>
          <p:cNvSpPr>
            <a:spLocks noGrp="1"/>
          </p:cNvSpPr>
          <p:nvPr>
            <p:ph type="sldNum" sz="quarter" idx="12"/>
          </p:nvPr>
        </p:nvSpPr>
        <p:spPr/>
        <p:txBody>
          <a:bodyPr/>
          <a:lstStyle/>
          <a:p>
            <a:fld id="{EBFE97BA-25C8-9F43-B1D0-D16D337F4DD5}" type="slidenum">
              <a:rPr lang="en-US" smtClean="0"/>
              <a:t>4</a:t>
            </a:fld>
            <a:endParaRPr lang="en-US"/>
          </a:p>
        </p:txBody>
      </p:sp>
      <p:sp>
        <p:nvSpPr>
          <p:cNvPr id="6" name="Footer Placeholder 5"/>
          <p:cNvSpPr>
            <a:spLocks noGrp="1"/>
          </p:cNvSpPr>
          <p:nvPr>
            <p:ph type="ftr" sz="quarter" idx="11"/>
          </p:nvPr>
        </p:nvSpPr>
        <p:spPr/>
        <p:txBody>
          <a:bodyPr/>
          <a:lstStyle/>
          <a:p>
            <a:r>
              <a:rPr lang="en-US" smtClean="0"/>
              <a:t>Manjit Dosanjh, 24 September 2014</a:t>
            </a:r>
            <a:endParaRPr lang="en-US"/>
          </a:p>
        </p:txBody>
      </p:sp>
    </p:spTree>
    <p:extLst>
      <p:ext uri="{BB962C8B-B14F-4D97-AF65-F5344CB8AC3E}">
        <p14:creationId xmlns:p14="http://schemas.microsoft.com/office/powerpoint/2010/main" val="295186834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nodeType="clickEffect">
                                  <p:stCondLst>
                                    <p:cond delay="0"/>
                                  </p:stCondLst>
                                  <p:childTnLst>
                                    <p:anim calcmode="lin" valueType="num">
                                      <p:cBhvr>
                                        <p:cTn id="6" dur="1000"/>
                                        <p:tgtEl>
                                          <p:spTgt spid="3"/>
                                        </p:tgtEl>
                                        <p:attrNameLst>
                                          <p:attrName>ppt_w</p:attrName>
                                        </p:attrNameLst>
                                      </p:cBhvr>
                                      <p:tavLst>
                                        <p:tav tm="0">
                                          <p:val>
                                            <p:strVal val="ppt_w"/>
                                          </p:val>
                                        </p:tav>
                                        <p:tav tm="100000">
                                          <p:val>
                                            <p:strVal val="ppt_w*0.70"/>
                                          </p:val>
                                        </p:tav>
                                      </p:tavLst>
                                    </p:anim>
                                    <p:anim calcmode="lin" valueType="num">
                                      <p:cBhvr>
                                        <p:cTn id="7" dur="1000"/>
                                        <p:tgtEl>
                                          <p:spTgt spid="3"/>
                                        </p:tgtEl>
                                        <p:attrNameLst>
                                          <p:attrName>ppt_h</p:attrName>
                                        </p:attrNameLst>
                                      </p:cBhvr>
                                      <p:tavLst>
                                        <p:tav tm="0">
                                          <p:val>
                                            <p:strVal val="ppt_h"/>
                                          </p:val>
                                        </p:tav>
                                        <p:tav tm="100000">
                                          <p:val>
                                            <p:strVal val="ppt_h"/>
                                          </p:val>
                                        </p:tav>
                                      </p:tavLst>
                                    </p:anim>
                                    <p:animEffect transition="out" filter="fade">
                                      <p:cBhvr>
                                        <p:cTn id="8" dur="1000"/>
                                        <p:tgtEl>
                                          <p:spTgt spid="3"/>
                                        </p:tgtEl>
                                      </p:cBhvr>
                                    </p:animEffect>
                                    <p:set>
                                      <p:cBhvr>
                                        <p:cTn id="9" dur="1" fill="hold">
                                          <p:stCondLst>
                                            <p:cond delay="999"/>
                                          </p:stCondLst>
                                        </p:cTn>
                                        <p:tgtEl>
                                          <p:spTgt spid="3"/>
                                        </p:tgtEl>
                                        <p:attrNameLst>
                                          <p:attrName>style.visibility</p:attrName>
                                        </p:attrNameLst>
                                      </p:cBhvr>
                                      <p:to>
                                        <p:strVal val="hidden"/>
                                      </p:to>
                                    </p:se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7892">
                                            <p:txEl>
                                              <p:pRg st="0" end="0"/>
                                            </p:txEl>
                                          </p:spTgt>
                                        </p:tgtEl>
                                        <p:attrNameLst>
                                          <p:attrName>style.visibility</p:attrName>
                                        </p:attrNameLst>
                                      </p:cBhvr>
                                      <p:to>
                                        <p:strVal val="visible"/>
                                      </p:to>
                                    </p:set>
                                    <p:animEffect transition="in" filter="fade">
                                      <p:cBhvr>
                                        <p:cTn id="19" dur="1000"/>
                                        <p:tgtEl>
                                          <p:spTgt spid="37892">
                                            <p:txEl>
                                              <p:pRg st="0" end="0"/>
                                            </p:txEl>
                                          </p:spTgt>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37892">
                                            <p:txEl>
                                              <p:pRg st="1" end="1"/>
                                            </p:txEl>
                                          </p:spTgt>
                                        </p:tgtEl>
                                        <p:attrNameLst>
                                          <p:attrName>style.visibility</p:attrName>
                                        </p:attrNameLst>
                                      </p:cBhvr>
                                      <p:to>
                                        <p:strVal val="visible"/>
                                      </p:to>
                                    </p:set>
                                    <p:animEffect transition="in" filter="fade">
                                      <p:cBhvr>
                                        <p:cTn id="23" dur="1000"/>
                                        <p:tgtEl>
                                          <p:spTgt spid="37892">
                                            <p:txEl>
                                              <p:pRg st="1" end="1"/>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7905"/>
                                        </p:tgtEl>
                                        <p:attrNameLst>
                                          <p:attrName>style.visibility</p:attrName>
                                        </p:attrNameLst>
                                      </p:cBhvr>
                                      <p:to>
                                        <p:strVal val="visible"/>
                                      </p:to>
                                    </p:set>
                                    <p:animEffect transition="in" filter="fade">
                                      <p:cBhvr>
                                        <p:cTn id="26" dur="1000"/>
                                        <p:tgtEl>
                                          <p:spTgt spid="37905"/>
                                        </p:tgtEl>
                                      </p:cBhvr>
                                    </p:animEffect>
                                  </p:childTnLst>
                                </p:cTn>
                              </p:par>
                              <p:par>
                                <p:cTn id="27" presetID="10" presetClass="entr" presetSubtype="0" fill="hold" nodeType="withEffect">
                                  <p:stCondLst>
                                    <p:cond delay="0"/>
                                  </p:stCondLst>
                                  <p:childTnLst>
                                    <p:set>
                                      <p:cBhvr>
                                        <p:cTn id="28" dur="1" fill="hold">
                                          <p:stCondLst>
                                            <p:cond delay="0"/>
                                          </p:stCondLst>
                                        </p:cTn>
                                        <p:tgtEl>
                                          <p:spTgt spid="37894"/>
                                        </p:tgtEl>
                                        <p:attrNameLst>
                                          <p:attrName>style.visibility</p:attrName>
                                        </p:attrNameLst>
                                      </p:cBhvr>
                                      <p:to>
                                        <p:strVal val="visible"/>
                                      </p:to>
                                    </p:set>
                                    <p:animEffect transition="in" filter="fade">
                                      <p:cBhvr>
                                        <p:cTn id="29" dur="1000"/>
                                        <p:tgtEl>
                                          <p:spTgt spid="3789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7892">
                                            <p:txEl>
                                              <p:pRg st="3" end="3"/>
                                            </p:txEl>
                                          </p:spTgt>
                                        </p:tgtEl>
                                        <p:attrNameLst>
                                          <p:attrName>style.visibility</p:attrName>
                                        </p:attrNameLst>
                                      </p:cBhvr>
                                      <p:to>
                                        <p:strVal val="visible"/>
                                      </p:to>
                                    </p:set>
                                    <p:animEffect transition="in" filter="fade">
                                      <p:cBhvr>
                                        <p:cTn id="34" dur="1000"/>
                                        <p:tgtEl>
                                          <p:spTgt spid="37892">
                                            <p:txEl>
                                              <p:pRg st="3" end="3"/>
                                            </p:txEl>
                                          </p:spTgt>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37892">
                                            <p:txEl>
                                              <p:pRg st="4" end="4"/>
                                            </p:txEl>
                                          </p:spTgt>
                                        </p:tgtEl>
                                        <p:attrNameLst>
                                          <p:attrName>style.visibility</p:attrName>
                                        </p:attrNameLst>
                                      </p:cBhvr>
                                      <p:to>
                                        <p:strVal val="visible"/>
                                      </p:to>
                                    </p:set>
                                    <p:animEffect transition="in" filter="fade">
                                      <p:cBhvr>
                                        <p:cTn id="38" dur="1000"/>
                                        <p:tgtEl>
                                          <p:spTgt spid="37892">
                                            <p:txEl>
                                              <p:pRg st="4" end="4"/>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7897"/>
                                        </p:tgtEl>
                                        <p:attrNameLst>
                                          <p:attrName>style.visibility</p:attrName>
                                        </p:attrNameLst>
                                      </p:cBhvr>
                                      <p:to>
                                        <p:strVal val="visible"/>
                                      </p:to>
                                    </p:set>
                                    <p:animEffect transition="in" filter="fade">
                                      <p:cBhvr>
                                        <p:cTn id="41" dur="1000"/>
                                        <p:tgtEl>
                                          <p:spTgt spid="37897"/>
                                        </p:tgtEl>
                                      </p:cBhvr>
                                    </p:animEffect>
                                  </p:childTnLst>
                                </p:cTn>
                              </p:par>
                            </p:childTnLst>
                          </p:cTn>
                        </p:par>
                        <p:par>
                          <p:cTn id="42" fill="hold">
                            <p:stCondLst>
                              <p:cond delay="2000"/>
                            </p:stCondLst>
                            <p:childTnLst>
                              <p:par>
                                <p:cTn id="43" presetID="10" presetClass="entr" presetSubtype="0" fill="hold" grpId="0" nodeType="afterEffect">
                                  <p:stCondLst>
                                    <p:cond delay="0"/>
                                  </p:stCondLst>
                                  <p:childTnLst>
                                    <p:set>
                                      <p:cBhvr>
                                        <p:cTn id="44" dur="1" fill="hold">
                                          <p:stCondLst>
                                            <p:cond delay="0"/>
                                          </p:stCondLst>
                                        </p:cTn>
                                        <p:tgtEl>
                                          <p:spTgt spid="37892">
                                            <p:txEl>
                                              <p:pRg st="5" end="5"/>
                                            </p:txEl>
                                          </p:spTgt>
                                        </p:tgtEl>
                                        <p:attrNameLst>
                                          <p:attrName>style.visibility</p:attrName>
                                        </p:attrNameLst>
                                      </p:cBhvr>
                                      <p:to>
                                        <p:strVal val="visible"/>
                                      </p:to>
                                    </p:set>
                                    <p:animEffect transition="in" filter="fade">
                                      <p:cBhvr>
                                        <p:cTn id="45" dur="1000"/>
                                        <p:tgtEl>
                                          <p:spTgt spid="37892">
                                            <p:txEl>
                                              <p:pRg st="5" end="5"/>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37896"/>
                                        </p:tgtEl>
                                        <p:attrNameLst>
                                          <p:attrName>style.visibility</p:attrName>
                                        </p:attrNameLst>
                                      </p:cBhvr>
                                      <p:to>
                                        <p:strVal val="visible"/>
                                      </p:to>
                                    </p:set>
                                    <p:animEffect transition="in" filter="fade">
                                      <p:cBhvr>
                                        <p:cTn id="48" dur="1000"/>
                                        <p:tgtEl>
                                          <p:spTgt spid="3789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7892">
                                            <p:txEl>
                                              <p:pRg st="7" end="7"/>
                                            </p:txEl>
                                          </p:spTgt>
                                        </p:tgtEl>
                                        <p:attrNameLst>
                                          <p:attrName>style.visibility</p:attrName>
                                        </p:attrNameLst>
                                      </p:cBhvr>
                                      <p:to>
                                        <p:strVal val="visible"/>
                                      </p:to>
                                    </p:set>
                                    <p:animEffect transition="in" filter="fade">
                                      <p:cBhvr>
                                        <p:cTn id="53" dur="1000"/>
                                        <p:tgtEl>
                                          <p:spTgt spid="37892">
                                            <p:txEl>
                                              <p:pRg st="7" end="7"/>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37898"/>
                                        </p:tgtEl>
                                        <p:attrNameLst>
                                          <p:attrName>style.visibility</p:attrName>
                                        </p:attrNameLst>
                                      </p:cBhvr>
                                      <p:to>
                                        <p:strVal val="visible"/>
                                      </p:to>
                                    </p:set>
                                    <p:animEffect transition="in" filter="fade">
                                      <p:cBhvr>
                                        <p:cTn id="56" dur="1000"/>
                                        <p:tgtEl>
                                          <p:spTgt spid="37898"/>
                                        </p:tgtEl>
                                      </p:cBhvr>
                                    </p:animEffect>
                                  </p:childTnLst>
                                </p:cTn>
                              </p:par>
                              <p:par>
                                <p:cTn id="57" presetID="10" presetClass="entr" presetSubtype="0" fill="hold" nodeType="withEffect">
                                  <p:stCondLst>
                                    <p:cond delay="0"/>
                                  </p:stCondLst>
                                  <p:childTnLst>
                                    <p:set>
                                      <p:cBhvr>
                                        <p:cTn id="58" dur="1" fill="hold">
                                          <p:stCondLst>
                                            <p:cond delay="0"/>
                                          </p:stCondLst>
                                        </p:cTn>
                                        <p:tgtEl>
                                          <p:spTgt spid="37904"/>
                                        </p:tgtEl>
                                        <p:attrNameLst>
                                          <p:attrName>style.visibility</p:attrName>
                                        </p:attrNameLst>
                                      </p:cBhvr>
                                      <p:to>
                                        <p:strVal val="visible"/>
                                      </p:to>
                                    </p:set>
                                    <p:animEffect transition="in" filter="fade">
                                      <p:cBhvr>
                                        <p:cTn id="59" dur="1000"/>
                                        <p:tgtEl>
                                          <p:spTgt spid="3790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7892">
                                            <p:txEl>
                                              <p:pRg st="9" end="9"/>
                                            </p:txEl>
                                          </p:spTgt>
                                        </p:tgtEl>
                                        <p:attrNameLst>
                                          <p:attrName>style.visibility</p:attrName>
                                        </p:attrNameLst>
                                      </p:cBhvr>
                                      <p:to>
                                        <p:strVal val="visible"/>
                                      </p:to>
                                    </p:set>
                                    <p:animEffect transition="in" filter="fade">
                                      <p:cBhvr>
                                        <p:cTn id="64" dur="1000"/>
                                        <p:tgtEl>
                                          <p:spTgt spid="37892">
                                            <p:txEl>
                                              <p:pRg st="9" end="9"/>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37903"/>
                                        </p:tgtEl>
                                        <p:attrNameLst>
                                          <p:attrName>style.visibility</p:attrName>
                                        </p:attrNameLst>
                                      </p:cBhvr>
                                      <p:to>
                                        <p:strVal val="visible"/>
                                      </p:to>
                                    </p:set>
                                    <p:animEffect transition="in" filter="fade">
                                      <p:cBhvr>
                                        <p:cTn id="67" dur="1000"/>
                                        <p:tgtEl>
                                          <p:spTgt spid="379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294967295"/>
          </p:nvPr>
        </p:nvSpPr>
        <p:spPr>
          <a:xfrm>
            <a:off x="6553200" y="6493390"/>
            <a:ext cx="2133600" cy="365125"/>
          </a:xfrm>
          <a:prstGeom prst="rect">
            <a:avLst/>
          </a:prstGeom>
        </p:spPr>
        <p:txBody>
          <a:bodyPr/>
          <a:lstStyle/>
          <a:p>
            <a:fld id="{A7BFDB34-98D3-CF41-B563-BF56CBEBEB94}" type="slidenum">
              <a:rPr lang="en-US" sz="1400" smtClean="0">
                <a:solidFill>
                  <a:srgbClr val="FFFFFF"/>
                </a:solidFill>
              </a:rPr>
              <a:pPr/>
              <a:t>5</a:t>
            </a:fld>
            <a:endParaRPr lang="en-US" sz="1400" dirty="0">
              <a:solidFill>
                <a:srgbClr val="FFFFFF"/>
              </a:solidFill>
            </a:endParaRPr>
          </a:p>
        </p:txBody>
      </p:sp>
      <p:sp>
        <p:nvSpPr>
          <p:cNvPr id="12" name="TextBox 11"/>
          <p:cNvSpPr txBox="1"/>
          <p:nvPr/>
        </p:nvSpPr>
        <p:spPr>
          <a:xfrm>
            <a:off x="-57991" y="79787"/>
            <a:ext cx="9366250" cy="646331"/>
          </a:xfrm>
          <a:prstGeom prst="rect">
            <a:avLst/>
          </a:prstGeom>
          <a:noFill/>
        </p:spPr>
        <p:txBody>
          <a:bodyPr wrap="square" rtlCol="0">
            <a:spAutoFit/>
          </a:bodyPr>
          <a:lstStyle/>
          <a:p>
            <a:pPr algn="ctr"/>
            <a:r>
              <a:rPr lang="en-US" sz="3500" dirty="0" smtClean="0">
                <a:cs typeface="Abadi MT Condensed Extra Bold"/>
              </a:rPr>
              <a:t> </a:t>
            </a:r>
            <a:r>
              <a:rPr lang="en-US" sz="3600" dirty="0" err="1">
                <a:solidFill>
                  <a:srgbClr val="800000"/>
                </a:solidFill>
                <a:cs typeface="Abadi MT Condensed Extra Bold"/>
              </a:rPr>
              <a:t>catalysing</a:t>
            </a:r>
            <a:r>
              <a:rPr lang="en-US" sz="3600" dirty="0">
                <a:solidFill>
                  <a:srgbClr val="800000"/>
                </a:solidFill>
                <a:cs typeface="Abadi MT Condensed Extra Bold"/>
              </a:rPr>
              <a:t> &amp;</a:t>
            </a:r>
            <a:r>
              <a:rPr lang="en-US" sz="3600" dirty="0" smtClean="0">
                <a:solidFill>
                  <a:srgbClr val="800000"/>
                </a:solidFill>
                <a:cs typeface="Abadi MT Condensed Extra Bold"/>
              </a:rPr>
              <a:t> </a:t>
            </a:r>
            <a:r>
              <a:rPr lang="en-US" sz="3600" dirty="0">
                <a:solidFill>
                  <a:srgbClr val="800000"/>
                </a:solidFill>
                <a:cs typeface="Abadi MT Condensed Extra Bold"/>
              </a:rPr>
              <a:t>facilitating collaboration</a:t>
            </a:r>
          </a:p>
        </p:txBody>
      </p:sp>
      <p:sp>
        <p:nvSpPr>
          <p:cNvPr id="14" name="Oval 13"/>
          <p:cNvSpPr/>
          <p:nvPr/>
        </p:nvSpPr>
        <p:spPr>
          <a:xfrm>
            <a:off x="81181" y="877097"/>
            <a:ext cx="8964593" cy="5622540"/>
          </a:xfrm>
          <a:prstGeom prst="ellipse">
            <a:avLst/>
          </a:prstGeom>
          <a:gradFill flip="none" rotWithShape="0">
            <a:gsLst>
              <a:gs pos="88000">
                <a:srgbClr val="3366FF"/>
              </a:gs>
              <a:gs pos="55000">
                <a:schemeClr val="bg1">
                  <a:alpha val="73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5"/>
          <p:cNvGrpSpPr/>
          <p:nvPr/>
        </p:nvGrpSpPr>
        <p:grpSpPr>
          <a:xfrm>
            <a:off x="1593397" y="2842365"/>
            <a:ext cx="6009648" cy="1623060"/>
            <a:chOff x="1593397" y="2799608"/>
            <a:chExt cx="6009648" cy="1623060"/>
          </a:xfrm>
        </p:grpSpPr>
        <p:pic>
          <p:nvPicPr>
            <p:cNvPr id="17" name="Picture 9"/>
            <p:cNvPicPr>
              <a:picLocks noChangeAspect="1" noChangeArrowheads="1"/>
            </p:cNvPicPr>
            <p:nvPr/>
          </p:nvPicPr>
          <p:blipFill>
            <a:blip r:embed="rId2"/>
            <a:srcRect/>
            <a:stretch>
              <a:fillRect/>
            </a:stretch>
          </p:blipFill>
          <p:spPr bwMode="auto">
            <a:xfrm>
              <a:off x="1958283" y="3224683"/>
              <a:ext cx="2038239" cy="11979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TextBox 11"/>
            <p:cNvSpPr txBox="1">
              <a:spLocks noChangeArrowheads="1"/>
            </p:cNvSpPr>
            <p:nvPr/>
          </p:nvSpPr>
          <p:spPr bwMode="auto">
            <a:xfrm>
              <a:off x="1593397" y="2799668"/>
              <a:ext cx="2438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Comic Sans MS" charset="0"/>
                  <a:ea typeface="ＭＳ Ｐゴシック" charset="0"/>
                  <a:cs typeface="ＭＳ Ｐゴシック" charset="0"/>
                </a:defRPr>
              </a:lvl1pPr>
              <a:lvl2pPr marL="742950" indent="-285750">
                <a:defRPr sz="1200">
                  <a:solidFill>
                    <a:schemeClr val="tx1"/>
                  </a:solidFill>
                  <a:latin typeface="Comic Sans MS" charset="0"/>
                  <a:ea typeface="ＭＳ Ｐゴシック" charset="0"/>
                </a:defRPr>
              </a:lvl2pPr>
              <a:lvl3pPr marL="1143000" indent="-228600">
                <a:defRPr sz="1200">
                  <a:solidFill>
                    <a:schemeClr val="tx1"/>
                  </a:solidFill>
                  <a:latin typeface="Comic Sans MS" charset="0"/>
                  <a:ea typeface="ＭＳ Ｐゴシック" charset="0"/>
                </a:defRPr>
              </a:lvl3pPr>
              <a:lvl4pPr marL="1600200" indent="-228600">
                <a:defRPr sz="1200">
                  <a:solidFill>
                    <a:schemeClr val="tx1"/>
                  </a:solidFill>
                  <a:latin typeface="Comic Sans MS" charset="0"/>
                  <a:ea typeface="ＭＳ Ｐゴシック" charset="0"/>
                </a:defRPr>
              </a:lvl4pPr>
              <a:lvl5pPr marL="2057400" indent="-228600">
                <a:defRPr sz="1200">
                  <a:solidFill>
                    <a:schemeClr val="tx1"/>
                  </a:solidFill>
                  <a:latin typeface="Comic Sans MS" charset="0"/>
                  <a:ea typeface="ＭＳ Ｐゴシック" charset="0"/>
                </a:defRPr>
              </a:lvl5pPr>
              <a:lvl6pPr marL="2514600" indent="-228600" algn="ctr" eaLnBrk="0" fontAlgn="base" hangingPunct="0">
                <a:spcBef>
                  <a:spcPct val="0"/>
                </a:spcBef>
                <a:spcAft>
                  <a:spcPct val="0"/>
                </a:spcAft>
                <a:defRPr sz="1200">
                  <a:solidFill>
                    <a:schemeClr val="tx1"/>
                  </a:solidFill>
                  <a:latin typeface="Comic Sans MS" charset="0"/>
                  <a:ea typeface="ＭＳ Ｐゴシック" charset="0"/>
                </a:defRPr>
              </a:lvl6pPr>
              <a:lvl7pPr marL="2971800" indent="-228600" algn="ctr" eaLnBrk="0" fontAlgn="base" hangingPunct="0">
                <a:spcBef>
                  <a:spcPct val="0"/>
                </a:spcBef>
                <a:spcAft>
                  <a:spcPct val="0"/>
                </a:spcAft>
                <a:defRPr sz="1200">
                  <a:solidFill>
                    <a:schemeClr val="tx1"/>
                  </a:solidFill>
                  <a:latin typeface="Comic Sans MS" charset="0"/>
                  <a:ea typeface="ＭＳ Ｐゴシック" charset="0"/>
                </a:defRPr>
              </a:lvl7pPr>
              <a:lvl8pPr marL="3429000" indent="-228600" algn="ctr" eaLnBrk="0" fontAlgn="base" hangingPunct="0">
                <a:spcBef>
                  <a:spcPct val="0"/>
                </a:spcBef>
                <a:spcAft>
                  <a:spcPct val="0"/>
                </a:spcAft>
                <a:defRPr sz="1200">
                  <a:solidFill>
                    <a:schemeClr val="tx1"/>
                  </a:solidFill>
                  <a:latin typeface="Comic Sans MS" charset="0"/>
                  <a:ea typeface="ＭＳ Ｐゴシック" charset="0"/>
                </a:defRPr>
              </a:lvl8pPr>
              <a:lvl9pPr marL="3886200" indent="-228600" algn="ctr" eaLnBrk="0" fontAlgn="base" hangingPunct="0">
                <a:spcBef>
                  <a:spcPct val="0"/>
                </a:spcBef>
                <a:spcAft>
                  <a:spcPct val="0"/>
                </a:spcAft>
                <a:defRPr sz="1200">
                  <a:solidFill>
                    <a:schemeClr val="tx1"/>
                  </a:solidFill>
                  <a:latin typeface="Comic Sans MS" charset="0"/>
                  <a:ea typeface="ＭＳ Ｐゴシック" charset="0"/>
                </a:defRPr>
              </a:lvl9pPr>
            </a:lstStyle>
            <a:p>
              <a:pPr algn="r"/>
              <a:r>
                <a:rPr lang="en-US" sz="2000" b="1" dirty="0">
                  <a:solidFill>
                    <a:srgbClr val="025EA0"/>
                  </a:solidFill>
                  <a:latin typeface="Arial" charset="0"/>
                </a:rPr>
                <a:t>Detecting </a:t>
              </a:r>
              <a:r>
                <a:rPr lang="en-US" sz="2000" dirty="0">
                  <a:solidFill>
                    <a:srgbClr val="025EA0"/>
                  </a:solidFill>
                  <a:latin typeface="Arial" charset="0"/>
                </a:rPr>
                <a:t>particles</a:t>
              </a:r>
            </a:p>
          </p:txBody>
        </p:sp>
        <p:sp>
          <p:nvSpPr>
            <p:cNvPr id="19" name="Rectangle 23"/>
            <p:cNvSpPr>
              <a:spLocks noChangeArrowheads="1"/>
            </p:cNvSpPr>
            <p:nvPr/>
          </p:nvSpPr>
          <p:spPr bwMode="auto">
            <a:xfrm>
              <a:off x="5352564" y="2799608"/>
              <a:ext cx="22504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CH" sz="2000" dirty="0" err="1">
                  <a:solidFill>
                    <a:srgbClr val="025EA0"/>
                  </a:solidFill>
                  <a:latin typeface="Arial" pitchFamily="34" charset="0"/>
                  <a:cs typeface="Arial" pitchFamily="34" charset="0"/>
                </a:rPr>
                <a:t>Medical</a:t>
              </a:r>
              <a:r>
                <a:rPr lang="fr-CH" sz="2000" dirty="0">
                  <a:solidFill>
                    <a:srgbClr val="025EA0"/>
                  </a:solidFill>
                  <a:latin typeface="Arial" pitchFamily="34" charset="0"/>
                  <a:cs typeface="Arial" pitchFamily="34" charset="0"/>
                </a:rPr>
                <a:t> </a:t>
              </a:r>
              <a:r>
                <a:rPr lang="fr-CH" sz="2000" dirty="0" err="1">
                  <a:solidFill>
                    <a:srgbClr val="025EA0"/>
                  </a:solidFill>
                  <a:latin typeface="Arial" pitchFamily="34" charset="0"/>
                  <a:cs typeface="Arial" pitchFamily="34" charset="0"/>
                </a:rPr>
                <a:t>imaging</a:t>
              </a:r>
              <a:endParaRPr lang="en-US" sz="2000" dirty="0">
                <a:solidFill>
                  <a:srgbClr val="025EA0"/>
                </a:solidFill>
                <a:latin typeface="Arial" pitchFamily="34" charset="0"/>
                <a:cs typeface="Arial" pitchFamily="34" charset="0"/>
              </a:endParaRPr>
            </a:p>
          </p:txBody>
        </p:sp>
        <p:grpSp>
          <p:nvGrpSpPr>
            <p:cNvPr id="3" name="Group 19"/>
            <p:cNvGrpSpPr/>
            <p:nvPr/>
          </p:nvGrpSpPr>
          <p:grpSpPr>
            <a:xfrm>
              <a:off x="5095213" y="3234140"/>
              <a:ext cx="2161284" cy="1179070"/>
              <a:chOff x="5003621" y="3211044"/>
              <a:chExt cx="2161284" cy="1179070"/>
            </a:xfrm>
          </p:grpSpPr>
          <p:sp>
            <p:nvSpPr>
              <p:cNvPr id="22" name="Rounded Rectangle 21"/>
              <p:cNvSpPr/>
              <p:nvPr/>
            </p:nvSpPr>
            <p:spPr>
              <a:xfrm>
                <a:off x="5003621" y="3211044"/>
                <a:ext cx="2161284" cy="1169268"/>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p:pic>
            <p:nvPicPr>
              <p:cNvPr id="23" name="Picture 8" descr="cte_cspine_vr1"/>
              <p:cNvPicPr>
                <a:picLocks noChangeAspect="1" noChangeArrowheads="1"/>
              </p:cNvPicPr>
              <p:nvPr/>
            </p:nvPicPr>
            <p:blipFill>
              <a:blip r:embed="rId3"/>
              <a:srcRect/>
              <a:stretch>
                <a:fillRect/>
              </a:stretch>
            </p:blipFill>
            <p:spPr bwMode="auto">
              <a:xfrm>
                <a:off x="5533752" y="3284517"/>
                <a:ext cx="1110593" cy="1105597"/>
              </a:xfrm>
              <a:prstGeom prst="rect">
                <a:avLst/>
              </a:prstGeom>
              <a:ln>
                <a:noFill/>
              </a:ln>
              <a:effectLst>
                <a:outerShdw blurRad="190500" algn="tl" rotWithShape="0">
                  <a:srgbClr val="000000">
                    <a:alpha val="70000"/>
                  </a:srgbClr>
                </a:outerShdw>
              </a:effectLst>
            </p:spPr>
          </p:pic>
        </p:grpSp>
        <p:sp>
          <p:nvSpPr>
            <p:cNvPr id="21" name="Left-Right Arrow 20"/>
            <p:cNvSpPr>
              <a:spLocks noChangeArrowheads="1"/>
            </p:cNvSpPr>
            <p:nvPr/>
          </p:nvSpPr>
          <p:spPr bwMode="auto">
            <a:xfrm>
              <a:off x="4174598" y="3581581"/>
              <a:ext cx="838200" cy="484188"/>
            </a:xfrm>
            <a:prstGeom prst="leftRightArrow">
              <a:avLst>
                <a:gd name="adj1" fmla="val 50000"/>
                <a:gd name="adj2" fmla="val 50001"/>
              </a:avLst>
            </a:prstGeom>
            <a:solidFill>
              <a:schemeClr val="tx2">
                <a:lumMod val="75000"/>
              </a:schemeClr>
            </a:solidFill>
            <a:ln w="9525">
              <a:solidFill>
                <a:srgbClr val="025EA0"/>
              </a:solidFill>
              <a:round/>
              <a:headEnd/>
              <a:tailEnd/>
            </a:ln>
            <a:effectLst/>
          </p:spPr>
          <p:txBody>
            <a:bodyPr/>
            <a:lstStyle/>
            <a:p>
              <a:pPr>
                <a:defRPr/>
              </a:pPr>
              <a:endParaRPr lang="en-US">
                <a:ea typeface="ＭＳ Ｐゴシック" charset="-128"/>
                <a:cs typeface="+mn-cs"/>
              </a:endParaRPr>
            </a:p>
          </p:txBody>
        </p:sp>
      </p:grpSp>
      <p:grpSp>
        <p:nvGrpSpPr>
          <p:cNvPr id="4" name="Group 16"/>
          <p:cNvGrpSpPr/>
          <p:nvPr/>
        </p:nvGrpSpPr>
        <p:grpSpPr>
          <a:xfrm>
            <a:off x="35496" y="4622192"/>
            <a:ext cx="9128383" cy="1576820"/>
            <a:chOff x="35496" y="4588571"/>
            <a:chExt cx="9128383" cy="1576820"/>
          </a:xfrm>
        </p:grpSpPr>
        <p:pic>
          <p:nvPicPr>
            <p:cNvPr id="25" name="Picture 24"/>
            <p:cNvPicPr>
              <a:picLocks noChangeAspect="1"/>
            </p:cNvPicPr>
            <p:nvPr/>
          </p:nvPicPr>
          <p:blipFill>
            <a:blip r:embed="rId4"/>
            <a:stretch>
              <a:fillRect/>
            </a:stretch>
          </p:blipFill>
          <p:spPr>
            <a:xfrm>
              <a:off x="5157464" y="4943323"/>
              <a:ext cx="2036782" cy="12220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Picture 2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59011" y="4943323"/>
              <a:ext cx="2036782" cy="12220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7" name="TextBox 11"/>
            <p:cNvSpPr txBox="1">
              <a:spLocks noChangeArrowheads="1"/>
            </p:cNvSpPr>
            <p:nvPr/>
          </p:nvSpPr>
          <p:spPr bwMode="auto">
            <a:xfrm>
              <a:off x="35496" y="4588571"/>
              <a:ext cx="4168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Comic Sans MS" charset="0"/>
                  <a:ea typeface="ＭＳ Ｐゴシック" charset="0"/>
                  <a:cs typeface="ＭＳ Ｐゴシック" charset="0"/>
                </a:defRPr>
              </a:lvl1pPr>
              <a:lvl2pPr marL="742950" indent="-285750">
                <a:defRPr sz="1200">
                  <a:solidFill>
                    <a:schemeClr val="tx1"/>
                  </a:solidFill>
                  <a:latin typeface="Comic Sans MS" charset="0"/>
                  <a:ea typeface="ＭＳ Ｐゴシック" charset="0"/>
                </a:defRPr>
              </a:lvl2pPr>
              <a:lvl3pPr marL="1143000" indent="-228600">
                <a:defRPr sz="1200">
                  <a:solidFill>
                    <a:schemeClr val="tx1"/>
                  </a:solidFill>
                  <a:latin typeface="Comic Sans MS" charset="0"/>
                  <a:ea typeface="ＭＳ Ｐゴシック" charset="0"/>
                </a:defRPr>
              </a:lvl3pPr>
              <a:lvl4pPr marL="1600200" indent="-228600">
                <a:defRPr sz="1200">
                  <a:solidFill>
                    <a:schemeClr val="tx1"/>
                  </a:solidFill>
                  <a:latin typeface="Comic Sans MS" charset="0"/>
                  <a:ea typeface="ＭＳ Ｐゴシック" charset="0"/>
                </a:defRPr>
              </a:lvl4pPr>
              <a:lvl5pPr marL="2057400" indent="-228600">
                <a:defRPr sz="1200">
                  <a:solidFill>
                    <a:schemeClr val="tx1"/>
                  </a:solidFill>
                  <a:latin typeface="Comic Sans MS" charset="0"/>
                  <a:ea typeface="ＭＳ Ｐゴシック" charset="0"/>
                </a:defRPr>
              </a:lvl5pPr>
              <a:lvl6pPr marL="2514600" indent="-228600" algn="ctr" eaLnBrk="0" fontAlgn="base" hangingPunct="0">
                <a:spcBef>
                  <a:spcPct val="0"/>
                </a:spcBef>
                <a:spcAft>
                  <a:spcPct val="0"/>
                </a:spcAft>
                <a:defRPr sz="1200">
                  <a:solidFill>
                    <a:schemeClr val="tx1"/>
                  </a:solidFill>
                  <a:latin typeface="Comic Sans MS" charset="0"/>
                  <a:ea typeface="ＭＳ Ｐゴシック" charset="0"/>
                </a:defRPr>
              </a:lvl6pPr>
              <a:lvl7pPr marL="2971800" indent="-228600" algn="ctr" eaLnBrk="0" fontAlgn="base" hangingPunct="0">
                <a:spcBef>
                  <a:spcPct val="0"/>
                </a:spcBef>
                <a:spcAft>
                  <a:spcPct val="0"/>
                </a:spcAft>
                <a:defRPr sz="1200">
                  <a:solidFill>
                    <a:schemeClr val="tx1"/>
                  </a:solidFill>
                  <a:latin typeface="Comic Sans MS" charset="0"/>
                  <a:ea typeface="ＭＳ Ｐゴシック" charset="0"/>
                </a:defRPr>
              </a:lvl7pPr>
              <a:lvl8pPr marL="3429000" indent="-228600" algn="ctr" eaLnBrk="0" fontAlgn="base" hangingPunct="0">
                <a:spcBef>
                  <a:spcPct val="0"/>
                </a:spcBef>
                <a:spcAft>
                  <a:spcPct val="0"/>
                </a:spcAft>
                <a:defRPr sz="1200">
                  <a:solidFill>
                    <a:schemeClr val="tx1"/>
                  </a:solidFill>
                  <a:latin typeface="Comic Sans MS" charset="0"/>
                  <a:ea typeface="ＭＳ Ｐゴシック" charset="0"/>
                </a:defRPr>
              </a:lvl8pPr>
              <a:lvl9pPr marL="3886200" indent="-228600" algn="ctr" eaLnBrk="0" fontAlgn="base" hangingPunct="0">
                <a:spcBef>
                  <a:spcPct val="0"/>
                </a:spcBef>
                <a:spcAft>
                  <a:spcPct val="0"/>
                </a:spcAft>
                <a:defRPr sz="1200">
                  <a:solidFill>
                    <a:schemeClr val="tx1"/>
                  </a:solidFill>
                  <a:latin typeface="Comic Sans MS" charset="0"/>
                  <a:ea typeface="ＭＳ Ｐゴシック" charset="0"/>
                </a:defRPr>
              </a:lvl9pPr>
            </a:lstStyle>
            <a:p>
              <a:pPr algn="r"/>
              <a:r>
                <a:rPr lang="en-US" sz="2000" dirty="0">
                  <a:solidFill>
                    <a:srgbClr val="025EA0"/>
                  </a:solidFill>
                  <a:latin typeface="Arial" charset="0"/>
                </a:rPr>
                <a:t>Large scale </a:t>
              </a:r>
              <a:r>
                <a:rPr lang="en-US" sz="2000" b="1" dirty="0">
                  <a:solidFill>
                    <a:srgbClr val="025EA0"/>
                  </a:solidFill>
                  <a:latin typeface="Arial" charset="0"/>
                </a:rPr>
                <a:t>computing</a:t>
              </a:r>
              <a:r>
                <a:rPr lang="en-US" sz="2000" dirty="0">
                  <a:solidFill>
                    <a:srgbClr val="025EA0"/>
                  </a:solidFill>
                  <a:latin typeface="Arial" charset="0"/>
                </a:rPr>
                <a:t> (Grid)</a:t>
              </a:r>
            </a:p>
          </p:txBody>
        </p:sp>
        <p:sp>
          <p:nvSpPr>
            <p:cNvPr id="28" name="Rectangle 24"/>
            <p:cNvSpPr>
              <a:spLocks noChangeArrowheads="1"/>
            </p:cNvSpPr>
            <p:nvPr/>
          </p:nvSpPr>
          <p:spPr bwMode="auto">
            <a:xfrm>
              <a:off x="5347455" y="4588571"/>
              <a:ext cx="381642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sz="2000" dirty="0">
                  <a:solidFill>
                    <a:srgbClr val="025EA0"/>
                  </a:solidFill>
                  <a:latin typeface="Arial" pitchFamily="34" charset="0"/>
                  <a:cs typeface="Arial" pitchFamily="34" charset="0"/>
                </a:rPr>
                <a:t>Grid</a:t>
              </a:r>
              <a:r>
                <a:rPr lang="en-GB" sz="2000" spc="-150" dirty="0">
                  <a:solidFill>
                    <a:srgbClr val="025EA0"/>
                  </a:solidFill>
                  <a:latin typeface="Arial" pitchFamily="34" charset="0"/>
                  <a:cs typeface="Arial" pitchFamily="34" charset="0"/>
                </a:rPr>
                <a:t> </a:t>
              </a:r>
              <a:r>
                <a:rPr lang="en-GB" sz="2000" dirty="0">
                  <a:solidFill>
                    <a:srgbClr val="025EA0"/>
                  </a:solidFill>
                  <a:latin typeface="Arial" pitchFamily="34" charset="0"/>
                  <a:cs typeface="Arial" pitchFamily="34" charset="0"/>
                </a:rPr>
                <a:t>computing</a:t>
              </a:r>
              <a:r>
                <a:rPr lang="en-GB" sz="2000" spc="-150" dirty="0">
                  <a:solidFill>
                    <a:srgbClr val="025EA0"/>
                  </a:solidFill>
                  <a:latin typeface="Arial" pitchFamily="34" charset="0"/>
                  <a:cs typeface="Arial" pitchFamily="34" charset="0"/>
                </a:rPr>
                <a:t> </a:t>
              </a:r>
              <a:r>
                <a:rPr lang="en-GB" sz="2000" dirty="0">
                  <a:solidFill>
                    <a:srgbClr val="025EA0"/>
                  </a:solidFill>
                  <a:latin typeface="Arial" pitchFamily="34" charset="0"/>
                  <a:cs typeface="Arial" pitchFamily="34" charset="0"/>
                </a:rPr>
                <a:t>for</a:t>
              </a:r>
              <a:r>
                <a:rPr lang="en-GB" sz="2000" spc="-150" dirty="0">
                  <a:solidFill>
                    <a:srgbClr val="025EA0"/>
                  </a:solidFill>
                  <a:latin typeface="Arial" pitchFamily="34" charset="0"/>
                  <a:cs typeface="Arial" pitchFamily="34" charset="0"/>
                </a:rPr>
                <a:t> </a:t>
              </a:r>
              <a:r>
                <a:rPr lang="en-GB" sz="2000" dirty="0">
                  <a:solidFill>
                    <a:srgbClr val="025EA0"/>
                  </a:solidFill>
                  <a:latin typeface="Arial" pitchFamily="34" charset="0"/>
                  <a:cs typeface="Arial" pitchFamily="34" charset="0"/>
                </a:rPr>
                <a:t>medical</a:t>
              </a:r>
              <a:r>
                <a:rPr lang="en-GB" sz="2000" spc="-150" dirty="0">
                  <a:solidFill>
                    <a:srgbClr val="025EA0"/>
                  </a:solidFill>
                  <a:latin typeface="Arial" pitchFamily="34" charset="0"/>
                  <a:cs typeface="Arial" pitchFamily="34" charset="0"/>
                </a:rPr>
                <a:t> </a:t>
              </a:r>
              <a:r>
                <a:rPr lang="en-GB" sz="2000" dirty="0">
                  <a:solidFill>
                    <a:srgbClr val="025EA0"/>
                  </a:solidFill>
                  <a:latin typeface="Arial" pitchFamily="34" charset="0"/>
                  <a:cs typeface="Arial" pitchFamily="34" charset="0"/>
                </a:rPr>
                <a:t>data </a:t>
              </a:r>
              <a:r>
                <a:rPr lang="en-GB" sz="2000" dirty="0" smtClean="0">
                  <a:solidFill>
                    <a:srgbClr val="025EA0"/>
                  </a:solidFill>
                  <a:latin typeface="Arial" pitchFamily="34" charset="0"/>
                  <a:cs typeface="Arial" pitchFamily="34" charset="0"/>
                </a:rPr>
                <a:t>		   management      		   and </a:t>
              </a:r>
              <a:r>
                <a:rPr lang="en-GB" sz="2000" dirty="0">
                  <a:solidFill>
                    <a:srgbClr val="025EA0"/>
                  </a:solidFill>
                  <a:latin typeface="Arial" pitchFamily="34" charset="0"/>
                  <a:cs typeface="Arial" pitchFamily="34" charset="0"/>
                </a:rPr>
                <a:t>analysis</a:t>
              </a:r>
            </a:p>
          </p:txBody>
        </p:sp>
        <p:sp>
          <p:nvSpPr>
            <p:cNvPr id="29" name="Left-Right Arrow 28"/>
            <p:cNvSpPr>
              <a:spLocks noChangeArrowheads="1"/>
            </p:cNvSpPr>
            <p:nvPr/>
          </p:nvSpPr>
          <p:spPr bwMode="auto">
            <a:xfrm>
              <a:off x="4174598" y="5312263"/>
              <a:ext cx="838200" cy="484188"/>
            </a:xfrm>
            <a:prstGeom prst="leftRightArrow">
              <a:avLst>
                <a:gd name="adj1" fmla="val 50000"/>
                <a:gd name="adj2" fmla="val 50001"/>
              </a:avLst>
            </a:prstGeom>
            <a:solidFill>
              <a:schemeClr val="tx2">
                <a:lumMod val="75000"/>
              </a:schemeClr>
            </a:solidFill>
            <a:ln w="9525">
              <a:solidFill>
                <a:srgbClr val="025EA0"/>
              </a:solidFill>
              <a:round/>
              <a:headEnd/>
              <a:tailEnd/>
            </a:ln>
            <a:effectLst/>
          </p:spPr>
          <p:txBody>
            <a:bodyPr/>
            <a:lstStyle/>
            <a:p>
              <a:pPr>
                <a:defRPr/>
              </a:pPr>
              <a:endParaRPr lang="en-US">
                <a:ea typeface="ＭＳ Ｐゴシック" charset="-128"/>
                <a:cs typeface="+mn-cs"/>
              </a:endParaRPr>
            </a:p>
          </p:txBody>
        </p:sp>
      </p:grpSp>
      <p:grpSp>
        <p:nvGrpSpPr>
          <p:cNvPr id="6" name="Group 14"/>
          <p:cNvGrpSpPr/>
          <p:nvPr/>
        </p:nvGrpSpPr>
        <p:grpSpPr>
          <a:xfrm>
            <a:off x="513509" y="1069165"/>
            <a:ext cx="7223619" cy="1683991"/>
            <a:chOff x="504372" y="980728"/>
            <a:chExt cx="7223619" cy="1683991"/>
          </a:xfrm>
        </p:grpSpPr>
        <p:sp>
          <p:nvSpPr>
            <p:cNvPr id="31" name="TextBox 19"/>
            <p:cNvSpPr txBox="1">
              <a:spLocks noChangeArrowheads="1"/>
            </p:cNvSpPr>
            <p:nvPr/>
          </p:nvSpPr>
          <p:spPr bwMode="auto">
            <a:xfrm>
              <a:off x="5351727" y="980728"/>
              <a:ext cx="23762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Comic Sans MS" charset="0"/>
                  <a:ea typeface="ＭＳ Ｐゴシック" charset="0"/>
                  <a:cs typeface="ＭＳ Ｐゴシック" charset="0"/>
                </a:defRPr>
              </a:lvl1pPr>
              <a:lvl2pPr marL="742950" indent="-285750">
                <a:defRPr sz="1200">
                  <a:solidFill>
                    <a:schemeClr val="tx1"/>
                  </a:solidFill>
                  <a:latin typeface="Comic Sans MS" charset="0"/>
                  <a:ea typeface="ＭＳ Ｐゴシック" charset="0"/>
                </a:defRPr>
              </a:lvl2pPr>
              <a:lvl3pPr marL="1143000" indent="-228600">
                <a:defRPr sz="1200">
                  <a:solidFill>
                    <a:schemeClr val="tx1"/>
                  </a:solidFill>
                  <a:latin typeface="Comic Sans MS" charset="0"/>
                  <a:ea typeface="ＭＳ Ｐゴシック" charset="0"/>
                </a:defRPr>
              </a:lvl3pPr>
              <a:lvl4pPr marL="1600200" indent="-228600">
                <a:defRPr sz="1200">
                  <a:solidFill>
                    <a:schemeClr val="tx1"/>
                  </a:solidFill>
                  <a:latin typeface="Comic Sans MS" charset="0"/>
                  <a:ea typeface="ＭＳ Ｐゴシック" charset="0"/>
                </a:defRPr>
              </a:lvl4pPr>
              <a:lvl5pPr marL="2057400" indent="-228600">
                <a:defRPr sz="1200">
                  <a:solidFill>
                    <a:schemeClr val="tx1"/>
                  </a:solidFill>
                  <a:latin typeface="Comic Sans MS" charset="0"/>
                  <a:ea typeface="ＭＳ Ｐゴシック" charset="0"/>
                </a:defRPr>
              </a:lvl5pPr>
              <a:lvl6pPr marL="2514600" indent="-228600" algn="ctr" eaLnBrk="0" fontAlgn="base" hangingPunct="0">
                <a:spcBef>
                  <a:spcPct val="0"/>
                </a:spcBef>
                <a:spcAft>
                  <a:spcPct val="0"/>
                </a:spcAft>
                <a:defRPr sz="1200">
                  <a:solidFill>
                    <a:schemeClr val="tx1"/>
                  </a:solidFill>
                  <a:latin typeface="Comic Sans MS" charset="0"/>
                  <a:ea typeface="ＭＳ Ｐゴシック" charset="0"/>
                </a:defRPr>
              </a:lvl6pPr>
              <a:lvl7pPr marL="2971800" indent="-228600" algn="ctr" eaLnBrk="0" fontAlgn="base" hangingPunct="0">
                <a:spcBef>
                  <a:spcPct val="0"/>
                </a:spcBef>
                <a:spcAft>
                  <a:spcPct val="0"/>
                </a:spcAft>
                <a:defRPr sz="1200">
                  <a:solidFill>
                    <a:schemeClr val="tx1"/>
                  </a:solidFill>
                  <a:latin typeface="Comic Sans MS" charset="0"/>
                  <a:ea typeface="ＭＳ Ｐゴシック" charset="0"/>
                </a:defRPr>
              </a:lvl7pPr>
              <a:lvl8pPr marL="3429000" indent="-228600" algn="ctr" eaLnBrk="0" fontAlgn="base" hangingPunct="0">
                <a:spcBef>
                  <a:spcPct val="0"/>
                </a:spcBef>
                <a:spcAft>
                  <a:spcPct val="0"/>
                </a:spcAft>
                <a:defRPr sz="1200">
                  <a:solidFill>
                    <a:schemeClr val="tx1"/>
                  </a:solidFill>
                  <a:latin typeface="Comic Sans MS" charset="0"/>
                  <a:ea typeface="ＭＳ Ｐゴシック" charset="0"/>
                </a:defRPr>
              </a:lvl8pPr>
              <a:lvl9pPr marL="3886200" indent="-228600" algn="ctr" eaLnBrk="0" fontAlgn="base" hangingPunct="0">
                <a:spcBef>
                  <a:spcPct val="0"/>
                </a:spcBef>
                <a:spcAft>
                  <a:spcPct val="0"/>
                </a:spcAft>
                <a:defRPr sz="1200">
                  <a:solidFill>
                    <a:schemeClr val="tx1"/>
                  </a:solidFill>
                  <a:latin typeface="Comic Sans MS" charset="0"/>
                  <a:ea typeface="ＭＳ Ｐゴシック" charset="0"/>
                </a:defRPr>
              </a:lvl9pPr>
            </a:lstStyle>
            <a:p>
              <a:r>
                <a:rPr lang="en-US" sz="2000" dirty="0">
                  <a:solidFill>
                    <a:srgbClr val="025EA0"/>
                  </a:solidFill>
                  <a:latin typeface="Arial" charset="0"/>
                </a:rPr>
                <a:t>Particle Therapy</a:t>
              </a:r>
            </a:p>
          </p:txBody>
        </p:sp>
        <p:grpSp>
          <p:nvGrpSpPr>
            <p:cNvPr id="8" name="Group 14"/>
            <p:cNvGrpSpPr>
              <a:grpSpLocks/>
            </p:cNvGrpSpPr>
            <p:nvPr/>
          </p:nvGrpSpPr>
          <p:grpSpPr bwMode="auto">
            <a:xfrm>
              <a:off x="5067444" y="1412917"/>
              <a:ext cx="2216822" cy="1219723"/>
              <a:chOff x="1739573" y="3579617"/>
              <a:chExt cx="2976893" cy="1681958"/>
            </a:xfrm>
          </p:grpSpPr>
          <p:pic>
            <p:nvPicPr>
              <p:cNvPr id="36" name="Picture 35" descr="Picture 5.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bwMode="auto">
              <a:xfrm>
                <a:off x="1765301" y="3579617"/>
                <a:ext cx="2951165" cy="1681958"/>
              </a:xfrm>
              <a:prstGeom prst="roundRect">
                <a:avLst>
                  <a:gd name="adj" fmla="val 8594"/>
                </a:avLst>
              </a:prstGeom>
              <a:solidFill>
                <a:srgbClr val="FFFFFF">
                  <a:shade val="85000"/>
                </a:srgbClr>
              </a:solidFill>
              <a:ln>
                <a:noFill/>
              </a:ln>
              <a:effectLst>
                <a:outerShdw blurRad="50800" dist="38100" dir="2700000" algn="br">
                  <a:srgbClr val="000000">
                    <a:alpha val="43000"/>
                  </a:srgbClr>
                </a:outerShdw>
              </a:effectLst>
            </p:spPr>
          </p:pic>
          <p:sp>
            <p:nvSpPr>
              <p:cNvPr id="37" name="TextBox 31"/>
              <p:cNvSpPr txBox="1">
                <a:spLocks noChangeArrowheads="1"/>
              </p:cNvSpPr>
              <p:nvPr/>
            </p:nvSpPr>
            <p:spPr bwMode="auto">
              <a:xfrm>
                <a:off x="1739573" y="3628326"/>
                <a:ext cx="1342184" cy="30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Comic Sans MS" charset="0"/>
                    <a:ea typeface="ＭＳ Ｐゴシック" charset="0"/>
                    <a:cs typeface="ＭＳ Ｐゴシック" charset="0"/>
                  </a:defRPr>
                </a:lvl1pPr>
                <a:lvl2pPr marL="742950" indent="-285750">
                  <a:defRPr sz="1200">
                    <a:solidFill>
                      <a:schemeClr val="tx1"/>
                    </a:solidFill>
                    <a:latin typeface="Comic Sans MS" charset="0"/>
                    <a:ea typeface="ＭＳ Ｐゴシック" charset="0"/>
                  </a:defRPr>
                </a:lvl2pPr>
                <a:lvl3pPr marL="1143000" indent="-228600">
                  <a:defRPr sz="1200">
                    <a:solidFill>
                      <a:schemeClr val="tx1"/>
                    </a:solidFill>
                    <a:latin typeface="Comic Sans MS" charset="0"/>
                    <a:ea typeface="ＭＳ Ｐゴシック" charset="0"/>
                  </a:defRPr>
                </a:lvl3pPr>
                <a:lvl4pPr marL="1600200" indent="-228600">
                  <a:defRPr sz="1200">
                    <a:solidFill>
                      <a:schemeClr val="tx1"/>
                    </a:solidFill>
                    <a:latin typeface="Comic Sans MS" charset="0"/>
                    <a:ea typeface="ＭＳ Ｐゴシック" charset="0"/>
                  </a:defRPr>
                </a:lvl4pPr>
                <a:lvl5pPr marL="2057400" indent="-228600">
                  <a:defRPr sz="1200">
                    <a:solidFill>
                      <a:schemeClr val="tx1"/>
                    </a:solidFill>
                    <a:latin typeface="Comic Sans MS" charset="0"/>
                    <a:ea typeface="ＭＳ Ｐゴシック" charset="0"/>
                  </a:defRPr>
                </a:lvl5pPr>
                <a:lvl6pPr marL="2514600" indent="-228600" algn="ctr" eaLnBrk="0" fontAlgn="base" hangingPunct="0">
                  <a:spcBef>
                    <a:spcPct val="0"/>
                  </a:spcBef>
                  <a:spcAft>
                    <a:spcPct val="0"/>
                  </a:spcAft>
                  <a:defRPr sz="1200">
                    <a:solidFill>
                      <a:schemeClr val="tx1"/>
                    </a:solidFill>
                    <a:latin typeface="Comic Sans MS" charset="0"/>
                    <a:ea typeface="ＭＳ Ｐゴシック" charset="0"/>
                  </a:defRPr>
                </a:lvl6pPr>
                <a:lvl7pPr marL="2971800" indent="-228600" algn="ctr" eaLnBrk="0" fontAlgn="base" hangingPunct="0">
                  <a:spcBef>
                    <a:spcPct val="0"/>
                  </a:spcBef>
                  <a:spcAft>
                    <a:spcPct val="0"/>
                  </a:spcAft>
                  <a:defRPr sz="1200">
                    <a:solidFill>
                      <a:schemeClr val="tx1"/>
                    </a:solidFill>
                    <a:latin typeface="Comic Sans MS" charset="0"/>
                    <a:ea typeface="ＭＳ Ｐゴシック" charset="0"/>
                  </a:defRPr>
                </a:lvl7pPr>
                <a:lvl8pPr marL="3429000" indent="-228600" algn="ctr" eaLnBrk="0" fontAlgn="base" hangingPunct="0">
                  <a:spcBef>
                    <a:spcPct val="0"/>
                  </a:spcBef>
                  <a:spcAft>
                    <a:spcPct val="0"/>
                  </a:spcAft>
                  <a:defRPr sz="1200">
                    <a:solidFill>
                      <a:schemeClr val="tx1"/>
                    </a:solidFill>
                    <a:latin typeface="Comic Sans MS" charset="0"/>
                    <a:ea typeface="ＭＳ Ｐゴシック" charset="0"/>
                  </a:defRPr>
                </a:lvl8pPr>
                <a:lvl9pPr marL="3886200" indent="-228600" algn="ctr" eaLnBrk="0" fontAlgn="base" hangingPunct="0">
                  <a:spcBef>
                    <a:spcPct val="0"/>
                  </a:spcBef>
                  <a:spcAft>
                    <a:spcPct val="0"/>
                  </a:spcAft>
                  <a:defRPr sz="1200">
                    <a:solidFill>
                      <a:schemeClr val="tx1"/>
                    </a:solidFill>
                    <a:latin typeface="Comic Sans MS" charset="0"/>
                    <a:ea typeface="ＭＳ Ｐゴシック" charset="0"/>
                  </a:defRPr>
                </a:lvl9pPr>
              </a:lstStyle>
              <a:p>
                <a:r>
                  <a:rPr lang="en-GB" sz="1400">
                    <a:solidFill>
                      <a:srgbClr val="FFFF00"/>
                    </a:solidFill>
                    <a:latin typeface="Arial" charset="0"/>
                  </a:rPr>
                  <a:t>Tumour Target</a:t>
                </a:r>
              </a:p>
            </p:txBody>
          </p:sp>
          <p:sp>
            <p:nvSpPr>
              <p:cNvPr id="38" name="Trapezoid 37"/>
              <p:cNvSpPr/>
              <p:nvPr/>
            </p:nvSpPr>
            <p:spPr bwMode="auto">
              <a:xfrm rot="16200000" flipH="1">
                <a:off x="2568921" y="3559873"/>
                <a:ext cx="45721" cy="1512169"/>
              </a:xfrm>
              <a:prstGeom prst="trapezoid">
                <a:avLst/>
              </a:prstGeom>
              <a:solidFill>
                <a:srgbClr val="EA3F2E"/>
              </a:solidFill>
              <a:ln w="9525" cap="flat" cmpd="sng" algn="ctr">
                <a:noFill/>
                <a:prstDash val="solid"/>
                <a:round/>
                <a:headEnd type="none" w="med" len="med"/>
                <a:tailEnd type="none" w="med" len="med"/>
              </a:ln>
              <a:effectLst>
                <a:outerShdw blurRad="50800" dist="38100" dir="2700000" algn="tl" rotWithShape="0">
                  <a:schemeClr val="bg1">
                    <a:alpha val="43000"/>
                  </a:schemeClr>
                </a:outerShdw>
                <a:reflection blurRad="6350" stA="50000" endA="300" endPos="90000" dir="5400000" sy="-100000" algn="bl" rotWithShape="0"/>
              </a:effectLst>
              <a:scene3d>
                <a:camera prst="perspectiveHeroicExtremeLeftFacing" fov="4800000">
                  <a:rot lat="486000" lon="2070000" rev="21426000"/>
                </a:camera>
                <a:lightRig rig="threePt" dir="t"/>
              </a:scene3d>
            </p:spPr>
            <p:txBody>
              <a:bodyPr/>
              <a:lstStyle/>
              <a:p>
                <a:pPr>
                  <a:defRPr/>
                </a:pPr>
                <a:endParaRPr lang="en-US">
                  <a:latin typeface="Arial" pitchFamily="-112" charset="0"/>
                  <a:ea typeface="ＭＳ Ｐゴシック" pitchFamily="-112" charset="-128"/>
                  <a:cs typeface="ＭＳ Ｐゴシック" pitchFamily="-112" charset="-128"/>
                </a:endParaRPr>
              </a:p>
            </p:txBody>
          </p:sp>
        </p:grpSp>
        <p:sp>
          <p:nvSpPr>
            <p:cNvPr id="33" name="Left-Right Arrow 32"/>
            <p:cNvSpPr>
              <a:spLocks noChangeArrowheads="1"/>
            </p:cNvSpPr>
            <p:nvPr/>
          </p:nvSpPr>
          <p:spPr bwMode="auto">
            <a:xfrm>
              <a:off x="4174598" y="1780684"/>
              <a:ext cx="838200" cy="484188"/>
            </a:xfrm>
            <a:prstGeom prst="leftRightArrow">
              <a:avLst>
                <a:gd name="adj1" fmla="val 50000"/>
                <a:gd name="adj2" fmla="val 50001"/>
              </a:avLst>
            </a:prstGeom>
            <a:solidFill>
              <a:schemeClr val="tx2">
                <a:lumMod val="75000"/>
              </a:schemeClr>
            </a:solidFill>
            <a:ln w="9525">
              <a:solidFill>
                <a:srgbClr val="025EA0"/>
              </a:solidFill>
              <a:round/>
              <a:headEnd/>
              <a:tailEnd/>
            </a:ln>
            <a:effectLst/>
          </p:spPr>
          <p:txBody>
            <a:bodyPr/>
            <a:lstStyle/>
            <a:p>
              <a:pPr>
                <a:defRPr/>
              </a:pPr>
              <a:endParaRPr lang="en-US">
                <a:ea typeface="ＭＳ Ｐゴシック" charset="-128"/>
                <a:cs typeface="+mn-cs"/>
              </a:endParaRPr>
            </a:p>
          </p:txBody>
        </p:sp>
        <p:sp>
          <p:nvSpPr>
            <p:cNvPr id="34" name="TextBox 11"/>
            <p:cNvSpPr txBox="1">
              <a:spLocks noChangeArrowheads="1"/>
            </p:cNvSpPr>
            <p:nvPr/>
          </p:nvSpPr>
          <p:spPr bwMode="auto">
            <a:xfrm>
              <a:off x="504372" y="996434"/>
              <a:ext cx="3527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Comic Sans MS" charset="0"/>
                  <a:ea typeface="ＭＳ Ｐゴシック" charset="0"/>
                  <a:cs typeface="ＭＳ Ｐゴシック" charset="0"/>
                </a:defRPr>
              </a:lvl1pPr>
              <a:lvl2pPr marL="742950" indent="-285750">
                <a:defRPr sz="1200">
                  <a:solidFill>
                    <a:schemeClr val="tx1"/>
                  </a:solidFill>
                  <a:latin typeface="Comic Sans MS" charset="0"/>
                  <a:ea typeface="ＭＳ Ｐゴシック" charset="0"/>
                </a:defRPr>
              </a:lvl2pPr>
              <a:lvl3pPr marL="1143000" indent="-228600">
                <a:defRPr sz="1200">
                  <a:solidFill>
                    <a:schemeClr val="tx1"/>
                  </a:solidFill>
                  <a:latin typeface="Comic Sans MS" charset="0"/>
                  <a:ea typeface="ＭＳ Ｐゴシック" charset="0"/>
                </a:defRPr>
              </a:lvl3pPr>
              <a:lvl4pPr marL="1600200" indent="-228600">
                <a:defRPr sz="1200">
                  <a:solidFill>
                    <a:schemeClr val="tx1"/>
                  </a:solidFill>
                  <a:latin typeface="Comic Sans MS" charset="0"/>
                  <a:ea typeface="ＭＳ Ｐゴシック" charset="0"/>
                </a:defRPr>
              </a:lvl4pPr>
              <a:lvl5pPr marL="2057400" indent="-228600">
                <a:defRPr sz="1200">
                  <a:solidFill>
                    <a:schemeClr val="tx1"/>
                  </a:solidFill>
                  <a:latin typeface="Comic Sans MS" charset="0"/>
                  <a:ea typeface="ＭＳ Ｐゴシック" charset="0"/>
                </a:defRPr>
              </a:lvl5pPr>
              <a:lvl6pPr marL="2514600" indent="-228600" algn="ctr" eaLnBrk="0" fontAlgn="base" hangingPunct="0">
                <a:spcBef>
                  <a:spcPct val="0"/>
                </a:spcBef>
                <a:spcAft>
                  <a:spcPct val="0"/>
                </a:spcAft>
                <a:defRPr sz="1200">
                  <a:solidFill>
                    <a:schemeClr val="tx1"/>
                  </a:solidFill>
                  <a:latin typeface="Comic Sans MS" charset="0"/>
                  <a:ea typeface="ＭＳ Ｐゴシック" charset="0"/>
                </a:defRPr>
              </a:lvl6pPr>
              <a:lvl7pPr marL="2971800" indent="-228600" algn="ctr" eaLnBrk="0" fontAlgn="base" hangingPunct="0">
                <a:spcBef>
                  <a:spcPct val="0"/>
                </a:spcBef>
                <a:spcAft>
                  <a:spcPct val="0"/>
                </a:spcAft>
                <a:defRPr sz="1200">
                  <a:solidFill>
                    <a:schemeClr val="tx1"/>
                  </a:solidFill>
                  <a:latin typeface="Comic Sans MS" charset="0"/>
                  <a:ea typeface="ＭＳ Ｐゴシック" charset="0"/>
                </a:defRPr>
              </a:lvl7pPr>
              <a:lvl8pPr marL="3429000" indent="-228600" algn="ctr" eaLnBrk="0" fontAlgn="base" hangingPunct="0">
                <a:spcBef>
                  <a:spcPct val="0"/>
                </a:spcBef>
                <a:spcAft>
                  <a:spcPct val="0"/>
                </a:spcAft>
                <a:defRPr sz="1200">
                  <a:solidFill>
                    <a:schemeClr val="tx1"/>
                  </a:solidFill>
                  <a:latin typeface="Comic Sans MS" charset="0"/>
                  <a:ea typeface="ＭＳ Ｐゴシック" charset="0"/>
                </a:defRPr>
              </a:lvl8pPr>
              <a:lvl9pPr marL="3886200" indent="-228600" algn="ctr" eaLnBrk="0" fontAlgn="base" hangingPunct="0">
                <a:spcBef>
                  <a:spcPct val="0"/>
                </a:spcBef>
                <a:spcAft>
                  <a:spcPct val="0"/>
                </a:spcAft>
                <a:defRPr sz="1200">
                  <a:solidFill>
                    <a:schemeClr val="tx1"/>
                  </a:solidFill>
                  <a:latin typeface="Comic Sans MS" charset="0"/>
                  <a:ea typeface="ＭＳ Ｐゴシック" charset="0"/>
                </a:defRPr>
              </a:lvl9pPr>
            </a:lstStyle>
            <a:p>
              <a:pPr algn="r"/>
              <a:r>
                <a:rPr lang="en-US" sz="2000" b="1" dirty="0">
                  <a:solidFill>
                    <a:srgbClr val="025EA0"/>
                  </a:solidFill>
                  <a:latin typeface="Arial" charset="0"/>
                </a:rPr>
                <a:t>Accelerating </a:t>
              </a:r>
              <a:r>
                <a:rPr lang="en-US" sz="2000" dirty="0">
                  <a:solidFill>
                    <a:srgbClr val="025EA0"/>
                  </a:solidFill>
                  <a:latin typeface="Arial" charset="0"/>
                </a:rPr>
                <a:t>particle beams</a:t>
              </a:r>
            </a:p>
          </p:txBody>
        </p:sp>
        <p:pic>
          <p:nvPicPr>
            <p:cNvPr id="35" name="Picture 11" descr="MachineLEI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930676" y="1380838"/>
              <a:ext cx="2093452" cy="12838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sp>
        <p:nvSpPr>
          <p:cNvPr id="9" name="Footer Placeholder 8"/>
          <p:cNvSpPr>
            <a:spLocks noGrp="1"/>
          </p:cNvSpPr>
          <p:nvPr>
            <p:ph type="ftr" sz="quarter" idx="11"/>
          </p:nvPr>
        </p:nvSpPr>
        <p:spPr/>
        <p:txBody>
          <a:bodyPr/>
          <a:lstStyle/>
          <a:p>
            <a:r>
              <a:rPr lang="en-US" smtClean="0"/>
              <a:t>Manjit Dosanjh, 24 September 2014</a:t>
            </a:r>
            <a:endParaRPr lang="en-US"/>
          </a:p>
        </p:txBody>
      </p:sp>
    </p:spTree>
    <p:extLst>
      <p:ext uri="{BB962C8B-B14F-4D97-AF65-F5344CB8AC3E}">
        <p14:creationId xmlns:p14="http://schemas.microsoft.com/office/powerpoint/2010/main" val="28948106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19100" y="264072"/>
            <a:ext cx="8153400" cy="905388"/>
          </a:xfrm>
        </p:spPr>
        <p:txBody>
          <a:bodyPr>
            <a:normAutofit/>
          </a:bodyPr>
          <a:lstStyle/>
          <a:p>
            <a:pPr algn="ctr"/>
            <a:r>
              <a:rPr lang="en-US" sz="4000" b="1" dirty="0" smtClean="0">
                <a:solidFill>
                  <a:srgbClr val="7A0000"/>
                </a:solidFill>
              </a:rPr>
              <a:t>Biomedical and Physics Needs</a:t>
            </a:r>
            <a:endParaRPr lang="en-US" sz="4000" b="1" dirty="0">
              <a:solidFill>
                <a:srgbClr val="7A0000"/>
              </a:solidFill>
              <a:latin typeface="Palatino" charset="0"/>
            </a:endParaRPr>
          </a:p>
        </p:txBody>
      </p:sp>
      <p:sp>
        <p:nvSpPr>
          <p:cNvPr id="8195" name="Rectangle 3"/>
          <p:cNvSpPr>
            <a:spLocks noGrp="1" noChangeArrowheads="1"/>
          </p:cNvSpPr>
          <p:nvPr>
            <p:ph type="body" sz="half" idx="1"/>
          </p:nvPr>
        </p:nvSpPr>
        <p:spPr>
          <a:xfrm>
            <a:off x="-1" y="1327949"/>
            <a:ext cx="4740169" cy="4599595"/>
          </a:xfrm>
        </p:spPr>
        <p:txBody>
          <a:bodyPr>
            <a:normAutofit/>
          </a:bodyPr>
          <a:lstStyle/>
          <a:p>
            <a:pPr marL="36576" indent="0">
              <a:spcBef>
                <a:spcPct val="50000"/>
              </a:spcBef>
              <a:spcAft>
                <a:spcPct val="50000"/>
              </a:spcAft>
              <a:buNone/>
            </a:pPr>
            <a:r>
              <a:rPr lang="en-US" sz="3200" b="1" dirty="0" smtClean="0">
                <a:solidFill>
                  <a:srgbClr val="000090"/>
                </a:solidFill>
              </a:rPr>
              <a:t>HEP </a:t>
            </a:r>
          </a:p>
          <a:p>
            <a:pPr marL="36576" indent="0">
              <a:lnSpc>
                <a:spcPct val="80000"/>
              </a:lnSpc>
              <a:spcBef>
                <a:spcPts val="0"/>
              </a:spcBef>
              <a:spcAft>
                <a:spcPts val="1200"/>
              </a:spcAft>
              <a:buNone/>
            </a:pPr>
            <a:r>
              <a:rPr lang="en-US" sz="2400" dirty="0" smtClean="0">
                <a:solidFill>
                  <a:srgbClr val="000090"/>
                </a:solidFill>
              </a:rPr>
              <a:t>Highest </a:t>
            </a:r>
            <a:r>
              <a:rPr lang="en-US" sz="2400" dirty="0">
                <a:solidFill>
                  <a:srgbClr val="000090"/>
                </a:solidFill>
              </a:rPr>
              <a:t>possible </a:t>
            </a:r>
            <a:r>
              <a:rPr lang="en-US" sz="2400" dirty="0" smtClean="0">
                <a:solidFill>
                  <a:srgbClr val="000090"/>
                </a:solidFill>
              </a:rPr>
              <a:t>performance</a:t>
            </a:r>
          </a:p>
          <a:p>
            <a:pPr marL="36576" indent="0">
              <a:lnSpc>
                <a:spcPct val="80000"/>
              </a:lnSpc>
              <a:spcBef>
                <a:spcPts val="0"/>
              </a:spcBef>
              <a:spcAft>
                <a:spcPts val="1200"/>
              </a:spcAft>
              <a:buNone/>
            </a:pPr>
            <a:r>
              <a:rPr lang="en-US" sz="2400" dirty="0" smtClean="0">
                <a:solidFill>
                  <a:srgbClr val="000090"/>
                </a:solidFill>
              </a:rPr>
              <a:t>Lab </a:t>
            </a:r>
            <a:r>
              <a:rPr lang="en-US" sz="2400" dirty="0">
                <a:solidFill>
                  <a:srgbClr val="000090"/>
                </a:solidFill>
              </a:rPr>
              <a:t>environment/physicist operated</a:t>
            </a:r>
          </a:p>
          <a:p>
            <a:pPr>
              <a:lnSpc>
                <a:spcPct val="80000"/>
              </a:lnSpc>
              <a:spcBef>
                <a:spcPts val="0"/>
              </a:spcBef>
              <a:spcAft>
                <a:spcPts val="1200"/>
              </a:spcAft>
              <a:buFont typeface="Monotype Sorts" charset="0"/>
              <a:buNone/>
            </a:pPr>
            <a:r>
              <a:rPr lang="en-US" sz="2400" dirty="0">
                <a:solidFill>
                  <a:srgbClr val="000090"/>
                </a:solidFill>
              </a:rPr>
              <a:t>C</a:t>
            </a:r>
            <a:r>
              <a:rPr lang="en-US" sz="2400" dirty="0" smtClean="0">
                <a:solidFill>
                  <a:srgbClr val="000090"/>
                </a:solidFill>
              </a:rPr>
              <a:t>omplex maintenance</a:t>
            </a:r>
          </a:p>
          <a:p>
            <a:pPr>
              <a:lnSpc>
                <a:spcPct val="80000"/>
              </a:lnSpc>
              <a:spcBef>
                <a:spcPts val="0"/>
              </a:spcBef>
              <a:spcAft>
                <a:spcPts val="1200"/>
              </a:spcAft>
              <a:buFont typeface="Monotype Sorts" charset="0"/>
              <a:buNone/>
            </a:pPr>
            <a:r>
              <a:rPr lang="en-US" sz="2400" dirty="0">
                <a:solidFill>
                  <a:srgbClr val="000090"/>
                </a:solidFill>
              </a:rPr>
              <a:t>C</a:t>
            </a:r>
            <a:r>
              <a:rPr lang="en-US" sz="2400" dirty="0" smtClean="0">
                <a:solidFill>
                  <a:srgbClr val="000090"/>
                </a:solidFill>
              </a:rPr>
              <a:t>omplex operation</a:t>
            </a:r>
          </a:p>
          <a:p>
            <a:pPr>
              <a:lnSpc>
                <a:spcPct val="80000"/>
              </a:lnSpc>
              <a:spcBef>
                <a:spcPts val="0"/>
              </a:spcBef>
              <a:spcAft>
                <a:spcPts val="1200"/>
              </a:spcAft>
              <a:buFont typeface="Monotype Sorts" charset="0"/>
              <a:buNone/>
            </a:pPr>
            <a:r>
              <a:rPr lang="en-US" sz="2400" dirty="0" smtClean="0">
                <a:solidFill>
                  <a:srgbClr val="000090"/>
                </a:solidFill>
              </a:rPr>
              <a:t>Single </a:t>
            </a:r>
            <a:r>
              <a:rPr lang="en-US" sz="2400" dirty="0">
                <a:solidFill>
                  <a:srgbClr val="000090"/>
                </a:solidFill>
              </a:rPr>
              <a:t>unit production</a:t>
            </a:r>
          </a:p>
          <a:p>
            <a:pPr>
              <a:lnSpc>
                <a:spcPct val="80000"/>
              </a:lnSpc>
              <a:spcBef>
                <a:spcPts val="0"/>
              </a:spcBef>
              <a:spcAft>
                <a:spcPts val="1200"/>
              </a:spcAft>
              <a:buFont typeface="Monotype Sorts" charset="0"/>
              <a:buNone/>
            </a:pPr>
            <a:r>
              <a:rPr lang="en-US" sz="2400" dirty="0">
                <a:solidFill>
                  <a:srgbClr val="000090"/>
                </a:solidFill>
              </a:rPr>
              <a:t>Non commercial</a:t>
            </a:r>
          </a:p>
          <a:p>
            <a:pPr>
              <a:lnSpc>
                <a:spcPct val="80000"/>
              </a:lnSpc>
              <a:spcBef>
                <a:spcPts val="0"/>
              </a:spcBef>
              <a:spcAft>
                <a:spcPts val="1200"/>
              </a:spcAft>
              <a:buFont typeface="Monotype Sorts" charset="0"/>
              <a:buNone/>
            </a:pPr>
            <a:r>
              <a:rPr lang="en-US" sz="2400" dirty="0">
                <a:solidFill>
                  <a:srgbClr val="000090"/>
                </a:solidFill>
              </a:rPr>
              <a:t>Industry as a </a:t>
            </a:r>
            <a:r>
              <a:rPr lang="en-US" sz="2400" dirty="0" smtClean="0">
                <a:solidFill>
                  <a:srgbClr val="000090"/>
                </a:solidFill>
              </a:rPr>
              <a:t>manufacturer</a:t>
            </a:r>
            <a:endParaRPr lang="en-US" sz="2400" dirty="0">
              <a:solidFill>
                <a:srgbClr val="000090"/>
              </a:solidFill>
            </a:endParaRPr>
          </a:p>
        </p:txBody>
      </p:sp>
      <p:sp>
        <p:nvSpPr>
          <p:cNvPr id="8196" name="Rectangle 4"/>
          <p:cNvSpPr>
            <a:spLocks noGrp="1" noChangeArrowheads="1"/>
          </p:cNvSpPr>
          <p:nvPr>
            <p:ph type="body" sz="half" idx="2"/>
          </p:nvPr>
        </p:nvSpPr>
        <p:spPr>
          <a:xfrm>
            <a:off x="4953000" y="1316348"/>
            <a:ext cx="5111750" cy="4114800"/>
          </a:xfrm>
        </p:spPr>
        <p:txBody>
          <a:bodyPr>
            <a:noAutofit/>
          </a:bodyPr>
          <a:lstStyle/>
          <a:p>
            <a:pPr marL="36576" indent="0">
              <a:spcAft>
                <a:spcPct val="50000"/>
              </a:spcAft>
              <a:buNone/>
            </a:pPr>
            <a:r>
              <a:rPr lang="en-US" sz="3200" b="1" dirty="0">
                <a:solidFill>
                  <a:srgbClr val="000090"/>
                </a:solidFill>
              </a:rPr>
              <a:t>B</a:t>
            </a:r>
            <a:r>
              <a:rPr lang="en-US" sz="3200" b="1" dirty="0" smtClean="0">
                <a:solidFill>
                  <a:srgbClr val="000090"/>
                </a:solidFill>
              </a:rPr>
              <a:t>iomedical </a:t>
            </a:r>
            <a:endParaRPr lang="en-US" sz="3200" b="1" dirty="0">
              <a:solidFill>
                <a:srgbClr val="000090"/>
              </a:solidFill>
            </a:endParaRPr>
          </a:p>
          <a:p>
            <a:pPr marL="0" indent="0">
              <a:lnSpc>
                <a:spcPct val="80000"/>
              </a:lnSpc>
              <a:spcAft>
                <a:spcPts val="1080"/>
              </a:spcAft>
              <a:buNone/>
            </a:pPr>
            <a:r>
              <a:rPr lang="en-US" sz="2400" dirty="0" smtClean="0">
                <a:solidFill>
                  <a:srgbClr val="000090"/>
                </a:solidFill>
              </a:rPr>
              <a:t>Robustness</a:t>
            </a:r>
            <a:endParaRPr lang="en-US" sz="2400" dirty="0">
              <a:solidFill>
                <a:srgbClr val="000090"/>
              </a:solidFill>
            </a:endParaRPr>
          </a:p>
          <a:p>
            <a:pPr marL="0" indent="0">
              <a:lnSpc>
                <a:spcPct val="80000"/>
              </a:lnSpc>
              <a:spcBef>
                <a:spcPts val="0"/>
              </a:spcBef>
              <a:spcAft>
                <a:spcPts val="1080"/>
              </a:spcAft>
              <a:buNone/>
            </a:pPr>
            <a:r>
              <a:rPr lang="en-US" sz="2400" dirty="0" smtClean="0">
                <a:solidFill>
                  <a:srgbClr val="000090"/>
                </a:solidFill>
              </a:rPr>
              <a:t>Non</a:t>
            </a:r>
            <a:r>
              <a:rPr lang="en-US" sz="2400" dirty="0">
                <a:solidFill>
                  <a:srgbClr val="000090"/>
                </a:solidFill>
              </a:rPr>
              <a:t>-specialist </a:t>
            </a:r>
            <a:r>
              <a:rPr lang="en-US" sz="2400" dirty="0" smtClean="0">
                <a:solidFill>
                  <a:srgbClr val="000090"/>
                </a:solidFill>
              </a:rPr>
              <a:t>operate</a:t>
            </a:r>
          </a:p>
          <a:p>
            <a:pPr marL="0" indent="0">
              <a:lnSpc>
                <a:spcPct val="80000"/>
              </a:lnSpc>
              <a:spcBef>
                <a:spcPts val="0"/>
              </a:spcBef>
              <a:spcAft>
                <a:spcPts val="1080"/>
              </a:spcAft>
              <a:buNone/>
            </a:pPr>
            <a:r>
              <a:rPr lang="en-US" sz="2400" dirty="0" smtClean="0">
                <a:solidFill>
                  <a:srgbClr val="000090"/>
                </a:solidFill>
              </a:rPr>
              <a:t>Minimal maintenance</a:t>
            </a:r>
          </a:p>
          <a:p>
            <a:pPr marL="0" indent="0">
              <a:lnSpc>
                <a:spcPct val="80000"/>
              </a:lnSpc>
              <a:spcBef>
                <a:spcPts val="0"/>
              </a:spcBef>
              <a:spcAft>
                <a:spcPts val="1080"/>
              </a:spcAft>
              <a:buNone/>
            </a:pPr>
            <a:r>
              <a:rPr lang="en-US" sz="2400" dirty="0" smtClean="0">
                <a:solidFill>
                  <a:srgbClr val="000090"/>
                </a:solidFill>
              </a:rPr>
              <a:t>Simple </a:t>
            </a:r>
            <a:r>
              <a:rPr lang="en-US" sz="2400" dirty="0">
                <a:solidFill>
                  <a:srgbClr val="000090"/>
                </a:solidFill>
              </a:rPr>
              <a:t>to </a:t>
            </a:r>
            <a:r>
              <a:rPr lang="en-US" sz="2400" dirty="0" smtClean="0">
                <a:solidFill>
                  <a:srgbClr val="000090"/>
                </a:solidFill>
              </a:rPr>
              <a:t>operate</a:t>
            </a:r>
          </a:p>
          <a:p>
            <a:pPr marL="0" indent="0">
              <a:lnSpc>
                <a:spcPct val="80000"/>
              </a:lnSpc>
              <a:spcBef>
                <a:spcPts val="0"/>
              </a:spcBef>
              <a:spcAft>
                <a:spcPts val="1080"/>
              </a:spcAft>
              <a:buNone/>
            </a:pPr>
            <a:r>
              <a:rPr lang="en-US" sz="2400" dirty="0" smtClean="0">
                <a:solidFill>
                  <a:srgbClr val="000090"/>
                </a:solidFill>
              </a:rPr>
              <a:t>Small </a:t>
            </a:r>
            <a:r>
              <a:rPr lang="en-US" sz="2400" dirty="0">
                <a:solidFill>
                  <a:srgbClr val="000090"/>
                </a:solidFill>
              </a:rPr>
              <a:t>series </a:t>
            </a:r>
            <a:r>
              <a:rPr lang="en-US" sz="2400" dirty="0" smtClean="0">
                <a:solidFill>
                  <a:srgbClr val="000090"/>
                </a:solidFill>
              </a:rPr>
              <a:t>production</a:t>
            </a:r>
          </a:p>
          <a:p>
            <a:pPr marL="0" indent="0">
              <a:lnSpc>
                <a:spcPct val="80000"/>
              </a:lnSpc>
              <a:spcBef>
                <a:spcPts val="0"/>
              </a:spcBef>
              <a:spcAft>
                <a:spcPts val="1080"/>
              </a:spcAft>
              <a:buNone/>
            </a:pPr>
            <a:r>
              <a:rPr lang="en-US" sz="2400" dirty="0" smtClean="0">
                <a:solidFill>
                  <a:srgbClr val="000090"/>
                </a:solidFill>
              </a:rPr>
              <a:t>Commercial distribution</a:t>
            </a:r>
          </a:p>
          <a:p>
            <a:pPr marL="0" indent="0">
              <a:lnSpc>
                <a:spcPct val="80000"/>
              </a:lnSpc>
              <a:spcBef>
                <a:spcPts val="0"/>
              </a:spcBef>
              <a:spcAft>
                <a:spcPts val="1080"/>
              </a:spcAft>
              <a:buNone/>
            </a:pPr>
            <a:r>
              <a:rPr lang="en-US" sz="2400" dirty="0" smtClean="0">
                <a:solidFill>
                  <a:srgbClr val="000090"/>
                </a:solidFill>
              </a:rPr>
              <a:t>Industry </a:t>
            </a:r>
            <a:r>
              <a:rPr lang="en-US" sz="2400" dirty="0">
                <a:solidFill>
                  <a:srgbClr val="000090"/>
                </a:solidFill>
              </a:rPr>
              <a:t>as a </a:t>
            </a:r>
            <a:r>
              <a:rPr lang="en-US" sz="2400" dirty="0" smtClean="0">
                <a:solidFill>
                  <a:srgbClr val="000090"/>
                </a:solidFill>
              </a:rPr>
              <a:t>major partner </a:t>
            </a:r>
            <a:endParaRPr lang="en-US" sz="2400" dirty="0">
              <a:solidFill>
                <a:srgbClr val="000090"/>
              </a:solidFill>
            </a:endParaRPr>
          </a:p>
          <a:p>
            <a:pPr marL="0">
              <a:spcAft>
                <a:spcPts val="1080"/>
              </a:spcAft>
              <a:buFont typeface="Monotype Sorts" charset="0"/>
              <a:buNone/>
            </a:pPr>
            <a:endParaRPr lang="en-US" sz="2400" dirty="0"/>
          </a:p>
        </p:txBody>
      </p:sp>
      <p:sp>
        <p:nvSpPr>
          <p:cNvPr id="3" name="Slide Number Placeholder 2"/>
          <p:cNvSpPr>
            <a:spLocks noGrp="1"/>
          </p:cNvSpPr>
          <p:nvPr>
            <p:ph type="sldNum" sz="quarter" idx="12"/>
          </p:nvPr>
        </p:nvSpPr>
        <p:spPr/>
        <p:txBody>
          <a:bodyPr/>
          <a:lstStyle/>
          <a:p>
            <a:fld id="{EBFE97BA-25C8-9F43-B1D0-D16D337F4DD5}" type="slidenum">
              <a:rPr lang="en-US" smtClean="0"/>
              <a:t>6</a:t>
            </a:fld>
            <a:endParaRPr lang="en-US"/>
          </a:p>
        </p:txBody>
      </p:sp>
      <p:sp>
        <p:nvSpPr>
          <p:cNvPr id="4" name="Footer Placeholder 3"/>
          <p:cNvSpPr>
            <a:spLocks noGrp="1"/>
          </p:cNvSpPr>
          <p:nvPr>
            <p:ph type="ftr" sz="quarter" idx="11"/>
          </p:nvPr>
        </p:nvSpPr>
        <p:spPr/>
        <p:txBody>
          <a:bodyPr/>
          <a:lstStyle/>
          <a:p>
            <a:r>
              <a:rPr lang="en-US" smtClean="0"/>
              <a:t>Manjit Dosanjh, 24 September 2014</a:t>
            </a:r>
            <a:endParaRPr lang="en-US"/>
          </a:p>
        </p:txBody>
      </p:sp>
    </p:spTree>
    <p:extLst>
      <p:ext uri="{BB962C8B-B14F-4D97-AF65-F5344CB8AC3E}">
        <p14:creationId xmlns:p14="http://schemas.microsoft.com/office/powerpoint/2010/main" val="363755575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 y="152400"/>
            <a:ext cx="9044626" cy="762000"/>
          </a:xfrm>
        </p:spPr>
        <p:txBody>
          <a:bodyPr>
            <a:noAutofit/>
          </a:bodyPr>
          <a:lstStyle/>
          <a:p>
            <a:pPr algn="ctr"/>
            <a:r>
              <a:rPr lang="fr-CH" sz="3600" dirty="0" smtClean="0">
                <a:solidFill>
                  <a:srgbClr val="910101"/>
                </a:solidFill>
              </a:rPr>
              <a:t>Catalysing collaboration in health field</a:t>
            </a:r>
          </a:p>
        </p:txBody>
      </p:sp>
      <p:sp>
        <p:nvSpPr>
          <p:cNvPr id="19" name="Rectangle 3"/>
          <p:cNvSpPr txBox="1">
            <a:spLocks noChangeArrowheads="1"/>
          </p:cNvSpPr>
          <p:nvPr/>
        </p:nvSpPr>
        <p:spPr bwMode="auto">
          <a:xfrm>
            <a:off x="457200" y="1357298"/>
            <a:ext cx="82296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514350" marR="0" lvl="0" indent="-514350" algn="just" defTabSz="914400" rtl="0" eaLnBrk="1" fontAlgn="base" latinLnBrk="0" hangingPunct="1">
              <a:lnSpc>
                <a:spcPct val="100000"/>
              </a:lnSpc>
              <a:spcBef>
                <a:spcPct val="20000"/>
              </a:spcBef>
              <a:spcAft>
                <a:spcPct val="0"/>
              </a:spcAft>
              <a:buClrTx/>
              <a:buSzTx/>
              <a:tabLst/>
              <a:defRPr/>
            </a:pPr>
            <a:endParaRPr kumimoji="0" lang="en-US" sz="2000" b="0" i="0" u="none" strike="noStrike" kern="0" cap="none" spc="0" normalizeH="0" baseline="0" noProof="0" dirty="0" smtClean="0">
              <a:ln>
                <a:noFill/>
              </a:ln>
              <a:solidFill>
                <a:srgbClr val="000000"/>
              </a:solidFill>
              <a:effectLst/>
              <a:uLnTx/>
              <a:uFillTx/>
              <a:latin typeface="Verdana" pitchFamily="34" charset="0"/>
              <a:ea typeface="+mn-ea"/>
              <a:cs typeface="+mn-cs"/>
            </a:endParaRPr>
          </a:p>
        </p:txBody>
      </p:sp>
      <p:sp>
        <p:nvSpPr>
          <p:cNvPr id="6" name="TextBox 5"/>
          <p:cNvSpPr txBox="1"/>
          <p:nvPr/>
        </p:nvSpPr>
        <p:spPr>
          <a:xfrm>
            <a:off x="318868" y="1091686"/>
            <a:ext cx="8730421" cy="4524315"/>
          </a:xfrm>
          <a:prstGeom prst="rect">
            <a:avLst/>
          </a:prstGeom>
          <a:noFill/>
        </p:spPr>
        <p:txBody>
          <a:bodyPr wrap="square" rtlCol="0">
            <a:spAutoFit/>
          </a:bodyPr>
          <a:lstStyle/>
          <a:p>
            <a:r>
              <a:rPr lang="en-GB" sz="2400" dirty="0" smtClean="0"/>
              <a:t>Challenges: </a:t>
            </a:r>
          </a:p>
          <a:p>
            <a:endParaRPr lang="en-GB" sz="2400" dirty="0" smtClean="0"/>
          </a:p>
          <a:p>
            <a:pPr marL="342900" indent="-342900">
              <a:buClr>
                <a:schemeClr val="accent6"/>
              </a:buClr>
              <a:buFont typeface="Arial"/>
              <a:buChar char="•"/>
            </a:pPr>
            <a:r>
              <a:rPr lang="en-GB" sz="2400" dirty="0" smtClean="0"/>
              <a:t>Bring together physicists, biologists, medical physicists, doctors</a:t>
            </a:r>
          </a:p>
          <a:p>
            <a:pPr marL="342900" indent="-342900">
              <a:buClr>
                <a:schemeClr val="accent6"/>
              </a:buClr>
              <a:buFont typeface="Arial"/>
              <a:buChar char="•"/>
            </a:pPr>
            <a:r>
              <a:rPr lang="en-GB" sz="2400" dirty="0" smtClean="0"/>
              <a:t>Cross-cultural at European and global level</a:t>
            </a:r>
          </a:p>
          <a:p>
            <a:endParaRPr lang="en-US" sz="2400" dirty="0" smtClean="0">
              <a:solidFill>
                <a:srgbClr val="0000FF"/>
              </a:solidFill>
            </a:endParaRPr>
          </a:p>
          <a:p>
            <a:endParaRPr lang="en-US" sz="2800" dirty="0" smtClean="0">
              <a:solidFill>
                <a:srgbClr val="0000FF"/>
              </a:solidFill>
            </a:endParaRPr>
          </a:p>
          <a:p>
            <a:pPr algn="ctr"/>
            <a:r>
              <a:rPr lang="en-US" sz="2800" dirty="0" smtClean="0">
                <a:solidFill>
                  <a:srgbClr val="0000FF"/>
                </a:solidFill>
              </a:rPr>
              <a:t>Why is CERN well placed to do this? </a:t>
            </a:r>
          </a:p>
          <a:p>
            <a:endParaRPr lang="en-GB" sz="2000" dirty="0" smtClean="0"/>
          </a:p>
          <a:p>
            <a:pPr marL="342900" indent="-342900">
              <a:buClr>
                <a:schemeClr val="accent6">
                  <a:lumMod val="50000"/>
                </a:schemeClr>
              </a:buClr>
              <a:buFont typeface="Arial"/>
              <a:buChar char="•"/>
            </a:pPr>
            <a:r>
              <a:rPr lang="en-GB" sz="2400" dirty="0" smtClean="0"/>
              <a:t>It </a:t>
            </a:r>
            <a:r>
              <a:rPr lang="en-GB" sz="2400" dirty="0"/>
              <a:t>is widely </a:t>
            </a:r>
            <a:r>
              <a:rPr lang="en-GB" sz="2400" dirty="0" smtClean="0"/>
              <a:t>acknowledged as a </a:t>
            </a:r>
            <a:r>
              <a:rPr lang="en-GB" sz="2400" b="1" i="1" dirty="0" smtClean="0">
                <a:solidFill>
                  <a:srgbClr val="FF0000"/>
                </a:solidFill>
              </a:rPr>
              <a:t>provider of technologies</a:t>
            </a:r>
            <a:r>
              <a:rPr lang="en-GB" sz="2400" dirty="0"/>
              <a:t> </a:t>
            </a:r>
            <a:r>
              <a:rPr lang="en-GB" sz="2400" dirty="0" smtClean="0"/>
              <a:t> </a:t>
            </a:r>
            <a:r>
              <a:rPr lang="en-GB" sz="2400" dirty="0" smtClean="0"/>
              <a:t>and </a:t>
            </a:r>
            <a:r>
              <a:rPr lang="en-GB" sz="2400" dirty="0" smtClean="0"/>
              <a:t>as a </a:t>
            </a:r>
            <a:r>
              <a:rPr lang="en-GB" sz="2400" b="1" i="1" dirty="0" smtClean="0">
                <a:solidFill>
                  <a:srgbClr val="FF0000"/>
                </a:solidFill>
              </a:rPr>
              <a:t>catalyst</a:t>
            </a:r>
            <a:r>
              <a:rPr lang="en-GB" sz="2400" dirty="0" smtClean="0"/>
              <a:t> for collaboration.</a:t>
            </a:r>
          </a:p>
          <a:p>
            <a:pPr marL="342900" indent="-342900">
              <a:buClr>
                <a:schemeClr val="accent6">
                  <a:lumMod val="50000"/>
                </a:schemeClr>
              </a:buClr>
              <a:buFont typeface="Arial"/>
              <a:buChar char="•"/>
            </a:pPr>
            <a:r>
              <a:rPr lang="en-US" sz="2400" dirty="0" smtClean="0"/>
              <a:t>It is international, non-commercial, not a health facility.</a:t>
            </a:r>
          </a:p>
          <a:p>
            <a:endParaRPr lang="en-GB" sz="2000" dirty="0" smtClean="0">
              <a:solidFill>
                <a:srgbClr val="000090"/>
              </a:solidFill>
            </a:endParaRPr>
          </a:p>
        </p:txBody>
      </p:sp>
      <p:sp>
        <p:nvSpPr>
          <p:cNvPr id="11" name="TextBox 10"/>
          <p:cNvSpPr txBox="1"/>
          <p:nvPr/>
        </p:nvSpPr>
        <p:spPr>
          <a:xfrm>
            <a:off x="391053" y="4781550"/>
            <a:ext cx="184666" cy="1200329"/>
          </a:xfrm>
          <a:prstGeom prst="rect">
            <a:avLst/>
          </a:prstGeom>
          <a:noFill/>
        </p:spPr>
        <p:txBody>
          <a:bodyPr wrap="none" rtlCol="0">
            <a:spAutoFit/>
          </a:bodyPr>
          <a:lstStyle/>
          <a:p>
            <a:endParaRPr lang="en-GB" sz="1800" dirty="0" smtClean="0"/>
          </a:p>
          <a:p>
            <a:endParaRPr lang="en-GB" sz="1800" dirty="0" smtClean="0"/>
          </a:p>
          <a:p>
            <a:pPr algn="ctr"/>
            <a:endParaRPr lang="en-GB" sz="1800" dirty="0" smtClean="0">
              <a:solidFill>
                <a:srgbClr val="FF0000"/>
              </a:solidFill>
            </a:endParaRPr>
          </a:p>
          <a:p>
            <a:pPr algn="ctr"/>
            <a:endParaRPr lang="en-GB" sz="1800" dirty="0" smtClean="0">
              <a:solidFill>
                <a:srgbClr val="FF0000"/>
              </a:solidFill>
            </a:endParaRPr>
          </a:p>
        </p:txBody>
      </p:sp>
      <p:sp>
        <p:nvSpPr>
          <p:cNvPr id="4" name="Slide Number Placeholder 3"/>
          <p:cNvSpPr>
            <a:spLocks noGrp="1"/>
          </p:cNvSpPr>
          <p:nvPr>
            <p:ph type="sldNum" sz="quarter" idx="12"/>
          </p:nvPr>
        </p:nvSpPr>
        <p:spPr/>
        <p:txBody>
          <a:bodyPr/>
          <a:lstStyle/>
          <a:p>
            <a:fld id="{EBFE97BA-25C8-9F43-B1D0-D16D337F4DD5}" type="slidenum">
              <a:rPr lang="en-US" smtClean="0"/>
              <a:t>7</a:t>
            </a:fld>
            <a:endParaRPr lang="en-US"/>
          </a:p>
        </p:txBody>
      </p:sp>
      <p:sp>
        <p:nvSpPr>
          <p:cNvPr id="5" name="Footer Placeholder 4"/>
          <p:cNvSpPr>
            <a:spLocks noGrp="1"/>
          </p:cNvSpPr>
          <p:nvPr>
            <p:ph type="ftr" sz="quarter" idx="11"/>
          </p:nvPr>
        </p:nvSpPr>
        <p:spPr/>
        <p:txBody>
          <a:bodyPr/>
          <a:lstStyle/>
          <a:p>
            <a:r>
              <a:rPr lang="en-US" smtClean="0"/>
              <a:t>Manjit Dosanjh, 24 September 2014</a:t>
            </a:r>
            <a:endParaRPr lang="en-US"/>
          </a:p>
        </p:txBody>
      </p:sp>
    </p:spTree>
    <p:extLst>
      <p:ext uri="{BB962C8B-B14F-4D97-AF65-F5344CB8AC3E}">
        <p14:creationId xmlns:p14="http://schemas.microsoft.com/office/powerpoint/2010/main" val="207749903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p:cNvSpPr/>
          <p:nvPr/>
        </p:nvSpPr>
        <p:spPr>
          <a:xfrm>
            <a:off x="1607311" y="2325994"/>
            <a:ext cx="5975646" cy="3053616"/>
          </a:xfrm>
          <a:prstGeom prst="triangle">
            <a:avLst/>
          </a:prstGeom>
          <a:gradFill flip="none" rotWithShape="1">
            <a:gsLst>
              <a:gs pos="81000">
                <a:srgbClr val="2862BD"/>
              </a:gs>
              <a:gs pos="89000">
                <a:schemeClr val="tx1"/>
              </a:gs>
              <a:gs pos="23000">
                <a:schemeClr val="bg1"/>
              </a:gs>
            </a:gsLst>
            <a:path path="circle">
              <a:fillToRect l="50000" t="50000" r="50000" b="50000"/>
            </a:path>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58" name="Rectangle 1028"/>
          <p:cNvSpPr txBox="1">
            <a:spLocks noChangeArrowheads="1"/>
          </p:cNvSpPr>
          <p:nvPr/>
        </p:nvSpPr>
        <p:spPr bwMode="auto">
          <a:xfrm>
            <a:off x="518309" y="702937"/>
            <a:ext cx="761525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20" tIns="45710" rIns="91420" bIns="45710"/>
          <a:lstStyle>
            <a:lvl1pPr marL="341313" indent="-34131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spcAft>
                <a:spcPts val="1200"/>
              </a:spcAft>
              <a:buClr>
                <a:schemeClr val="accent6"/>
              </a:buClr>
              <a:buSzPct val="75000"/>
              <a:buFont typeface="Wingdings" charset="0"/>
              <a:buChar char="q"/>
              <a:defRPr/>
            </a:pPr>
            <a:endParaRPr lang="en-US" dirty="0" smtClean="0">
              <a:solidFill>
                <a:srgbClr val="025EA0"/>
              </a:solidFill>
              <a:latin typeface="Arial"/>
              <a:cs typeface="Arial"/>
            </a:endParaRPr>
          </a:p>
        </p:txBody>
      </p:sp>
      <p:pic>
        <p:nvPicPr>
          <p:cNvPr id="30" name="Picture 2" descr="Capture-003924web"/>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39316" y="4078131"/>
            <a:ext cx="2138363" cy="146844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1" name="Picture 9"/>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314810" y="1617337"/>
            <a:ext cx="2463800" cy="1447803"/>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32780" name="TextBox 31"/>
          <p:cNvSpPr txBox="1">
            <a:spLocks noChangeArrowheads="1"/>
          </p:cNvSpPr>
          <p:nvPr/>
        </p:nvSpPr>
        <p:spPr bwMode="auto">
          <a:xfrm>
            <a:off x="5217352" y="1617337"/>
            <a:ext cx="2438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a:solidFill>
                  <a:srgbClr val="025EA0"/>
                </a:solidFill>
              </a:rPr>
              <a:t>Detecting </a:t>
            </a:r>
            <a:endParaRPr lang="en-US" sz="2000" dirty="0" smtClean="0">
              <a:solidFill>
                <a:srgbClr val="025EA0"/>
              </a:solidFill>
            </a:endParaRPr>
          </a:p>
          <a:p>
            <a:pPr algn="ctr" eaLnBrk="1" hangingPunct="1"/>
            <a:r>
              <a:rPr lang="en-US" sz="2000" dirty="0" smtClean="0">
                <a:solidFill>
                  <a:srgbClr val="025EA0"/>
                </a:solidFill>
              </a:rPr>
              <a:t>particles</a:t>
            </a:r>
            <a:endParaRPr lang="en-US" sz="2000" dirty="0">
              <a:solidFill>
                <a:srgbClr val="025EA0"/>
              </a:solidFill>
            </a:endParaRPr>
          </a:p>
        </p:txBody>
      </p:sp>
      <p:sp>
        <p:nvSpPr>
          <p:cNvPr id="32781" name="TextBox 32"/>
          <p:cNvSpPr txBox="1">
            <a:spLocks noChangeArrowheads="1"/>
          </p:cNvSpPr>
          <p:nvPr/>
        </p:nvSpPr>
        <p:spPr bwMode="auto">
          <a:xfrm>
            <a:off x="39279" y="3303204"/>
            <a:ext cx="2438400" cy="707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a:solidFill>
                  <a:srgbClr val="025EA0"/>
                </a:solidFill>
              </a:rPr>
              <a:t>Accelerating particle beams</a:t>
            </a:r>
          </a:p>
        </p:txBody>
      </p:sp>
      <p:pic>
        <p:nvPicPr>
          <p:cNvPr id="34" name="Picture 1033" descr="Grid_globe_V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692895" y="4013667"/>
            <a:ext cx="2087725" cy="1597369"/>
          </a:xfrm>
          <a:prstGeom prst="rect">
            <a:avLst/>
          </a:prstGeom>
          <a:noFill/>
          <a:ln w="9525">
            <a:noFill/>
            <a:miter lim="800000"/>
            <a:headEnd/>
            <a:tailEnd/>
          </a:ln>
          <a:effectLst>
            <a:outerShdw blurRad="63500" dist="38099" dir="2700000" algn="ctr" rotWithShape="0">
              <a:srgbClr val="000000">
                <a:alpha val="74997"/>
              </a:srgbClr>
            </a:outerShdw>
          </a:effectLst>
        </p:spPr>
      </p:pic>
      <p:sp>
        <p:nvSpPr>
          <p:cNvPr id="32783" name="TextBox 34"/>
          <p:cNvSpPr txBox="1">
            <a:spLocks noChangeArrowheads="1"/>
          </p:cNvSpPr>
          <p:nvPr/>
        </p:nvSpPr>
        <p:spPr bwMode="auto">
          <a:xfrm>
            <a:off x="7010400" y="3247332"/>
            <a:ext cx="2098576" cy="707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a:solidFill>
                  <a:srgbClr val="025EA0"/>
                </a:solidFill>
              </a:rPr>
              <a:t>Large-scale computing (Grid)</a:t>
            </a:r>
          </a:p>
        </p:txBody>
      </p:sp>
      <p:sp>
        <p:nvSpPr>
          <p:cNvPr id="32774" name="Slide Number Placeholder 10"/>
          <p:cNvSpPr>
            <a:spLocks noGrp="1"/>
          </p:cNvSpPr>
          <p:nvPr>
            <p:ph type="sldNum" sz="quarter" idx="4294967295"/>
          </p:nvPr>
        </p:nvSpPr>
        <p:spPr bwMode="auto">
          <a:xfrm>
            <a:off x="7010400" y="655320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912A9EF-A7D3-F24B-83DC-B9CBB29DC450}" type="slidenum">
              <a:rPr lang="en-US" sz="1200">
                <a:solidFill>
                  <a:srgbClr val="FFFFFF"/>
                </a:solidFill>
                <a:latin typeface="Calibri" charset="0"/>
              </a:rPr>
              <a:pPr eaLnBrk="1" hangingPunct="1"/>
              <a:t>8</a:t>
            </a:fld>
            <a:endParaRPr lang="en-US" sz="1200">
              <a:solidFill>
                <a:srgbClr val="FFFFFF"/>
              </a:solidFill>
              <a:latin typeface="Calibri" charset="0"/>
            </a:endParaRPr>
          </a:p>
        </p:txBody>
      </p:sp>
      <p:sp>
        <p:nvSpPr>
          <p:cNvPr id="12" name="Rectangle 11"/>
          <p:cNvSpPr/>
          <p:nvPr/>
        </p:nvSpPr>
        <p:spPr>
          <a:xfrm>
            <a:off x="0" y="63500"/>
            <a:ext cx="9143999" cy="1508105"/>
          </a:xfrm>
          <a:prstGeom prst="rect">
            <a:avLst/>
          </a:prstGeom>
        </p:spPr>
        <p:txBody>
          <a:bodyPr wrap="square">
            <a:spAutoFit/>
          </a:bodyPr>
          <a:lstStyle/>
          <a:p>
            <a:pPr algn="ctr">
              <a:defRPr/>
            </a:pPr>
            <a:r>
              <a:rPr lang="en-US" sz="3600" dirty="0" smtClean="0">
                <a:solidFill>
                  <a:srgbClr val="910101"/>
                </a:solidFill>
                <a:latin typeface="+mj-lt"/>
              </a:rPr>
              <a:t>Physics </a:t>
            </a:r>
            <a:r>
              <a:rPr lang="en-US" sz="3600" dirty="0">
                <a:solidFill>
                  <a:srgbClr val="910101"/>
                </a:solidFill>
                <a:latin typeface="+mj-lt"/>
              </a:rPr>
              <a:t>t</a:t>
            </a:r>
            <a:r>
              <a:rPr lang="en-US" sz="3600" dirty="0" smtClean="0">
                <a:solidFill>
                  <a:srgbClr val="910101"/>
                </a:solidFill>
                <a:latin typeface="+mj-lt"/>
              </a:rPr>
              <a:t>echnologies and innovation</a:t>
            </a:r>
            <a:endParaRPr lang="en-US" sz="3600" dirty="0">
              <a:solidFill>
                <a:srgbClr val="910101"/>
              </a:solidFill>
              <a:latin typeface="+mj-lt"/>
            </a:endParaRPr>
          </a:p>
          <a:p>
            <a:pPr algn="ctr">
              <a:defRPr/>
            </a:pPr>
            <a:r>
              <a:rPr lang="en-GB" sz="2400" dirty="0" smtClean="0">
                <a:solidFill>
                  <a:srgbClr val="1951FF"/>
                </a:solidFill>
                <a:latin typeface="+mj-lt"/>
              </a:rPr>
              <a:t>accelerators, detectors and IT to </a:t>
            </a:r>
            <a:r>
              <a:rPr lang="en-GB" sz="2400" dirty="0">
                <a:solidFill>
                  <a:srgbClr val="1951FF"/>
                </a:solidFill>
                <a:latin typeface="+mj-lt"/>
              </a:rPr>
              <a:t>fight cancer</a:t>
            </a:r>
          </a:p>
          <a:p>
            <a:pPr algn="ctr">
              <a:defRPr/>
            </a:pPr>
            <a:endParaRPr lang="en-US" sz="3200" dirty="0">
              <a:solidFill>
                <a:srgbClr val="910101"/>
              </a:solidFill>
              <a:latin typeface="+mj-lt"/>
            </a:endParaRPr>
          </a:p>
        </p:txBody>
      </p:sp>
      <p:sp>
        <p:nvSpPr>
          <p:cNvPr id="25" name="Text Box 8"/>
          <p:cNvSpPr txBox="1">
            <a:spLocks noChangeArrowheads="1"/>
          </p:cNvSpPr>
          <p:nvPr/>
        </p:nvSpPr>
        <p:spPr bwMode="auto">
          <a:xfrm>
            <a:off x="4758995" y="4750855"/>
            <a:ext cx="1469891" cy="4504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40820" rIns="81639" bIns="4082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 PL UMing HK"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 PL UMing H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 PL UMing H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 PL UMing H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 PL UMing HK"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 PL UMing HK"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 PL UMing HK"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 PL UMing HK"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 PL UMing HK" charset="0"/>
              </a:defRPr>
            </a:lvl9pPr>
          </a:lstStyle>
          <a:p>
            <a:pPr>
              <a:defRPr/>
            </a:pPr>
            <a:r>
              <a:rPr lang="en-GB" sz="2400" b="1" dirty="0" smtClean="0">
                <a:solidFill>
                  <a:srgbClr val="FF0000"/>
                </a:solidFill>
              </a:rPr>
              <a:t>CANCER</a:t>
            </a:r>
            <a:endParaRPr lang="en-GB" sz="2400" b="1" dirty="0">
              <a:solidFill>
                <a:srgbClr val="FF0000"/>
              </a:solidFill>
            </a:endParaRPr>
          </a:p>
        </p:txBody>
      </p:sp>
      <p:sp>
        <p:nvSpPr>
          <p:cNvPr id="23" name="Oval 4"/>
          <p:cNvSpPr>
            <a:spLocks noChangeArrowheads="1"/>
          </p:cNvSpPr>
          <p:nvPr/>
        </p:nvSpPr>
        <p:spPr bwMode="auto">
          <a:xfrm>
            <a:off x="4000500" y="3905113"/>
            <a:ext cx="1143000" cy="652463"/>
          </a:xfrm>
          <a:prstGeom prst="ellipse">
            <a:avLst/>
          </a:prstGeom>
          <a:solidFill>
            <a:srgbClr val="FFD320"/>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pPr>
              <a:defRPr/>
            </a:pPr>
            <a:endParaRPr lang="en-US"/>
          </a:p>
        </p:txBody>
      </p:sp>
      <p:sp>
        <p:nvSpPr>
          <p:cNvPr id="24" name="AutoShape 6"/>
          <p:cNvSpPr>
            <a:spLocks noChangeArrowheads="1"/>
          </p:cNvSpPr>
          <p:nvPr/>
        </p:nvSpPr>
        <p:spPr bwMode="auto">
          <a:xfrm flipV="1">
            <a:off x="4325938" y="4092438"/>
            <a:ext cx="488950" cy="327025"/>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pPr>
              <a:defRPr/>
            </a:pPr>
            <a:endParaRPr lang="en-US"/>
          </a:p>
        </p:txBody>
      </p:sp>
      <p:sp>
        <p:nvSpPr>
          <p:cNvPr id="33" name="Line 7"/>
          <p:cNvSpPr>
            <a:spLocks noChangeShapeType="1"/>
          </p:cNvSpPr>
          <p:nvPr/>
        </p:nvSpPr>
        <p:spPr bwMode="auto">
          <a:xfrm flipH="1" flipV="1">
            <a:off x="4562329" y="4308338"/>
            <a:ext cx="382588" cy="463550"/>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pPr>
              <a:defRPr/>
            </a:pPr>
            <a:endParaRPr lang="en-US"/>
          </a:p>
        </p:txBody>
      </p:sp>
      <p:sp>
        <p:nvSpPr>
          <p:cNvPr id="38" name="Oval 5"/>
          <p:cNvSpPr>
            <a:spLocks noChangeArrowheads="1"/>
          </p:cNvSpPr>
          <p:nvPr/>
        </p:nvSpPr>
        <p:spPr bwMode="auto">
          <a:xfrm>
            <a:off x="4489450" y="4165463"/>
            <a:ext cx="163513" cy="161925"/>
          </a:xfrm>
          <a:prstGeom prst="ellipse">
            <a:avLst/>
          </a:prstGeom>
          <a:solidFill>
            <a:srgbClr val="FF0000"/>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pPr>
              <a:defRPr/>
            </a:pPr>
            <a:endParaRPr lang="en-US"/>
          </a:p>
        </p:txBody>
      </p:sp>
    </p:spTree>
    <p:extLst>
      <p:ext uri="{BB962C8B-B14F-4D97-AF65-F5344CB8AC3E}">
        <p14:creationId xmlns:p14="http://schemas.microsoft.com/office/powerpoint/2010/main" val="384364907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28" y="33945"/>
            <a:ext cx="9035907" cy="1270913"/>
          </a:xfrm>
        </p:spPr>
        <p:txBody>
          <a:bodyPr>
            <a:normAutofit fontScale="90000"/>
          </a:bodyPr>
          <a:lstStyle/>
          <a:p>
            <a:pPr algn="ctr"/>
            <a:r>
              <a:rPr lang="en-US" sz="4000" dirty="0" smtClean="0">
                <a:solidFill>
                  <a:srgbClr val="910101"/>
                </a:solidFill>
              </a:rPr>
              <a:t>Cancer </a:t>
            </a:r>
            <a:r>
              <a:rPr lang="en-US" sz="4000" dirty="0">
                <a:solidFill>
                  <a:srgbClr val="910101"/>
                </a:solidFill>
              </a:rPr>
              <a:t>is a large </a:t>
            </a:r>
            <a:r>
              <a:rPr lang="en-US" sz="4000" u="sng" dirty="0">
                <a:solidFill>
                  <a:srgbClr val="910101"/>
                </a:solidFill>
              </a:rPr>
              <a:t>and growing</a:t>
            </a:r>
            <a:r>
              <a:rPr lang="en-US" sz="4000" dirty="0">
                <a:solidFill>
                  <a:srgbClr val="910101"/>
                </a:solidFill>
              </a:rPr>
              <a:t> </a:t>
            </a:r>
            <a:r>
              <a:rPr lang="en-US" sz="4000" dirty="0" smtClean="0">
                <a:solidFill>
                  <a:srgbClr val="910101"/>
                </a:solidFill>
              </a:rPr>
              <a:t>challenge</a:t>
            </a:r>
            <a:br>
              <a:rPr lang="en-US" sz="4000" dirty="0" smtClean="0">
                <a:solidFill>
                  <a:srgbClr val="910101"/>
                </a:solidFill>
              </a:rPr>
            </a:br>
            <a:r>
              <a:rPr lang="en-US" sz="4000" dirty="0" smtClean="0">
                <a:solidFill>
                  <a:srgbClr val="0000FF"/>
                </a:solidFill>
              </a:rPr>
              <a:t> </a:t>
            </a:r>
            <a:r>
              <a:rPr lang="en-US" sz="2700" dirty="0" smtClean="0">
                <a:solidFill>
                  <a:srgbClr val="0000FF"/>
                </a:solidFill>
              </a:rPr>
              <a:t>Need: </a:t>
            </a:r>
            <a:r>
              <a:rPr lang="en-US" sz="2700" dirty="0" smtClean="0">
                <a:solidFill>
                  <a:srgbClr val="1951FF"/>
                </a:solidFill>
              </a:rPr>
              <a:t>Earlier </a:t>
            </a:r>
            <a:r>
              <a:rPr lang="en-US" sz="2700" dirty="0">
                <a:solidFill>
                  <a:srgbClr val="1951FF"/>
                </a:solidFill>
              </a:rPr>
              <a:t>diagnosis, better control, fewer </a:t>
            </a:r>
            <a:r>
              <a:rPr lang="en-US" sz="2700" dirty="0" smtClean="0">
                <a:solidFill>
                  <a:srgbClr val="1951FF"/>
                </a:solidFill>
              </a:rPr>
              <a:t>side-effects</a:t>
            </a:r>
            <a:r>
              <a:rPr lang="en-US" sz="2700" dirty="0">
                <a:solidFill>
                  <a:srgbClr val="1951FF"/>
                </a:solidFill>
              </a:rPr>
              <a:t/>
            </a:r>
            <a:br>
              <a:rPr lang="en-US" sz="2700" dirty="0">
                <a:solidFill>
                  <a:srgbClr val="1951FF"/>
                </a:solidFill>
              </a:rPr>
            </a:br>
            <a:endParaRPr lang="en-US" sz="2700" dirty="0">
              <a:solidFill>
                <a:srgbClr val="1951FF"/>
              </a:solidFill>
            </a:endParaRPr>
          </a:p>
        </p:txBody>
      </p:sp>
      <p:sp>
        <p:nvSpPr>
          <p:cNvPr id="3" name="Content Placeholder 2"/>
          <p:cNvSpPr>
            <a:spLocks noGrp="1"/>
          </p:cNvSpPr>
          <p:nvPr>
            <p:ph idx="1"/>
          </p:nvPr>
        </p:nvSpPr>
        <p:spPr>
          <a:xfrm>
            <a:off x="623956" y="1153911"/>
            <a:ext cx="8101692" cy="3089388"/>
          </a:xfrm>
        </p:spPr>
        <p:txBody>
          <a:bodyPr>
            <a:normAutofit/>
          </a:bodyPr>
          <a:lstStyle/>
          <a:p>
            <a:pPr marL="36576" indent="0">
              <a:buNone/>
            </a:pPr>
            <a:r>
              <a:rPr lang="en-US" sz="2800" dirty="0" smtClean="0">
                <a:solidFill>
                  <a:srgbClr val="7A0000"/>
                </a:solidFill>
              </a:rPr>
              <a:t>How?</a:t>
            </a:r>
            <a:endParaRPr lang="en-US" sz="2800" dirty="0"/>
          </a:p>
          <a:p>
            <a:pPr>
              <a:buClr>
                <a:schemeClr val="accent6">
                  <a:lumMod val="50000"/>
                </a:schemeClr>
              </a:buClr>
            </a:pPr>
            <a:r>
              <a:rPr lang="en-US" sz="2800" dirty="0" smtClean="0"/>
              <a:t>new technologies</a:t>
            </a:r>
          </a:p>
          <a:p>
            <a:pPr lvl="1"/>
            <a:r>
              <a:rPr lang="en-US" sz="2000" dirty="0" smtClean="0"/>
              <a:t>Imaging, </a:t>
            </a:r>
            <a:r>
              <a:rPr lang="en-US" sz="2000" dirty="0" err="1" smtClean="0"/>
              <a:t>dosimetry</a:t>
            </a:r>
            <a:r>
              <a:rPr lang="en-US" sz="2000" dirty="0" smtClean="0"/>
              <a:t>, accelerator &amp; detector technology</a:t>
            </a:r>
          </a:p>
          <a:p>
            <a:pPr lvl="1"/>
            <a:r>
              <a:rPr lang="en-US" sz="2000" dirty="0" smtClean="0"/>
              <a:t>Better understanding – genetics, radiobiology…</a:t>
            </a:r>
          </a:p>
          <a:p>
            <a:pPr lvl="1"/>
            <a:r>
              <a:rPr lang="en-US" sz="2000" dirty="0" smtClean="0"/>
              <a:t>Advanced healthcare informatics …</a:t>
            </a:r>
          </a:p>
          <a:p>
            <a:pPr>
              <a:buClr>
                <a:schemeClr val="accent6">
                  <a:lumMod val="50000"/>
                </a:schemeClr>
              </a:buClr>
            </a:pPr>
            <a:r>
              <a:rPr lang="en-US" sz="2800" dirty="0" smtClean="0"/>
              <a:t>international collaboration</a:t>
            </a:r>
          </a:p>
          <a:p>
            <a:pPr lvl="1"/>
            <a:r>
              <a:rPr lang="en-US" sz="2000" dirty="0" smtClean="0"/>
              <a:t>If progress is to be maintained</a:t>
            </a:r>
          </a:p>
        </p:txBody>
      </p:sp>
      <p:sp>
        <p:nvSpPr>
          <p:cNvPr id="5" name="Content Placeholder 2"/>
          <p:cNvSpPr txBox="1">
            <a:spLocks/>
          </p:cNvSpPr>
          <p:nvPr/>
        </p:nvSpPr>
        <p:spPr>
          <a:xfrm>
            <a:off x="671769" y="4422591"/>
            <a:ext cx="8101692" cy="1822824"/>
          </a:xfrm>
          <a:prstGeom prst="rect">
            <a:avLst/>
          </a:prstGeom>
        </p:spPr>
        <p:txBody>
          <a:bodyPr vert="horz">
            <a:normAutofit fontScale="92500" lnSpcReduction="10000"/>
          </a:bodyPr>
          <a:lstStyle>
            <a:lvl1pPr marL="493776" indent="-457200" algn="l" rtl="0" eaLnBrk="1" latinLnBrk="0" hangingPunct="1">
              <a:spcBef>
                <a:spcPct val="20000"/>
              </a:spcBef>
              <a:buClr>
                <a:schemeClr val="accent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150876" indent="0">
              <a:buNone/>
            </a:pPr>
            <a:r>
              <a:rPr lang="en-US" sz="2200" dirty="0" smtClean="0"/>
              <a:t>Although cancer is a common condition, each </a:t>
            </a:r>
            <a:r>
              <a:rPr lang="en-US" sz="2200" dirty="0" err="1" smtClean="0"/>
              <a:t>tumour</a:t>
            </a:r>
            <a:r>
              <a:rPr lang="en-US" sz="2200" dirty="0" smtClean="0"/>
              <a:t> is individual</a:t>
            </a:r>
          </a:p>
          <a:p>
            <a:pPr lvl="1" indent="-342900">
              <a:buFont typeface="Wingdings" charset="0"/>
              <a:buChar char="à"/>
            </a:pPr>
            <a:r>
              <a:rPr lang="en-US" sz="2200" dirty="0" err="1" smtClean="0"/>
              <a:t>personalised</a:t>
            </a:r>
            <a:r>
              <a:rPr lang="en-US" sz="2200" dirty="0" smtClean="0"/>
              <a:t> approach</a:t>
            </a:r>
          </a:p>
          <a:p>
            <a:pPr lvl="1" indent="-342900">
              <a:buFont typeface="Wingdings" charset="0"/>
              <a:buChar char="à"/>
            </a:pPr>
            <a:r>
              <a:rPr lang="en-US" sz="2200" dirty="0" smtClean="0"/>
              <a:t>Large patients data to understand the key drivers of the disease</a:t>
            </a:r>
          </a:p>
          <a:p>
            <a:pPr marL="36576" indent="0">
              <a:buFont typeface="Arial"/>
              <a:buNone/>
            </a:pPr>
            <a:endParaRPr lang="en-US" sz="2000" dirty="0" smtClean="0"/>
          </a:p>
          <a:p>
            <a:pPr marL="36576" indent="0" algn="ctr">
              <a:buFont typeface="Arial"/>
              <a:buNone/>
            </a:pPr>
            <a:r>
              <a:rPr lang="en-US" sz="2800" dirty="0" smtClean="0">
                <a:solidFill>
                  <a:srgbClr val="7A0000"/>
                </a:solidFill>
              </a:rPr>
              <a:t>Contribution  from CERN &amp; physics is considered timely</a:t>
            </a:r>
          </a:p>
        </p:txBody>
      </p:sp>
      <p:sp>
        <p:nvSpPr>
          <p:cNvPr id="6" name="Slide Number Placeholder 5"/>
          <p:cNvSpPr>
            <a:spLocks noGrp="1"/>
          </p:cNvSpPr>
          <p:nvPr>
            <p:ph type="sldNum" sz="quarter" idx="12"/>
          </p:nvPr>
        </p:nvSpPr>
        <p:spPr/>
        <p:txBody>
          <a:bodyPr/>
          <a:lstStyle/>
          <a:p>
            <a:fld id="{EBFE97BA-25C8-9F43-B1D0-D16D337F4DD5}" type="slidenum">
              <a:rPr lang="en-US" smtClean="0"/>
              <a:t>9</a:t>
            </a:fld>
            <a:endParaRPr lang="en-US"/>
          </a:p>
        </p:txBody>
      </p:sp>
      <p:sp>
        <p:nvSpPr>
          <p:cNvPr id="7" name="Footer Placeholder 6"/>
          <p:cNvSpPr>
            <a:spLocks noGrp="1"/>
          </p:cNvSpPr>
          <p:nvPr>
            <p:ph type="ftr" sz="quarter" idx="11"/>
          </p:nvPr>
        </p:nvSpPr>
        <p:spPr/>
        <p:txBody>
          <a:bodyPr/>
          <a:lstStyle/>
          <a:p>
            <a:r>
              <a:rPr lang="en-US" smtClean="0"/>
              <a:t>Manjit Dosanjh, 24 September 2014</a:t>
            </a:r>
            <a:endParaRPr lang="en-US"/>
          </a:p>
        </p:txBody>
      </p:sp>
    </p:spTree>
    <p:extLst>
      <p:ext uri="{BB962C8B-B14F-4D97-AF65-F5344CB8AC3E}">
        <p14:creationId xmlns:p14="http://schemas.microsoft.com/office/powerpoint/2010/main" val="2035838322"/>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26.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E203047D2CFAB4EA84E08FD03B88176" ma:contentTypeVersion="0" ma:contentTypeDescription="Create a new document." ma:contentTypeScope="" ma:versionID="c80547579420e78e56396bda4b536bea">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7A12847-997F-417F-9CE9-5645107866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84039BFC-86D9-480B-9D2B-1684E2B10E81}">
  <ds:schemaRefs>
    <ds:schemaRef ds:uri="http://schemas.microsoft.com/sharepoint/v3/contenttype/forms"/>
  </ds:schemaRefs>
</ds:datastoreItem>
</file>

<file path=customXml/itemProps3.xml><?xml version="1.0" encoding="utf-8"?>
<ds:datastoreItem xmlns:ds="http://schemas.openxmlformats.org/officeDocument/2006/customXml" ds:itemID="{AA2DD2AD-8402-4132-8B88-4F407FDA9A1A}">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5136</TotalTime>
  <Words>2412</Words>
  <Application>Microsoft Macintosh PowerPoint</Application>
  <PresentationFormat>On-screen Show (4:3)</PresentationFormat>
  <Paragraphs>624</Paragraphs>
  <Slides>39</Slides>
  <Notes>18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1" baseType="lpstr">
      <vt:lpstr>Office Theme</vt:lpstr>
      <vt:lpstr>Photo Editor Photo</vt:lpstr>
      <vt:lpstr>  Biomedical research perspectives  @CERN </vt:lpstr>
      <vt:lpstr>PowerPoint Presentation</vt:lpstr>
      <vt:lpstr>PowerPoint Presentation</vt:lpstr>
      <vt:lpstr>The Mission of CERN</vt:lpstr>
      <vt:lpstr>PowerPoint Presentation</vt:lpstr>
      <vt:lpstr>Biomedical and Physics Needs</vt:lpstr>
      <vt:lpstr>Catalysing collaboration in health field</vt:lpstr>
      <vt:lpstr>PowerPoint Presentation</vt:lpstr>
      <vt:lpstr>Cancer is a large and growing challenge  Need: Earlier diagnosis, better control, fewer side-effects </vt:lpstr>
      <vt:lpstr>PowerPoint Presentation</vt:lpstr>
      <vt:lpstr>PowerPoint Presentation</vt:lpstr>
      <vt:lpstr>  Hadrontherapy: all started in 1946</vt:lpstr>
      <vt:lpstr>Proton &amp; Ion Beam Therapy: a short history</vt:lpstr>
      <vt:lpstr>The Proton-Ion Medical  Machine Study (PIMMS)</vt:lpstr>
      <vt:lpstr>PIMMS at CERN (1996-2000)</vt:lpstr>
      <vt:lpstr>Accelerator Technologies</vt:lpstr>
      <vt:lpstr>ENLIGHT: Importing CERN collaboration  philosophy into   a medical environment</vt:lpstr>
      <vt:lpstr>PowerPoint Presentation</vt:lpstr>
      <vt:lpstr>EU funded projects</vt:lpstr>
      <vt:lpstr>PowerPoint Presentation</vt:lpstr>
      <vt:lpstr>Current  Status</vt:lpstr>
      <vt:lpstr>PowerPoint Presentation</vt:lpstr>
      <vt:lpstr>PowerPoint Presentation</vt:lpstr>
      <vt:lpstr>Number of patients treated with  Protons and C-ions in the world </vt:lpstr>
      <vt:lpstr>PowerPoint Presentation</vt:lpstr>
      <vt:lpstr>PowerPoint Presentation</vt:lpstr>
      <vt:lpstr>The New (2013) CERN Medical Initiatives </vt:lpstr>
      <vt:lpstr>PowerPoint Presentation</vt:lpstr>
      <vt:lpstr>PowerPoint Presentation</vt:lpstr>
      <vt:lpstr>PowerPoint Presentation</vt:lpstr>
      <vt:lpstr>OPENMED: Biomedical Research Facility at CERN</vt:lpstr>
      <vt:lpstr>What is new on the technology side?</vt:lpstr>
      <vt:lpstr>No treatment without detection!</vt:lpstr>
      <vt:lpstr>Detectors</vt:lpstr>
      <vt:lpstr>PowerPoint Presentation</vt:lpstr>
      <vt:lpstr>A new PET !</vt:lpstr>
      <vt:lpstr>PowerPoint Presentation</vt:lpstr>
      <vt:lpstr>PowerPoint Presentation</vt:lpstr>
      <vt:lpstr>We need to collaboration</vt:lpstr>
    </vt:vector>
  </TitlesOfParts>
  <Company>CERN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Manuela Cirilli</dc:creator>
  <cp:lastModifiedBy>Manjit Dosanjh</cp:lastModifiedBy>
  <cp:revision>239</cp:revision>
  <dcterms:created xsi:type="dcterms:W3CDTF">2014-05-03T15:40:29Z</dcterms:created>
  <dcterms:modified xsi:type="dcterms:W3CDTF">2014-09-24T07:02:10Z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0x010100EE203047D2CFAB4EA84E08FD03B88176</vt:lpwstr>
  </property>
</Properties>
</file>