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94" r:id="rId3"/>
    <p:sldId id="295" r:id="rId4"/>
    <p:sldId id="293" r:id="rId5"/>
    <p:sldId id="372" r:id="rId6"/>
    <p:sldId id="374" r:id="rId7"/>
    <p:sldId id="375" r:id="rId8"/>
    <p:sldId id="331" r:id="rId9"/>
    <p:sldId id="377" r:id="rId10"/>
    <p:sldId id="376" r:id="rId11"/>
    <p:sldId id="378" r:id="rId12"/>
    <p:sldId id="296" r:id="rId13"/>
    <p:sldId id="384" r:id="rId14"/>
    <p:sldId id="385" r:id="rId15"/>
    <p:sldId id="386" r:id="rId16"/>
    <p:sldId id="387" r:id="rId17"/>
    <p:sldId id="389" r:id="rId18"/>
    <p:sldId id="392" r:id="rId19"/>
    <p:sldId id="391" r:id="rId20"/>
    <p:sldId id="394" r:id="rId21"/>
    <p:sldId id="388" r:id="rId22"/>
    <p:sldId id="393" r:id="rId23"/>
    <p:sldId id="342" r:id="rId24"/>
    <p:sldId id="343" r:id="rId25"/>
    <p:sldId id="332" r:id="rId26"/>
    <p:sldId id="395" r:id="rId27"/>
    <p:sldId id="413" r:id="rId28"/>
    <p:sldId id="396" r:id="rId29"/>
    <p:sldId id="397" r:id="rId30"/>
    <p:sldId id="398" r:id="rId31"/>
    <p:sldId id="268" r:id="rId32"/>
    <p:sldId id="341" r:id="rId33"/>
    <p:sldId id="351" r:id="rId34"/>
    <p:sldId id="352" r:id="rId35"/>
    <p:sldId id="364" r:id="rId36"/>
    <p:sldId id="363" r:id="rId37"/>
    <p:sldId id="344" r:id="rId38"/>
    <p:sldId id="366" r:id="rId39"/>
    <p:sldId id="297" r:id="rId40"/>
    <p:sldId id="400" r:id="rId41"/>
    <p:sldId id="402" r:id="rId42"/>
    <p:sldId id="401" r:id="rId43"/>
    <p:sldId id="328" r:id="rId44"/>
    <p:sldId id="403" r:id="rId45"/>
    <p:sldId id="405" r:id="rId46"/>
    <p:sldId id="406" r:id="rId47"/>
    <p:sldId id="407" r:id="rId48"/>
    <p:sldId id="408" r:id="rId49"/>
    <p:sldId id="409" r:id="rId50"/>
    <p:sldId id="334" r:id="rId51"/>
    <p:sldId id="335" r:id="rId52"/>
    <p:sldId id="411" r:id="rId53"/>
    <p:sldId id="412" r:id="rId54"/>
    <p:sldId id="265" r:id="rId55"/>
    <p:sldId id="348" r:id="rId56"/>
    <p:sldId id="285" r:id="rId57"/>
    <p:sldId id="410" r:id="rId58"/>
    <p:sldId id="353" r:id="rId59"/>
    <p:sldId id="298" r:id="rId60"/>
    <p:sldId id="380" r:id="rId61"/>
    <p:sldId id="283" r:id="rId62"/>
    <p:sldId id="257" r:id="rId63"/>
    <p:sldId id="381" r:id="rId64"/>
    <p:sldId id="369" r:id="rId65"/>
    <p:sldId id="368" r:id="rId66"/>
    <p:sldId id="367" r:id="rId67"/>
    <p:sldId id="299" r:id="rId68"/>
    <p:sldId id="383" r:id="rId69"/>
    <p:sldId id="291" r:id="rId70"/>
    <p:sldId id="382" r:id="rId71"/>
    <p:sldId id="379" r:id="rId72"/>
    <p:sldId id="263" r:id="rId73"/>
    <p:sldId id="292"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7" autoAdjust="0"/>
    <p:restoredTop sz="94660"/>
  </p:normalViewPr>
  <p:slideViewPr>
    <p:cSldViewPr snapToGrid="0">
      <p:cViewPr varScale="1">
        <p:scale>
          <a:sx n="113" d="100"/>
          <a:sy n="113" d="100"/>
        </p:scale>
        <p:origin x="198" y="96"/>
      </p:cViewPr>
      <p:guideLst/>
    </p:cSldViewPr>
  </p:slideViewPr>
  <p:notesTextViewPr>
    <p:cViewPr>
      <p:scale>
        <a:sx n="1" d="1"/>
        <a:sy n="1" d="1"/>
      </p:scale>
      <p:origin x="0" y="0"/>
    </p:cViewPr>
  </p:notesTextViewPr>
  <p:sorterViewPr>
    <p:cViewPr>
      <p:scale>
        <a:sx n="180" d="100"/>
        <a:sy n="180" d="100"/>
      </p:scale>
      <p:origin x="0" y="-158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Arkusz_programu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Arkusz1!$B$1</c:f>
              <c:strCache>
                <c:ptCount val="1"/>
                <c:pt idx="0">
                  <c:v>Kolumna1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Arkusz1!$A$2:$A$5</c:f>
              <c:strCache>
                <c:ptCount val="3"/>
                <c:pt idx="0">
                  <c:v>gliomas</c:v>
                </c:pt>
                <c:pt idx="1">
                  <c:v>meningiomas</c:v>
                </c:pt>
                <c:pt idx="2">
                  <c:v>others</c:v>
                </c:pt>
              </c:strCache>
            </c:strRef>
          </c:cat>
          <c:val>
            <c:numRef>
              <c:f>Arkusz1!$B$2:$B$5</c:f>
              <c:numCache>
                <c:formatCode>0%</c:formatCode>
                <c:ptCount val="4"/>
                <c:pt idx="0">
                  <c:v>0.5</c:v>
                </c:pt>
                <c:pt idx="1">
                  <c:v>0.3</c:v>
                </c:pt>
                <c:pt idx="2">
                  <c:v>0.2</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pl-PL" smtClean="0"/>
              <a:t>Kliknij, aby edytować styl</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9/24/2014</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9/24/2014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9/24/2014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9/24/2014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pl-PL" smtClean="0"/>
              <a:t>Kliknij, aby edytować styl</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908A7C6C-0F39-4D70-8E8D-FE5B9C95FA73}" type="datetimeFigureOut">
              <a:rPr lang="en-US" dirty="0"/>
              <a:t>9/24/2014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9/24/2014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smtClean="0"/>
              <a:t>Kliknij, aby edytować styl</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pl-PL" smtClean="0"/>
              <a:t>Kliknij, aby edytować style wzorca tekstu</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9/24/2014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9/24/2014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9/24/2014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pl-PL" smtClean="0"/>
              <a:t>Kliknij, aby edytować styl</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6F53789A-C914-4DB1-8815-80B5EC7335C5}" type="datetimeFigureOut">
              <a:rPr lang="en-US" dirty="0"/>
              <a:t>9/24/2014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E6440AA-91A0-436F-8FDB-C0F939DCAE21}" type="datetimeFigureOut">
              <a:rPr lang="en-US" dirty="0"/>
              <a:t>9/24/2014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pl-PL" smtClean="0"/>
              <a:t>Kliknij, aby edytować styl</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9/24/2014</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6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image" Target="../media/image79.emf"/></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err="1" smtClean="0"/>
              <a:t>Clinical</a:t>
            </a:r>
            <a:r>
              <a:rPr lang="pl-PL" dirty="0" smtClean="0"/>
              <a:t> PET in </a:t>
            </a:r>
            <a:r>
              <a:rPr lang="pl-PL" dirty="0" err="1" smtClean="0"/>
              <a:t>neurology</a:t>
            </a:r>
            <a:endParaRPr lang="pl-PL" dirty="0"/>
          </a:p>
        </p:txBody>
      </p:sp>
      <p:sp>
        <p:nvSpPr>
          <p:cNvPr id="3" name="Podtytuł 2"/>
          <p:cNvSpPr>
            <a:spLocks noGrp="1"/>
          </p:cNvSpPr>
          <p:nvPr>
            <p:ph type="subTitle" idx="1"/>
          </p:nvPr>
        </p:nvSpPr>
        <p:spPr/>
        <p:txBody>
          <a:bodyPr/>
          <a:lstStyle/>
          <a:p>
            <a:r>
              <a:rPr lang="pl-PL" dirty="0" smtClean="0"/>
              <a:t>Małgorzata </a:t>
            </a:r>
            <a:r>
              <a:rPr lang="pl-PL" dirty="0" err="1" smtClean="0"/>
              <a:t>Trofimiuk-Müldner</a:t>
            </a:r>
            <a:endParaRPr lang="pl-PL" dirty="0" smtClean="0"/>
          </a:p>
          <a:p>
            <a:r>
              <a:rPr lang="pl-PL" dirty="0" smtClean="0"/>
              <a:t>Chair and </a:t>
            </a:r>
            <a:r>
              <a:rPr lang="pl-PL" dirty="0" err="1" smtClean="0"/>
              <a:t>Department</a:t>
            </a:r>
            <a:r>
              <a:rPr lang="pl-PL" dirty="0" smtClean="0"/>
              <a:t> of </a:t>
            </a:r>
            <a:r>
              <a:rPr lang="pl-PL" dirty="0" err="1" smtClean="0"/>
              <a:t>Endocrinology</a:t>
            </a:r>
            <a:r>
              <a:rPr lang="pl-PL" dirty="0" smtClean="0"/>
              <a:t> MC JU</a:t>
            </a:r>
            <a:endParaRPr lang="pl-PL" dirty="0"/>
          </a:p>
        </p:txBody>
      </p:sp>
    </p:spTree>
    <p:extLst>
      <p:ext uri="{BB962C8B-B14F-4D97-AF65-F5344CB8AC3E}">
        <p14:creationId xmlns:p14="http://schemas.microsoft.com/office/powerpoint/2010/main" val="1890525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1804086" y="35253"/>
            <a:ext cx="6351373" cy="6713101"/>
          </a:xfrm>
          <a:prstGeom prst="rect">
            <a:avLst/>
          </a:prstGeom>
        </p:spPr>
      </p:pic>
    </p:spTree>
    <p:extLst>
      <p:ext uri="{BB962C8B-B14F-4D97-AF65-F5344CB8AC3E}">
        <p14:creationId xmlns:p14="http://schemas.microsoft.com/office/powerpoint/2010/main" val="1410030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Current</a:t>
            </a:r>
            <a:r>
              <a:rPr lang="pl-PL" dirty="0" smtClean="0"/>
              <a:t> </a:t>
            </a:r>
            <a:r>
              <a:rPr lang="pl-PL" dirty="0" err="1" smtClean="0"/>
              <a:t>applications</a:t>
            </a:r>
            <a:endParaRPr lang="pl-PL" dirty="0"/>
          </a:p>
        </p:txBody>
      </p:sp>
      <p:sp>
        <p:nvSpPr>
          <p:cNvPr id="3" name="Symbol zastępczy zawartości 2"/>
          <p:cNvSpPr>
            <a:spLocks noGrp="1"/>
          </p:cNvSpPr>
          <p:nvPr>
            <p:ph idx="1"/>
          </p:nvPr>
        </p:nvSpPr>
        <p:spPr/>
        <p:txBody>
          <a:bodyPr>
            <a:normAutofit lnSpcReduction="10000"/>
          </a:bodyPr>
          <a:lstStyle/>
          <a:p>
            <a:r>
              <a:rPr lang="pl-PL" b="1" dirty="0" smtClean="0"/>
              <a:t>Brain </a:t>
            </a:r>
            <a:r>
              <a:rPr lang="pl-PL" b="1" dirty="0" err="1" smtClean="0"/>
              <a:t>malignancy</a:t>
            </a:r>
            <a:endParaRPr lang="pl-PL" b="1" dirty="0" smtClean="0"/>
          </a:p>
          <a:p>
            <a:r>
              <a:rPr lang="pl-PL" dirty="0" err="1" smtClean="0"/>
              <a:t>Cerebrovascular</a:t>
            </a:r>
            <a:r>
              <a:rPr lang="pl-PL" dirty="0" smtClean="0"/>
              <a:t> </a:t>
            </a:r>
            <a:r>
              <a:rPr lang="pl-PL" dirty="0" err="1" smtClean="0"/>
              <a:t>disease</a:t>
            </a:r>
            <a:endParaRPr lang="pl-PL" dirty="0" smtClean="0"/>
          </a:p>
          <a:p>
            <a:r>
              <a:rPr lang="pl-PL" b="1" dirty="0" err="1" smtClean="0"/>
              <a:t>Movement</a:t>
            </a:r>
            <a:r>
              <a:rPr lang="pl-PL" b="1" dirty="0" smtClean="0"/>
              <a:t> </a:t>
            </a:r>
            <a:r>
              <a:rPr lang="pl-PL" b="1" dirty="0" err="1" smtClean="0"/>
              <a:t>disorders</a:t>
            </a:r>
            <a:endParaRPr lang="pl-PL" b="1" dirty="0" smtClean="0"/>
          </a:p>
          <a:p>
            <a:r>
              <a:rPr lang="pl-PL" b="1" dirty="0" err="1" smtClean="0"/>
              <a:t>Dementia</a:t>
            </a:r>
            <a:endParaRPr lang="pl-PL" b="1" dirty="0" smtClean="0"/>
          </a:p>
          <a:p>
            <a:r>
              <a:rPr lang="pl-PL" b="1" dirty="0" err="1" smtClean="0"/>
              <a:t>Epilepsy</a:t>
            </a:r>
            <a:endParaRPr lang="pl-PL" b="1" dirty="0" smtClean="0"/>
          </a:p>
          <a:p>
            <a:r>
              <a:rPr lang="pl-PL" dirty="0" err="1" smtClean="0"/>
              <a:t>Schizoprenia</a:t>
            </a:r>
            <a:endParaRPr lang="pl-PL" dirty="0" smtClean="0"/>
          </a:p>
          <a:p>
            <a:r>
              <a:rPr lang="pl-PL" dirty="0" err="1" smtClean="0"/>
              <a:t>Addiction</a:t>
            </a:r>
            <a:endParaRPr lang="pl-PL" dirty="0" smtClean="0"/>
          </a:p>
          <a:p>
            <a:r>
              <a:rPr lang="pl-PL" dirty="0" err="1" smtClean="0"/>
              <a:t>Depression</a:t>
            </a:r>
            <a:r>
              <a:rPr lang="pl-PL" dirty="0" smtClean="0"/>
              <a:t> and </a:t>
            </a:r>
            <a:r>
              <a:rPr lang="pl-PL" dirty="0" err="1" smtClean="0"/>
              <a:t>anxiety</a:t>
            </a:r>
            <a:endParaRPr lang="pl-PL" dirty="0" smtClean="0"/>
          </a:p>
          <a:p>
            <a:r>
              <a:rPr lang="pl-PL" dirty="0" err="1" smtClean="0"/>
              <a:t>Studies</a:t>
            </a:r>
            <a:r>
              <a:rPr lang="pl-PL" dirty="0" smtClean="0"/>
              <a:t> on </a:t>
            </a:r>
            <a:r>
              <a:rPr lang="pl-PL" dirty="0" err="1" smtClean="0"/>
              <a:t>healthy</a:t>
            </a:r>
            <a:r>
              <a:rPr lang="pl-PL" dirty="0" smtClean="0"/>
              <a:t> </a:t>
            </a:r>
            <a:r>
              <a:rPr lang="pl-PL" dirty="0" err="1" smtClean="0"/>
              <a:t>brain</a:t>
            </a:r>
            <a:endParaRPr lang="pl-PL" dirty="0" smtClean="0"/>
          </a:p>
          <a:p>
            <a:r>
              <a:rPr lang="pl-PL" dirty="0" err="1" smtClean="0"/>
              <a:t>Drug</a:t>
            </a:r>
            <a:r>
              <a:rPr lang="pl-PL" dirty="0" smtClean="0"/>
              <a:t> development</a:t>
            </a:r>
            <a:endParaRPr lang="pl-PL" dirty="0"/>
          </a:p>
        </p:txBody>
      </p:sp>
    </p:spTree>
    <p:extLst>
      <p:ext uri="{BB962C8B-B14F-4D97-AF65-F5344CB8AC3E}">
        <p14:creationId xmlns:p14="http://schemas.microsoft.com/office/powerpoint/2010/main" val="20858936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Brain </a:t>
            </a:r>
            <a:r>
              <a:rPr lang="pl-PL" dirty="0" err="1" smtClean="0"/>
              <a:t>malignancy</a:t>
            </a:r>
            <a:endParaRPr lang="pl-PL" dirty="0"/>
          </a:p>
        </p:txBody>
      </p:sp>
      <p:sp>
        <p:nvSpPr>
          <p:cNvPr id="3" name="Symbol zastępczy tekstu 2"/>
          <p:cNvSpPr>
            <a:spLocks noGrp="1"/>
          </p:cNvSpPr>
          <p:nvPr>
            <p:ph type="body" idx="1"/>
          </p:nvPr>
        </p:nvSpPr>
        <p:spPr/>
        <p:txBody>
          <a:bodyPr/>
          <a:lstStyle/>
          <a:p>
            <a:endParaRPr lang="pl-PL"/>
          </a:p>
        </p:txBody>
      </p:sp>
    </p:spTree>
    <p:extLst>
      <p:ext uri="{BB962C8B-B14F-4D97-AF65-F5344CB8AC3E}">
        <p14:creationId xmlns:p14="http://schemas.microsoft.com/office/powerpoint/2010/main" val="2029301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err="1" smtClean="0"/>
              <a:t>Number</a:t>
            </a:r>
            <a:r>
              <a:rPr lang="pl-PL" dirty="0" smtClean="0"/>
              <a:t> of </a:t>
            </a:r>
            <a:r>
              <a:rPr lang="pl-PL" dirty="0" err="1" smtClean="0"/>
              <a:t>publications</a:t>
            </a:r>
            <a:r>
              <a:rPr lang="pl-PL" dirty="0" smtClean="0"/>
              <a:t> on PET in </a:t>
            </a:r>
            <a:r>
              <a:rPr lang="pl-PL" dirty="0" err="1" smtClean="0"/>
              <a:t>brain</a:t>
            </a:r>
            <a:r>
              <a:rPr lang="pl-PL" dirty="0" smtClean="0"/>
              <a:t> </a:t>
            </a:r>
            <a:r>
              <a:rPr lang="pl-PL" dirty="0" err="1" smtClean="0"/>
              <a:t>tumors</a:t>
            </a:r>
            <a:endParaRPr lang="pl-PL" dirty="0"/>
          </a:p>
        </p:txBody>
      </p:sp>
      <p:pic>
        <p:nvPicPr>
          <p:cNvPr id="6" name="Symbol zastępczy zawartości 5"/>
          <p:cNvPicPr>
            <a:picLocks noGrp="1" noChangeAspect="1"/>
          </p:cNvPicPr>
          <p:nvPr>
            <p:ph idx="1"/>
          </p:nvPr>
        </p:nvPicPr>
        <p:blipFill>
          <a:blip r:embed="rId2"/>
          <a:stretch>
            <a:fillRect/>
          </a:stretch>
        </p:blipFill>
        <p:spPr>
          <a:xfrm>
            <a:off x="1262063" y="1855788"/>
            <a:ext cx="8594725" cy="4297362"/>
          </a:xfrm>
          <a:prstGeom prst="rect">
            <a:avLst/>
          </a:prstGeom>
        </p:spPr>
      </p:pic>
    </p:spTree>
    <p:extLst>
      <p:ext uri="{BB962C8B-B14F-4D97-AF65-F5344CB8AC3E}">
        <p14:creationId xmlns:p14="http://schemas.microsoft.com/office/powerpoint/2010/main" val="3907528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Brain </a:t>
            </a:r>
            <a:r>
              <a:rPr lang="pl-PL" dirty="0" err="1" smtClean="0"/>
              <a:t>tumors</a:t>
            </a:r>
            <a:endParaRPr lang="pl-PL" dirty="0"/>
          </a:p>
        </p:txBody>
      </p:sp>
      <p:graphicFrame>
        <p:nvGraphicFramePr>
          <p:cNvPr id="7" name="Symbol zastępczy zawartości 6"/>
          <p:cNvGraphicFramePr>
            <a:graphicFrameLocks noGrp="1"/>
          </p:cNvGraphicFramePr>
          <p:nvPr>
            <p:ph idx="1"/>
            <p:extLst>
              <p:ext uri="{D42A27DB-BD31-4B8C-83A1-F6EECF244321}">
                <p14:modId xmlns:p14="http://schemas.microsoft.com/office/powerpoint/2010/main" val="1575495945"/>
              </p:ext>
            </p:extLst>
          </p:nvPr>
        </p:nvGraphicFramePr>
        <p:xfrm>
          <a:off x="1262063" y="1828800"/>
          <a:ext cx="8594725"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1313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a:blip r:embed="rId2"/>
          <a:stretch>
            <a:fillRect/>
          </a:stretch>
        </p:blipFill>
        <p:spPr>
          <a:xfrm>
            <a:off x="0" y="0"/>
            <a:ext cx="2549850" cy="229333"/>
          </a:xfrm>
          <a:prstGeom prst="rect">
            <a:avLst/>
          </a:prstGeom>
        </p:spPr>
      </p:pic>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3"/>
          <a:stretch>
            <a:fillRect/>
          </a:stretch>
        </p:blipFill>
        <p:spPr>
          <a:xfrm>
            <a:off x="151175" y="2685535"/>
            <a:ext cx="10809284" cy="2636107"/>
          </a:xfrm>
          <a:prstGeom prst="rect">
            <a:avLst/>
          </a:prstGeom>
        </p:spPr>
      </p:pic>
    </p:spTree>
    <p:extLst>
      <p:ext uri="{BB962C8B-B14F-4D97-AF65-F5344CB8AC3E}">
        <p14:creationId xmlns:p14="http://schemas.microsoft.com/office/powerpoint/2010/main" val="2441035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18F-FDG</a:t>
            </a:r>
            <a:endParaRPr lang="pl-PL" dirty="0"/>
          </a:p>
        </p:txBody>
      </p:sp>
      <p:sp>
        <p:nvSpPr>
          <p:cNvPr id="3" name="Symbol zastępczy zawartości 2"/>
          <p:cNvSpPr>
            <a:spLocks noGrp="1"/>
          </p:cNvSpPr>
          <p:nvPr>
            <p:ph idx="1"/>
          </p:nvPr>
        </p:nvSpPr>
        <p:spPr/>
        <p:txBody>
          <a:bodyPr/>
          <a:lstStyle/>
          <a:p>
            <a:pPr marL="0" indent="0">
              <a:buNone/>
            </a:pPr>
            <a:r>
              <a:rPr lang="pl-PL" dirty="0" err="1" smtClean="0"/>
              <a:t>Main</a:t>
            </a:r>
            <a:r>
              <a:rPr lang="pl-PL" dirty="0" smtClean="0"/>
              <a:t> </a:t>
            </a:r>
            <a:r>
              <a:rPr lang="pl-PL" dirty="0" err="1" smtClean="0"/>
              <a:t>drawbacks</a:t>
            </a:r>
            <a:r>
              <a:rPr lang="pl-PL" dirty="0" smtClean="0"/>
              <a:t>:</a:t>
            </a:r>
          </a:p>
          <a:p>
            <a:pPr>
              <a:buFontTx/>
              <a:buChar char="-"/>
            </a:pPr>
            <a:r>
              <a:rPr lang="pl-PL" dirty="0" smtClean="0"/>
              <a:t>High </a:t>
            </a:r>
            <a:r>
              <a:rPr lang="pl-PL" dirty="0" err="1" smtClean="0"/>
              <a:t>background</a:t>
            </a:r>
            <a:r>
              <a:rPr lang="pl-PL" dirty="0" smtClean="0"/>
              <a:t> </a:t>
            </a:r>
            <a:r>
              <a:rPr lang="pl-PL" dirty="0" err="1" smtClean="0"/>
              <a:t>activity</a:t>
            </a:r>
            <a:r>
              <a:rPr lang="pl-PL" dirty="0" smtClean="0"/>
              <a:t>;</a:t>
            </a:r>
          </a:p>
          <a:p>
            <a:pPr>
              <a:buFontTx/>
              <a:buChar char="-"/>
            </a:pPr>
            <a:r>
              <a:rPr lang="pl-PL" dirty="0" err="1" smtClean="0"/>
              <a:t>Low</a:t>
            </a:r>
            <a:r>
              <a:rPr lang="pl-PL" dirty="0" smtClean="0"/>
              <a:t>/</a:t>
            </a:r>
            <a:r>
              <a:rPr lang="pl-PL" dirty="0" err="1" smtClean="0"/>
              <a:t>absent</a:t>
            </a:r>
            <a:r>
              <a:rPr lang="pl-PL" dirty="0" smtClean="0"/>
              <a:t> </a:t>
            </a:r>
            <a:r>
              <a:rPr lang="pl-PL" dirty="0" err="1" smtClean="0"/>
              <a:t>uptake</a:t>
            </a:r>
            <a:r>
              <a:rPr lang="pl-PL" dirty="0" smtClean="0"/>
              <a:t> in </a:t>
            </a:r>
            <a:r>
              <a:rPr lang="pl-PL" dirty="0" err="1" smtClean="0"/>
              <a:t>low</a:t>
            </a:r>
            <a:r>
              <a:rPr lang="pl-PL" dirty="0" smtClean="0"/>
              <a:t> </a:t>
            </a:r>
            <a:r>
              <a:rPr lang="pl-PL" dirty="0" err="1" smtClean="0"/>
              <a:t>grade</a:t>
            </a:r>
            <a:r>
              <a:rPr lang="pl-PL" dirty="0" smtClean="0"/>
              <a:t> </a:t>
            </a:r>
            <a:r>
              <a:rPr lang="pl-PL" dirty="0" err="1" smtClean="0"/>
              <a:t>gliomas</a:t>
            </a:r>
            <a:endParaRPr lang="pl-PL" dirty="0" smtClean="0"/>
          </a:p>
        </p:txBody>
      </p:sp>
    </p:spTree>
    <p:extLst>
      <p:ext uri="{BB962C8B-B14F-4D97-AF65-F5344CB8AC3E}">
        <p14:creationId xmlns:p14="http://schemas.microsoft.com/office/powerpoint/2010/main" val="21910541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90616" y="6540843"/>
            <a:ext cx="2578500" cy="236500"/>
          </a:xfrm>
          <a:prstGeom prst="rect">
            <a:avLst/>
          </a:prstGeom>
        </p:spPr>
      </p:pic>
      <p:sp>
        <p:nvSpPr>
          <p:cNvPr id="2" name="Tytuł 1"/>
          <p:cNvSpPr>
            <a:spLocks noGrp="1"/>
          </p:cNvSpPr>
          <p:nvPr>
            <p:ph type="title"/>
          </p:nvPr>
        </p:nvSpPr>
        <p:spPr/>
        <p:txBody>
          <a:bodyPr/>
          <a:lstStyle/>
          <a:p>
            <a:r>
              <a:rPr lang="pl-PL" dirty="0" err="1" smtClean="0"/>
              <a:t>Indications</a:t>
            </a:r>
            <a:r>
              <a:rPr lang="pl-PL" dirty="0" smtClean="0"/>
              <a:t>: </a:t>
            </a:r>
            <a:r>
              <a:rPr lang="pl-PL" dirty="0" err="1" smtClean="0"/>
              <a:t>diagnosis</a:t>
            </a:r>
            <a:r>
              <a:rPr lang="pl-PL" dirty="0" smtClean="0"/>
              <a:t> and </a:t>
            </a:r>
            <a:r>
              <a:rPr lang="pl-PL" dirty="0" err="1" smtClean="0"/>
              <a:t>grading</a:t>
            </a:r>
            <a:endParaRPr lang="pl-PL" dirty="0"/>
          </a:p>
        </p:txBody>
      </p:sp>
      <p:pic>
        <p:nvPicPr>
          <p:cNvPr id="5" name="Symbol zastępczy zawartości 4"/>
          <p:cNvPicPr>
            <a:picLocks noGrp="1" noChangeAspect="1"/>
          </p:cNvPicPr>
          <p:nvPr>
            <p:ph idx="1"/>
          </p:nvPr>
        </p:nvPicPr>
        <p:blipFill>
          <a:blip r:embed="rId3"/>
          <a:stretch>
            <a:fillRect/>
          </a:stretch>
        </p:blipFill>
        <p:spPr>
          <a:xfrm>
            <a:off x="329534" y="2057486"/>
            <a:ext cx="4956450" cy="3504500"/>
          </a:xfrm>
          <a:prstGeom prst="rect">
            <a:avLst/>
          </a:prstGeom>
        </p:spPr>
      </p:pic>
      <p:pic>
        <p:nvPicPr>
          <p:cNvPr id="3" name="Obraz 2"/>
          <p:cNvPicPr>
            <a:picLocks noChangeAspect="1"/>
          </p:cNvPicPr>
          <p:nvPr/>
        </p:nvPicPr>
        <p:blipFill>
          <a:blip r:embed="rId4"/>
          <a:stretch>
            <a:fillRect/>
          </a:stretch>
        </p:blipFill>
        <p:spPr>
          <a:xfrm>
            <a:off x="5947489" y="1691322"/>
            <a:ext cx="3530602" cy="4697349"/>
          </a:xfrm>
          <a:prstGeom prst="rect">
            <a:avLst/>
          </a:prstGeom>
        </p:spPr>
      </p:pic>
      <p:pic>
        <p:nvPicPr>
          <p:cNvPr id="6" name="Obraz 5"/>
          <p:cNvPicPr>
            <a:picLocks noChangeAspect="1"/>
          </p:cNvPicPr>
          <p:nvPr/>
        </p:nvPicPr>
        <p:blipFill>
          <a:blip r:embed="rId5"/>
          <a:stretch>
            <a:fillRect/>
          </a:stretch>
        </p:blipFill>
        <p:spPr>
          <a:xfrm>
            <a:off x="8005292" y="6545675"/>
            <a:ext cx="2548349" cy="231668"/>
          </a:xfrm>
          <a:prstGeom prst="rect">
            <a:avLst/>
          </a:prstGeom>
        </p:spPr>
      </p:pic>
    </p:spTree>
    <p:extLst>
      <p:ext uri="{BB962C8B-B14F-4D97-AF65-F5344CB8AC3E}">
        <p14:creationId xmlns:p14="http://schemas.microsoft.com/office/powerpoint/2010/main" val="3030992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8936" y="289302"/>
            <a:ext cx="9692640" cy="1325562"/>
          </a:xfrm>
        </p:spPr>
        <p:txBody>
          <a:bodyPr/>
          <a:lstStyle/>
          <a:p>
            <a:r>
              <a:rPr lang="pl-PL" dirty="0" err="1" smtClean="0"/>
              <a:t>Indication</a:t>
            </a:r>
            <a:r>
              <a:rPr lang="pl-PL" dirty="0" smtClean="0"/>
              <a:t>: </a:t>
            </a:r>
            <a:r>
              <a:rPr lang="pl-PL" dirty="0" err="1" smtClean="0"/>
              <a:t>prognosis</a:t>
            </a:r>
            <a:endParaRPr lang="pl-PL" dirty="0"/>
          </a:p>
        </p:txBody>
      </p:sp>
      <p:pic>
        <p:nvPicPr>
          <p:cNvPr id="4" name="Symbol zastępczy zawartości 3"/>
          <p:cNvPicPr>
            <a:picLocks noGrp="1" noChangeAspect="1"/>
          </p:cNvPicPr>
          <p:nvPr>
            <p:ph idx="1"/>
          </p:nvPr>
        </p:nvPicPr>
        <p:blipFill>
          <a:blip r:embed="rId2"/>
          <a:stretch>
            <a:fillRect/>
          </a:stretch>
        </p:blipFill>
        <p:spPr>
          <a:xfrm>
            <a:off x="216735" y="1691322"/>
            <a:ext cx="5142666" cy="2787828"/>
          </a:xfrm>
          <a:prstGeom prst="rect">
            <a:avLst/>
          </a:prstGeom>
        </p:spPr>
      </p:pic>
      <p:pic>
        <p:nvPicPr>
          <p:cNvPr id="5" name="Obraz 4"/>
          <p:cNvPicPr>
            <a:picLocks noChangeAspect="1"/>
          </p:cNvPicPr>
          <p:nvPr/>
        </p:nvPicPr>
        <p:blipFill>
          <a:blip r:embed="rId3"/>
          <a:stretch>
            <a:fillRect/>
          </a:stretch>
        </p:blipFill>
        <p:spPr>
          <a:xfrm>
            <a:off x="694437" y="4632066"/>
            <a:ext cx="3861135" cy="1971934"/>
          </a:xfrm>
          <a:prstGeom prst="rect">
            <a:avLst/>
          </a:prstGeom>
        </p:spPr>
      </p:pic>
      <p:pic>
        <p:nvPicPr>
          <p:cNvPr id="6" name="Obraz 5"/>
          <p:cNvPicPr>
            <a:picLocks noChangeAspect="1"/>
          </p:cNvPicPr>
          <p:nvPr/>
        </p:nvPicPr>
        <p:blipFill>
          <a:blip r:embed="rId4"/>
          <a:stretch>
            <a:fillRect/>
          </a:stretch>
        </p:blipFill>
        <p:spPr>
          <a:xfrm>
            <a:off x="6751009" y="0"/>
            <a:ext cx="3416103" cy="3537018"/>
          </a:xfrm>
          <a:prstGeom prst="rect">
            <a:avLst/>
          </a:prstGeom>
        </p:spPr>
      </p:pic>
      <p:pic>
        <p:nvPicPr>
          <p:cNvPr id="7" name="Obraz 6"/>
          <p:cNvPicPr>
            <a:picLocks noChangeAspect="1"/>
          </p:cNvPicPr>
          <p:nvPr/>
        </p:nvPicPr>
        <p:blipFill>
          <a:blip r:embed="rId5"/>
          <a:stretch>
            <a:fillRect/>
          </a:stretch>
        </p:blipFill>
        <p:spPr>
          <a:xfrm>
            <a:off x="7258786" y="3550851"/>
            <a:ext cx="2591190" cy="3053149"/>
          </a:xfrm>
          <a:prstGeom prst="rect">
            <a:avLst/>
          </a:prstGeom>
        </p:spPr>
      </p:pic>
    </p:spTree>
    <p:extLst>
      <p:ext uri="{BB962C8B-B14F-4D97-AF65-F5344CB8AC3E}">
        <p14:creationId xmlns:p14="http://schemas.microsoft.com/office/powerpoint/2010/main" val="3257576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104931" y="6621500"/>
            <a:ext cx="2578500" cy="236500"/>
          </a:xfrm>
          <a:prstGeom prst="rect">
            <a:avLst/>
          </a:prstGeom>
        </p:spPr>
      </p:pic>
      <p:sp>
        <p:nvSpPr>
          <p:cNvPr id="2" name="Tytuł 1"/>
          <p:cNvSpPr>
            <a:spLocks noGrp="1"/>
          </p:cNvSpPr>
          <p:nvPr>
            <p:ph type="title"/>
          </p:nvPr>
        </p:nvSpPr>
        <p:spPr>
          <a:xfrm>
            <a:off x="914739" y="1734361"/>
            <a:ext cx="4314469" cy="3156929"/>
          </a:xfrm>
        </p:spPr>
        <p:txBody>
          <a:bodyPr>
            <a:normAutofit fontScale="90000"/>
          </a:bodyPr>
          <a:lstStyle/>
          <a:p>
            <a:r>
              <a:rPr lang="pl-PL" dirty="0" err="1" smtClean="0"/>
              <a:t>Indications</a:t>
            </a:r>
            <a:r>
              <a:rPr lang="pl-PL" dirty="0" smtClean="0"/>
              <a:t>: </a:t>
            </a:r>
            <a:r>
              <a:rPr lang="pl-PL" dirty="0" err="1" smtClean="0"/>
              <a:t>tumour</a:t>
            </a:r>
            <a:r>
              <a:rPr lang="pl-PL" dirty="0" smtClean="0"/>
              <a:t> </a:t>
            </a:r>
            <a:r>
              <a:rPr lang="pl-PL" dirty="0" err="1" smtClean="0"/>
              <a:t>recurrence</a:t>
            </a:r>
            <a:r>
              <a:rPr lang="pl-PL" dirty="0" smtClean="0"/>
              <a:t>/</a:t>
            </a:r>
            <a:br>
              <a:rPr lang="pl-PL" dirty="0" smtClean="0"/>
            </a:br>
            <a:r>
              <a:rPr lang="pl-PL" dirty="0" err="1" smtClean="0"/>
              <a:t>differentiation</a:t>
            </a:r>
            <a:r>
              <a:rPr lang="pl-PL" dirty="0" smtClean="0"/>
              <a:t> </a:t>
            </a:r>
            <a:r>
              <a:rPr lang="pl-PL" dirty="0" err="1" smtClean="0"/>
              <a:t>between</a:t>
            </a:r>
            <a:r>
              <a:rPr lang="pl-PL" dirty="0" smtClean="0"/>
              <a:t> </a:t>
            </a:r>
            <a:r>
              <a:rPr lang="pl-PL" dirty="0" err="1" smtClean="0"/>
              <a:t>necrosis</a:t>
            </a:r>
            <a:r>
              <a:rPr lang="pl-PL" dirty="0" smtClean="0"/>
              <a:t> and </a:t>
            </a:r>
            <a:r>
              <a:rPr lang="pl-PL" dirty="0" err="1" smtClean="0"/>
              <a:t>viable</a:t>
            </a:r>
            <a:r>
              <a:rPr lang="pl-PL" dirty="0" smtClean="0"/>
              <a:t> </a:t>
            </a:r>
            <a:r>
              <a:rPr lang="pl-PL" dirty="0" err="1" smtClean="0"/>
              <a:t>tumour</a:t>
            </a:r>
            <a:r>
              <a:rPr lang="pl-PL" dirty="0" smtClean="0"/>
              <a:t> </a:t>
            </a:r>
            <a:r>
              <a:rPr lang="pl-PL" dirty="0" err="1" smtClean="0"/>
              <a:t>tissue</a:t>
            </a:r>
            <a:endParaRPr lang="pl-PL" dirty="0"/>
          </a:p>
        </p:txBody>
      </p:sp>
      <p:pic>
        <p:nvPicPr>
          <p:cNvPr id="7" name="Obraz 6"/>
          <p:cNvPicPr>
            <a:picLocks noChangeAspect="1"/>
          </p:cNvPicPr>
          <p:nvPr/>
        </p:nvPicPr>
        <p:blipFill>
          <a:blip r:embed="rId3"/>
          <a:stretch>
            <a:fillRect/>
          </a:stretch>
        </p:blipFill>
        <p:spPr>
          <a:xfrm>
            <a:off x="5743861" y="0"/>
            <a:ext cx="3178464" cy="6625652"/>
          </a:xfrm>
          <a:prstGeom prst="rect">
            <a:avLst/>
          </a:prstGeom>
        </p:spPr>
      </p:pic>
    </p:spTree>
    <p:extLst>
      <p:ext uri="{BB962C8B-B14F-4D97-AF65-F5344CB8AC3E}">
        <p14:creationId xmlns:p14="http://schemas.microsoft.com/office/powerpoint/2010/main" val="3802158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Agenda</a:t>
            </a:r>
            <a:endParaRPr lang="pl-PL" dirty="0"/>
          </a:p>
        </p:txBody>
      </p:sp>
      <p:sp>
        <p:nvSpPr>
          <p:cNvPr id="3" name="Symbol zastępczy zawartości 2"/>
          <p:cNvSpPr>
            <a:spLocks noGrp="1"/>
          </p:cNvSpPr>
          <p:nvPr>
            <p:ph idx="1"/>
          </p:nvPr>
        </p:nvSpPr>
        <p:spPr/>
        <p:txBody>
          <a:bodyPr/>
          <a:lstStyle/>
          <a:p>
            <a:r>
              <a:rPr lang="pl-PL" sz="4400" dirty="0" err="1" smtClean="0"/>
              <a:t>History</a:t>
            </a:r>
            <a:endParaRPr lang="pl-PL" sz="4400" dirty="0" smtClean="0"/>
          </a:p>
          <a:p>
            <a:r>
              <a:rPr lang="pl-PL" sz="4400" dirty="0" smtClean="0"/>
              <a:t>Brain </a:t>
            </a:r>
            <a:r>
              <a:rPr lang="pl-PL" sz="4400" dirty="0" err="1" smtClean="0"/>
              <a:t>malignancy</a:t>
            </a:r>
            <a:endParaRPr lang="pl-PL" sz="4400" dirty="0" smtClean="0"/>
          </a:p>
          <a:p>
            <a:r>
              <a:rPr lang="pl-PL" sz="4400" dirty="0" err="1" smtClean="0"/>
              <a:t>Dementia</a:t>
            </a:r>
            <a:endParaRPr lang="pl-PL" sz="4400" dirty="0" smtClean="0"/>
          </a:p>
          <a:p>
            <a:r>
              <a:rPr lang="pl-PL" sz="4400" dirty="0" err="1" smtClean="0"/>
              <a:t>Movement</a:t>
            </a:r>
            <a:r>
              <a:rPr lang="pl-PL" sz="4400" dirty="0" smtClean="0"/>
              <a:t> </a:t>
            </a:r>
            <a:r>
              <a:rPr lang="pl-PL" sz="4400" dirty="0" err="1" smtClean="0"/>
              <a:t>disorders</a:t>
            </a:r>
            <a:endParaRPr lang="pl-PL" sz="4400" dirty="0" smtClean="0"/>
          </a:p>
          <a:p>
            <a:r>
              <a:rPr lang="pl-PL" sz="4400" dirty="0" err="1" smtClean="0"/>
              <a:t>Epilepsy</a:t>
            </a:r>
            <a:endParaRPr lang="pl-PL" sz="4400" dirty="0" smtClean="0"/>
          </a:p>
          <a:p>
            <a:endParaRPr lang="pl-PL" dirty="0" smtClean="0"/>
          </a:p>
          <a:p>
            <a:endParaRPr lang="pl-PL" dirty="0"/>
          </a:p>
        </p:txBody>
      </p:sp>
    </p:spTree>
    <p:extLst>
      <p:ext uri="{BB962C8B-B14F-4D97-AF65-F5344CB8AC3E}">
        <p14:creationId xmlns:p14="http://schemas.microsoft.com/office/powerpoint/2010/main" val="348017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2"/>
          <a:stretch>
            <a:fillRect/>
          </a:stretch>
        </p:blipFill>
        <p:spPr>
          <a:xfrm>
            <a:off x="127261" y="89548"/>
            <a:ext cx="8050651" cy="1146667"/>
          </a:xfrm>
          <a:prstGeom prst="rect">
            <a:avLst/>
          </a:prstGeom>
        </p:spPr>
      </p:pic>
      <p:pic>
        <p:nvPicPr>
          <p:cNvPr id="5" name="Obraz 4"/>
          <p:cNvPicPr>
            <a:picLocks noChangeAspect="1"/>
          </p:cNvPicPr>
          <p:nvPr/>
        </p:nvPicPr>
        <p:blipFill>
          <a:blip r:embed="rId3"/>
          <a:stretch>
            <a:fillRect/>
          </a:stretch>
        </p:blipFill>
        <p:spPr>
          <a:xfrm>
            <a:off x="848265" y="1691322"/>
            <a:ext cx="9234537" cy="4861878"/>
          </a:xfrm>
          <a:prstGeom prst="rect">
            <a:avLst/>
          </a:prstGeom>
        </p:spPr>
      </p:pic>
    </p:spTree>
    <p:extLst>
      <p:ext uri="{BB962C8B-B14F-4D97-AF65-F5344CB8AC3E}">
        <p14:creationId xmlns:p14="http://schemas.microsoft.com/office/powerpoint/2010/main" val="496508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Other</a:t>
            </a:r>
            <a:r>
              <a:rPr lang="pl-PL" dirty="0" smtClean="0"/>
              <a:t> </a:t>
            </a:r>
            <a:r>
              <a:rPr lang="pl-PL" dirty="0" err="1" smtClean="0"/>
              <a:t>indications</a:t>
            </a:r>
            <a:r>
              <a:rPr lang="pl-PL" dirty="0" smtClean="0"/>
              <a:t>:</a:t>
            </a:r>
            <a:endParaRPr lang="pl-PL" dirty="0"/>
          </a:p>
        </p:txBody>
      </p:sp>
      <p:sp>
        <p:nvSpPr>
          <p:cNvPr id="3" name="Symbol zastępczy zawartości 2"/>
          <p:cNvSpPr>
            <a:spLocks noGrp="1"/>
          </p:cNvSpPr>
          <p:nvPr>
            <p:ph idx="1"/>
          </p:nvPr>
        </p:nvSpPr>
        <p:spPr/>
        <p:txBody>
          <a:bodyPr/>
          <a:lstStyle/>
          <a:p>
            <a:r>
              <a:rPr lang="pl-PL" dirty="0" err="1" smtClean="0"/>
              <a:t>Differentiation</a:t>
            </a:r>
            <a:r>
              <a:rPr lang="pl-PL" dirty="0" smtClean="0"/>
              <a:t> </a:t>
            </a:r>
            <a:r>
              <a:rPr lang="pl-PL" dirty="0" err="1" smtClean="0"/>
              <a:t>between</a:t>
            </a:r>
            <a:r>
              <a:rPr lang="pl-PL" dirty="0" smtClean="0"/>
              <a:t> </a:t>
            </a:r>
            <a:r>
              <a:rPr lang="pl-PL" dirty="0" err="1" smtClean="0"/>
              <a:t>lymphoma</a:t>
            </a:r>
            <a:r>
              <a:rPr lang="pl-PL" dirty="0" smtClean="0"/>
              <a:t> and </a:t>
            </a:r>
            <a:r>
              <a:rPr lang="pl-PL" dirty="0" err="1" smtClean="0"/>
              <a:t>toxoplasmosis</a:t>
            </a:r>
            <a:endParaRPr lang="pl-PL" dirty="0" smtClean="0"/>
          </a:p>
          <a:p>
            <a:r>
              <a:rPr lang="pl-PL" dirty="0" err="1" smtClean="0"/>
              <a:t>Determination</a:t>
            </a:r>
            <a:r>
              <a:rPr lang="pl-PL" dirty="0" smtClean="0"/>
              <a:t> </a:t>
            </a:r>
            <a:r>
              <a:rPr lang="pl-PL" dirty="0" err="1" smtClean="0"/>
              <a:t>stereotactic</a:t>
            </a:r>
            <a:r>
              <a:rPr lang="pl-PL" dirty="0" smtClean="0"/>
              <a:t> </a:t>
            </a:r>
            <a:r>
              <a:rPr lang="pl-PL" dirty="0" err="1" smtClean="0"/>
              <a:t>biopsy</a:t>
            </a:r>
            <a:r>
              <a:rPr lang="pl-PL" dirty="0" smtClean="0"/>
              <a:t> </a:t>
            </a:r>
            <a:r>
              <a:rPr lang="pl-PL" dirty="0" err="1" smtClean="0"/>
              <a:t>site</a:t>
            </a:r>
            <a:endParaRPr lang="pl-PL" dirty="0" smtClean="0"/>
          </a:p>
          <a:p>
            <a:r>
              <a:rPr lang="pl-PL" dirty="0" err="1" smtClean="0"/>
              <a:t>Radiation</a:t>
            </a:r>
            <a:r>
              <a:rPr lang="pl-PL" dirty="0" smtClean="0"/>
              <a:t> </a:t>
            </a:r>
            <a:r>
              <a:rPr lang="pl-PL" dirty="0" err="1" smtClean="0"/>
              <a:t>planning</a:t>
            </a:r>
            <a:endParaRPr lang="pl-PL" dirty="0"/>
          </a:p>
        </p:txBody>
      </p:sp>
    </p:spTree>
    <p:extLst>
      <p:ext uri="{BB962C8B-B14F-4D97-AF65-F5344CB8AC3E}">
        <p14:creationId xmlns:p14="http://schemas.microsoft.com/office/powerpoint/2010/main" val="2495860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Labeled</a:t>
            </a:r>
            <a:r>
              <a:rPr lang="pl-PL" dirty="0" smtClean="0"/>
              <a:t> </a:t>
            </a:r>
            <a:r>
              <a:rPr lang="pl-PL" dirty="0" err="1" smtClean="0"/>
              <a:t>aminoacids</a:t>
            </a:r>
            <a:r>
              <a:rPr lang="pl-PL" dirty="0" smtClean="0"/>
              <a:t>: 11C-MET, 18F-FET, (18F-FDOPA)</a:t>
            </a:r>
            <a:endParaRPr lang="pl-PL" dirty="0"/>
          </a:p>
        </p:txBody>
      </p:sp>
      <p:sp>
        <p:nvSpPr>
          <p:cNvPr id="3" name="Symbol zastępczy zawartości 2"/>
          <p:cNvSpPr>
            <a:spLocks noGrp="1"/>
          </p:cNvSpPr>
          <p:nvPr>
            <p:ph idx="1"/>
          </p:nvPr>
        </p:nvSpPr>
        <p:spPr/>
        <p:txBody>
          <a:bodyPr/>
          <a:lstStyle/>
          <a:p>
            <a:r>
              <a:rPr lang="pl-PL" dirty="0" err="1" smtClean="0"/>
              <a:t>Incrased</a:t>
            </a:r>
            <a:r>
              <a:rPr lang="pl-PL" dirty="0" smtClean="0"/>
              <a:t> AA </a:t>
            </a:r>
            <a:r>
              <a:rPr lang="pl-PL" dirty="0" err="1" smtClean="0"/>
              <a:t>transporters</a:t>
            </a:r>
            <a:r>
              <a:rPr lang="pl-PL" dirty="0" smtClean="0"/>
              <a:t> </a:t>
            </a:r>
            <a:r>
              <a:rPr lang="pl-PL" dirty="0" err="1" smtClean="0"/>
              <a:t>expression</a:t>
            </a:r>
            <a:r>
              <a:rPr lang="pl-PL" dirty="0" smtClean="0"/>
              <a:t> on </a:t>
            </a:r>
            <a:r>
              <a:rPr lang="pl-PL" dirty="0" err="1" smtClean="0"/>
              <a:t>brain</a:t>
            </a:r>
            <a:r>
              <a:rPr lang="pl-PL" dirty="0" smtClean="0"/>
              <a:t> tumor </a:t>
            </a:r>
            <a:r>
              <a:rPr lang="pl-PL" dirty="0" err="1" smtClean="0"/>
              <a:t>cells</a:t>
            </a:r>
            <a:endParaRPr lang="pl-PL" dirty="0" smtClean="0"/>
          </a:p>
          <a:p>
            <a:r>
              <a:rPr lang="pl-PL" dirty="0" err="1" smtClean="0"/>
              <a:t>Low</a:t>
            </a:r>
            <a:r>
              <a:rPr lang="pl-PL" dirty="0" smtClean="0"/>
              <a:t> </a:t>
            </a:r>
            <a:r>
              <a:rPr lang="pl-PL" dirty="0" err="1" smtClean="0"/>
              <a:t>uptake</a:t>
            </a:r>
            <a:r>
              <a:rPr lang="pl-PL" dirty="0" smtClean="0"/>
              <a:t> in </a:t>
            </a:r>
            <a:r>
              <a:rPr lang="pl-PL" dirty="0" err="1" smtClean="0"/>
              <a:t>healthy</a:t>
            </a:r>
            <a:r>
              <a:rPr lang="pl-PL" dirty="0" smtClean="0"/>
              <a:t> </a:t>
            </a:r>
            <a:r>
              <a:rPr lang="pl-PL" dirty="0" err="1" smtClean="0"/>
              <a:t>brain</a:t>
            </a:r>
            <a:r>
              <a:rPr lang="pl-PL" dirty="0" smtClean="0"/>
              <a:t> </a:t>
            </a:r>
            <a:r>
              <a:rPr lang="pl-PL" dirty="0" err="1" smtClean="0"/>
              <a:t>tissue</a:t>
            </a:r>
            <a:r>
              <a:rPr lang="pl-PL" dirty="0" smtClean="0"/>
              <a:t> – </a:t>
            </a:r>
            <a:r>
              <a:rPr lang="pl-PL" dirty="0" err="1" smtClean="0"/>
              <a:t>better</a:t>
            </a:r>
            <a:r>
              <a:rPr lang="pl-PL" dirty="0" smtClean="0"/>
              <a:t> </a:t>
            </a:r>
            <a:r>
              <a:rPr lang="pl-PL" dirty="0" err="1" smtClean="0"/>
              <a:t>contrast</a:t>
            </a:r>
            <a:r>
              <a:rPr lang="pl-PL" dirty="0" smtClean="0"/>
              <a:t> </a:t>
            </a:r>
            <a:r>
              <a:rPr lang="pl-PL" dirty="0" err="1" smtClean="0"/>
              <a:t>between</a:t>
            </a:r>
            <a:r>
              <a:rPr lang="pl-PL" dirty="0" smtClean="0"/>
              <a:t> </a:t>
            </a:r>
            <a:r>
              <a:rPr lang="pl-PL" dirty="0" err="1" smtClean="0"/>
              <a:t>tumour</a:t>
            </a:r>
            <a:r>
              <a:rPr lang="pl-PL" dirty="0" smtClean="0"/>
              <a:t> and </a:t>
            </a:r>
            <a:r>
              <a:rPr lang="pl-PL" dirty="0" err="1" smtClean="0"/>
              <a:t>background</a:t>
            </a:r>
            <a:endParaRPr lang="pl-PL" dirty="0" smtClean="0"/>
          </a:p>
          <a:p>
            <a:r>
              <a:rPr lang="pl-PL" dirty="0" err="1" smtClean="0"/>
              <a:t>Uptake</a:t>
            </a:r>
            <a:r>
              <a:rPr lang="pl-PL" dirty="0" smtClean="0"/>
              <a:t> in </a:t>
            </a:r>
            <a:r>
              <a:rPr lang="pl-PL" dirty="0" err="1" smtClean="0"/>
              <a:t>low</a:t>
            </a:r>
            <a:r>
              <a:rPr lang="pl-PL" dirty="0" smtClean="0"/>
              <a:t> </a:t>
            </a:r>
            <a:r>
              <a:rPr lang="pl-PL" dirty="0" err="1" smtClean="0"/>
              <a:t>grade</a:t>
            </a:r>
            <a:r>
              <a:rPr lang="pl-PL" dirty="0" smtClean="0"/>
              <a:t> </a:t>
            </a:r>
            <a:r>
              <a:rPr lang="pl-PL" dirty="0" err="1" smtClean="0"/>
              <a:t>gliomas</a:t>
            </a:r>
            <a:endParaRPr lang="pl-PL" dirty="0"/>
          </a:p>
        </p:txBody>
      </p:sp>
    </p:spTree>
    <p:extLst>
      <p:ext uri="{BB962C8B-B14F-4D97-AF65-F5344CB8AC3E}">
        <p14:creationId xmlns:p14="http://schemas.microsoft.com/office/powerpoint/2010/main" val="3582632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5744541"/>
            <a:ext cx="8047417" cy="1146147"/>
          </a:xfrm>
          <a:prstGeom prst="rect">
            <a:avLst/>
          </a:prstGeom>
        </p:spPr>
      </p:pic>
      <p:sp>
        <p:nvSpPr>
          <p:cNvPr id="2" name="Tytuł 1"/>
          <p:cNvSpPr>
            <a:spLocks noGrp="1"/>
          </p:cNvSpPr>
          <p:nvPr>
            <p:ph type="title"/>
          </p:nvPr>
        </p:nvSpPr>
        <p:spPr/>
        <p:txBody>
          <a:bodyPr/>
          <a:lstStyle/>
          <a:p>
            <a:r>
              <a:rPr lang="pl-PL" dirty="0" err="1" smtClean="0"/>
              <a:t>Indications</a:t>
            </a:r>
            <a:r>
              <a:rPr lang="pl-PL" dirty="0" smtClean="0"/>
              <a:t>: </a:t>
            </a:r>
            <a:r>
              <a:rPr lang="pl-PL" dirty="0" err="1" smtClean="0"/>
              <a:t>diagnosis</a:t>
            </a:r>
            <a:endParaRPr lang="pl-PL" dirty="0"/>
          </a:p>
        </p:txBody>
      </p:sp>
      <p:sp>
        <p:nvSpPr>
          <p:cNvPr id="3" name="Symbol zastępczy zawartości 2"/>
          <p:cNvSpPr>
            <a:spLocks noGrp="1"/>
          </p:cNvSpPr>
          <p:nvPr>
            <p:ph idx="1"/>
          </p:nvPr>
        </p:nvSpPr>
        <p:spPr/>
        <p:txBody>
          <a:bodyPr/>
          <a:lstStyle/>
          <a:p>
            <a:endParaRPr lang="pl-PL"/>
          </a:p>
        </p:txBody>
      </p:sp>
      <p:pic>
        <p:nvPicPr>
          <p:cNvPr id="5" name="Obraz 4"/>
          <p:cNvPicPr>
            <a:picLocks noChangeAspect="1"/>
          </p:cNvPicPr>
          <p:nvPr/>
        </p:nvPicPr>
        <p:blipFill>
          <a:blip r:embed="rId3"/>
          <a:stretch>
            <a:fillRect/>
          </a:stretch>
        </p:blipFill>
        <p:spPr>
          <a:xfrm>
            <a:off x="1797946" y="1832246"/>
            <a:ext cx="8620491" cy="3609145"/>
          </a:xfrm>
          <a:prstGeom prst="rect">
            <a:avLst/>
          </a:prstGeom>
        </p:spPr>
      </p:pic>
    </p:spTree>
    <p:extLst>
      <p:ext uri="{BB962C8B-B14F-4D97-AF65-F5344CB8AC3E}">
        <p14:creationId xmlns:p14="http://schemas.microsoft.com/office/powerpoint/2010/main" val="26778650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2"/>
          <a:stretch>
            <a:fillRect/>
          </a:stretch>
        </p:blipFill>
        <p:spPr>
          <a:xfrm>
            <a:off x="223384" y="5711853"/>
            <a:ext cx="8047417" cy="1146147"/>
          </a:xfrm>
          <a:prstGeom prst="rect">
            <a:avLst/>
          </a:prstGeom>
        </p:spPr>
      </p:pic>
      <p:pic>
        <p:nvPicPr>
          <p:cNvPr id="5" name="Obraz 4"/>
          <p:cNvPicPr>
            <a:picLocks noChangeAspect="1"/>
          </p:cNvPicPr>
          <p:nvPr/>
        </p:nvPicPr>
        <p:blipFill>
          <a:blip r:embed="rId3"/>
          <a:stretch>
            <a:fillRect/>
          </a:stretch>
        </p:blipFill>
        <p:spPr>
          <a:xfrm>
            <a:off x="856817" y="1958689"/>
            <a:ext cx="8023031" cy="3651821"/>
          </a:xfrm>
          <a:prstGeom prst="rect">
            <a:avLst/>
          </a:prstGeom>
        </p:spPr>
      </p:pic>
    </p:spTree>
    <p:extLst>
      <p:ext uri="{BB962C8B-B14F-4D97-AF65-F5344CB8AC3E}">
        <p14:creationId xmlns:p14="http://schemas.microsoft.com/office/powerpoint/2010/main" val="1024685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Indications</a:t>
            </a:r>
            <a:r>
              <a:rPr lang="pl-PL" dirty="0" smtClean="0"/>
              <a:t>: </a:t>
            </a:r>
            <a:r>
              <a:rPr lang="pl-PL" dirty="0" err="1" smtClean="0"/>
              <a:t>grading</a:t>
            </a:r>
            <a:r>
              <a:rPr lang="pl-PL" dirty="0" smtClean="0"/>
              <a:t>?</a:t>
            </a:r>
            <a:endParaRPr lang="pl-PL" dirty="0"/>
          </a:p>
        </p:txBody>
      </p:sp>
      <p:pic>
        <p:nvPicPr>
          <p:cNvPr id="4" name="Symbol zastępczy zawartości 3"/>
          <p:cNvPicPr>
            <a:picLocks noGrp="1" noChangeAspect="1"/>
          </p:cNvPicPr>
          <p:nvPr>
            <p:ph idx="1"/>
          </p:nvPr>
        </p:nvPicPr>
        <p:blipFill>
          <a:blip r:embed="rId2"/>
          <a:stretch>
            <a:fillRect/>
          </a:stretch>
        </p:blipFill>
        <p:spPr>
          <a:xfrm>
            <a:off x="3001304" y="1828800"/>
            <a:ext cx="5116243" cy="4351338"/>
          </a:xfrm>
          <a:prstGeom prst="rect">
            <a:avLst/>
          </a:prstGeom>
        </p:spPr>
      </p:pic>
      <p:pic>
        <p:nvPicPr>
          <p:cNvPr id="5" name="Obraz 4"/>
          <p:cNvPicPr>
            <a:picLocks noChangeAspect="1"/>
          </p:cNvPicPr>
          <p:nvPr/>
        </p:nvPicPr>
        <p:blipFill>
          <a:blip r:embed="rId3"/>
          <a:stretch>
            <a:fillRect/>
          </a:stretch>
        </p:blipFill>
        <p:spPr>
          <a:xfrm>
            <a:off x="122439" y="6115"/>
            <a:ext cx="2807700" cy="222167"/>
          </a:xfrm>
          <a:prstGeom prst="rect">
            <a:avLst/>
          </a:prstGeom>
        </p:spPr>
      </p:pic>
      <p:sp>
        <p:nvSpPr>
          <p:cNvPr id="3" name="pole tekstowe 2"/>
          <p:cNvSpPr txBox="1"/>
          <p:nvPr/>
        </p:nvSpPr>
        <p:spPr>
          <a:xfrm>
            <a:off x="711200" y="6350000"/>
            <a:ext cx="3886200" cy="369332"/>
          </a:xfrm>
          <a:prstGeom prst="rect">
            <a:avLst/>
          </a:prstGeom>
          <a:noFill/>
        </p:spPr>
        <p:txBody>
          <a:bodyPr wrap="square" rtlCol="0">
            <a:spAutoFit/>
          </a:bodyPr>
          <a:lstStyle/>
          <a:p>
            <a:r>
              <a:rPr lang="pl-PL" dirty="0" smtClean="0"/>
              <a:t>TBR – tumor/</a:t>
            </a:r>
            <a:r>
              <a:rPr lang="pl-PL" dirty="0" err="1" smtClean="0"/>
              <a:t>background</a:t>
            </a:r>
            <a:r>
              <a:rPr lang="pl-PL" dirty="0" smtClean="0"/>
              <a:t> ratio</a:t>
            </a:r>
            <a:endParaRPr lang="pl-PL" dirty="0"/>
          </a:p>
        </p:txBody>
      </p:sp>
    </p:spTree>
    <p:extLst>
      <p:ext uri="{BB962C8B-B14F-4D97-AF65-F5344CB8AC3E}">
        <p14:creationId xmlns:p14="http://schemas.microsoft.com/office/powerpoint/2010/main" val="1745153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Indications</a:t>
            </a:r>
            <a:r>
              <a:rPr lang="pl-PL" dirty="0" smtClean="0"/>
              <a:t>: </a:t>
            </a:r>
            <a:r>
              <a:rPr lang="pl-PL" dirty="0" err="1" smtClean="0"/>
              <a:t>grading</a:t>
            </a:r>
            <a:r>
              <a:rPr lang="pl-PL" dirty="0" smtClean="0"/>
              <a:t> – </a:t>
            </a:r>
            <a:r>
              <a:rPr lang="pl-PL" dirty="0" err="1" smtClean="0"/>
              <a:t>tracer</a:t>
            </a:r>
            <a:r>
              <a:rPr lang="pl-PL" dirty="0" smtClean="0"/>
              <a:t> </a:t>
            </a:r>
            <a:r>
              <a:rPr lang="pl-PL" dirty="0" err="1" smtClean="0"/>
              <a:t>kinetics</a:t>
            </a:r>
            <a:endParaRPr lang="pl-PL" dirty="0"/>
          </a:p>
        </p:txBody>
      </p:sp>
      <p:pic>
        <p:nvPicPr>
          <p:cNvPr id="5" name="Symbol zastępczy zawartości 4"/>
          <p:cNvPicPr>
            <a:picLocks noGrp="1" noChangeAspect="1"/>
          </p:cNvPicPr>
          <p:nvPr>
            <p:ph idx="1"/>
          </p:nvPr>
        </p:nvPicPr>
        <p:blipFill>
          <a:blip r:embed="rId2"/>
          <a:stretch>
            <a:fillRect/>
          </a:stretch>
        </p:blipFill>
        <p:spPr>
          <a:xfrm>
            <a:off x="1262063" y="1948940"/>
            <a:ext cx="8594725" cy="4111058"/>
          </a:xfrm>
          <a:prstGeom prst="rect">
            <a:avLst/>
          </a:prstGeom>
        </p:spPr>
      </p:pic>
      <p:pic>
        <p:nvPicPr>
          <p:cNvPr id="4" name="Obraz 3"/>
          <p:cNvPicPr>
            <a:picLocks noChangeAspect="1"/>
          </p:cNvPicPr>
          <p:nvPr/>
        </p:nvPicPr>
        <p:blipFill>
          <a:blip r:embed="rId3"/>
          <a:stretch>
            <a:fillRect/>
          </a:stretch>
        </p:blipFill>
        <p:spPr>
          <a:xfrm>
            <a:off x="0" y="94099"/>
            <a:ext cx="3867750" cy="200667"/>
          </a:xfrm>
          <a:prstGeom prst="rect">
            <a:avLst/>
          </a:prstGeom>
        </p:spPr>
      </p:pic>
    </p:spTree>
    <p:extLst>
      <p:ext uri="{BB962C8B-B14F-4D97-AF65-F5344CB8AC3E}">
        <p14:creationId xmlns:p14="http://schemas.microsoft.com/office/powerpoint/2010/main" val="80992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Indications</a:t>
            </a:r>
            <a:r>
              <a:rPr lang="pl-PL" dirty="0" smtClean="0"/>
              <a:t>: </a:t>
            </a:r>
            <a:r>
              <a:rPr lang="pl-PL" dirty="0" err="1" smtClean="0"/>
              <a:t>grading</a:t>
            </a:r>
            <a:r>
              <a:rPr lang="pl-PL" dirty="0" smtClean="0"/>
              <a:t> – </a:t>
            </a:r>
            <a:r>
              <a:rPr lang="pl-PL" dirty="0" err="1" smtClean="0"/>
              <a:t>tracer</a:t>
            </a:r>
            <a:r>
              <a:rPr lang="pl-PL" dirty="0" smtClean="0"/>
              <a:t> </a:t>
            </a:r>
            <a:r>
              <a:rPr lang="pl-PL" dirty="0" err="1" smtClean="0"/>
              <a:t>kinetics</a:t>
            </a:r>
            <a:endParaRPr lang="pl-PL" dirty="0"/>
          </a:p>
        </p:txBody>
      </p:sp>
      <p:pic>
        <p:nvPicPr>
          <p:cNvPr id="4" name="Obraz 3"/>
          <p:cNvPicPr>
            <a:picLocks noChangeAspect="1"/>
          </p:cNvPicPr>
          <p:nvPr/>
        </p:nvPicPr>
        <p:blipFill>
          <a:blip r:embed="rId2"/>
          <a:stretch>
            <a:fillRect/>
          </a:stretch>
        </p:blipFill>
        <p:spPr>
          <a:xfrm>
            <a:off x="0" y="94099"/>
            <a:ext cx="3867750" cy="200667"/>
          </a:xfrm>
          <a:prstGeom prst="rect">
            <a:avLst/>
          </a:prstGeom>
        </p:spPr>
      </p:pic>
      <p:pic>
        <p:nvPicPr>
          <p:cNvPr id="6" name="Symbol zastępczy zawartości 5"/>
          <p:cNvPicPr>
            <a:picLocks noGrp="1" noChangeAspect="1"/>
          </p:cNvPicPr>
          <p:nvPr>
            <p:ph idx="1"/>
          </p:nvPr>
        </p:nvPicPr>
        <p:blipFill>
          <a:blip r:embed="rId3"/>
          <a:stretch>
            <a:fillRect/>
          </a:stretch>
        </p:blipFill>
        <p:spPr>
          <a:xfrm>
            <a:off x="1919716" y="1828800"/>
            <a:ext cx="7279419" cy="4351338"/>
          </a:xfrm>
          <a:prstGeom prst="rect">
            <a:avLst/>
          </a:prstGeom>
        </p:spPr>
      </p:pic>
    </p:spTree>
    <p:extLst>
      <p:ext uri="{BB962C8B-B14F-4D97-AF65-F5344CB8AC3E}">
        <p14:creationId xmlns:p14="http://schemas.microsoft.com/office/powerpoint/2010/main" val="24982759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Indications</a:t>
            </a:r>
            <a:r>
              <a:rPr lang="pl-PL" dirty="0" smtClean="0"/>
              <a:t>: </a:t>
            </a:r>
            <a:r>
              <a:rPr lang="pl-PL" dirty="0" err="1" smtClean="0"/>
              <a:t>identification</a:t>
            </a:r>
            <a:r>
              <a:rPr lang="pl-PL" dirty="0" smtClean="0"/>
              <a:t> of the </a:t>
            </a:r>
            <a:r>
              <a:rPr lang="pl-PL" dirty="0" err="1" smtClean="0"/>
              <a:t>optimal</a:t>
            </a:r>
            <a:r>
              <a:rPr lang="pl-PL" dirty="0" smtClean="0"/>
              <a:t> </a:t>
            </a:r>
            <a:r>
              <a:rPr lang="pl-PL" dirty="0" err="1" smtClean="0"/>
              <a:t>biopsy</a:t>
            </a:r>
            <a:r>
              <a:rPr lang="pl-PL" dirty="0" smtClean="0"/>
              <a:t> </a:t>
            </a:r>
            <a:r>
              <a:rPr lang="pl-PL" dirty="0" err="1" smtClean="0"/>
              <a:t>site</a:t>
            </a:r>
            <a:endParaRPr lang="pl-PL" dirty="0"/>
          </a:p>
        </p:txBody>
      </p:sp>
      <p:pic>
        <p:nvPicPr>
          <p:cNvPr id="4" name="Symbol zastępczy zawartości 3"/>
          <p:cNvPicPr>
            <a:picLocks noGrp="1" noChangeAspect="1"/>
          </p:cNvPicPr>
          <p:nvPr>
            <p:ph idx="1"/>
          </p:nvPr>
        </p:nvPicPr>
        <p:blipFill>
          <a:blip r:embed="rId2"/>
          <a:stretch>
            <a:fillRect/>
          </a:stretch>
        </p:blipFill>
        <p:spPr>
          <a:xfrm>
            <a:off x="1557866" y="1582027"/>
            <a:ext cx="7635167" cy="5080711"/>
          </a:xfrm>
          <a:prstGeom prst="rect">
            <a:avLst/>
          </a:prstGeom>
        </p:spPr>
      </p:pic>
    </p:spTree>
    <p:extLst>
      <p:ext uri="{BB962C8B-B14F-4D97-AF65-F5344CB8AC3E}">
        <p14:creationId xmlns:p14="http://schemas.microsoft.com/office/powerpoint/2010/main" val="34663459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6" name="Symbol zastępczy zawartości 5"/>
          <p:cNvPicPr>
            <a:picLocks noGrp="1" noChangeAspect="1"/>
          </p:cNvPicPr>
          <p:nvPr>
            <p:ph idx="1"/>
          </p:nvPr>
        </p:nvPicPr>
        <p:blipFill>
          <a:blip r:embed="rId2"/>
          <a:stretch>
            <a:fillRect/>
          </a:stretch>
        </p:blipFill>
        <p:spPr>
          <a:xfrm>
            <a:off x="1079515" y="618067"/>
            <a:ext cx="7358130" cy="5562071"/>
          </a:xfrm>
          <a:prstGeom prst="rect">
            <a:avLst/>
          </a:prstGeom>
        </p:spPr>
      </p:pic>
    </p:spTree>
    <p:extLst>
      <p:ext uri="{BB962C8B-B14F-4D97-AF65-F5344CB8AC3E}">
        <p14:creationId xmlns:p14="http://schemas.microsoft.com/office/powerpoint/2010/main" val="1628043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History</a:t>
            </a:r>
            <a:endParaRPr lang="pl-PL" dirty="0"/>
          </a:p>
        </p:txBody>
      </p:sp>
      <p:sp>
        <p:nvSpPr>
          <p:cNvPr id="3" name="Symbol zastępczy tekstu 2"/>
          <p:cNvSpPr>
            <a:spLocks noGrp="1"/>
          </p:cNvSpPr>
          <p:nvPr>
            <p:ph type="body" idx="1"/>
          </p:nvPr>
        </p:nvSpPr>
        <p:spPr/>
        <p:txBody>
          <a:bodyPr/>
          <a:lstStyle/>
          <a:p>
            <a:endParaRPr lang="pl-PL"/>
          </a:p>
        </p:txBody>
      </p:sp>
    </p:spTree>
    <p:extLst>
      <p:ext uri="{BB962C8B-B14F-4D97-AF65-F5344CB8AC3E}">
        <p14:creationId xmlns:p14="http://schemas.microsoft.com/office/powerpoint/2010/main" val="3811253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440267" y="6282266"/>
            <a:ext cx="4125600" cy="236500"/>
          </a:xfrm>
          <a:prstGeom prst="rect">
            <a:avLst/>
          </a:prstGeom>
        </p:spPr>
      </p:pic>
      <p:sp>
        <p:nvSpPr>
          <p:cNvPr id="2" name="Tytuł 1"/>
          <p:cNvSpPr>
            <a:spLocks noGrp="1"/>
          </p:cNvSpPr>
          <p:nvPr>
            <p:ph type="title"/>
          </p:nvPr>
        </p:nvSpPr>
        <p:spPr/>
        <p:txBody>
          <a:bodyPr/>
          <a:lstStyle/>
          <a:p>
            <a:r>
              <a:rPr lang="pl-PL" dirty="0" err="1" smtClean="0"/>
              <a:t>Indications</a:t>
            </a:r>
            <a:r>
              <a:rPr lang="pl-PL" dirty="0" smtClean="0"/>
              <a:t>: </a:t>
            </a:r>
            <a:r>
              <a:rPr lang="pl-PL" dirty="0" err="1" smtClean="0"/>
              <a:t>prognosis</a:t>
            </a:r>
            <a:r>
              <a:rPr lang="pl-PL" dirty="0" smtClean="0"/>
              <a:t>??</a:t>
            </a:r>
            <a:endParaRPr lang="pl-PL" dirty="0"/>
          </a:p>
        </p:txBody>
      </p:sp>
      <p:pic>
        <p:nvPicPr>
          <p:cNvPr id="4" name="Symbol zastępczy zawartości 3"/>
          <p:cNvPicPr>
            <a:picLocks noGrp="1" noChangeAspect="1"/>
          </p:cNvPicPr>
          <p:nvPr>
            <p:ph idx="1"/>
          </p:nvPr>
        </p:nvPicPr>
        <p:blipFill>
          <a:blip r:embed="rId3"/>
          <a:stretch>
            <a:fillRect/>
          </a:stretch>
        </p:blipFill>
        <p:spPr>
          <a:xfrm>
            <a:off x="813605" y="1933378"/>
            <a:ext cx="4268850" cy="3812667"/>
          </a:xfrm>
          <a:prstGeom prst="rect">
            <a:avLst/>
          </a:prstGeom>
        </p:spPr>
      </p:pic>
      <p:pic>
        <p:nvPicPr>
          <p:cNvPr id="5" name="Obraz 4"/>
          <p:cNvPicPr>
            <a:picLocks noChangeAspect="1"/>
          </p:cNvPicPr>
          <p:nvPr/>
        </p:nvPicPr>
        <p:blipFill>
          <a:blip r:embed="rId4"/>
          <a:stretch>
            <a:fillRect/>
          </a:stretch>
        </p:blipFill>
        <p:spPr>
          <a:xfrm>
            <a:off x="5188322" y="1933378"/>
            <a:ext cx="4698600" cy="3776834"/>
          </a:xfrm>
          <a:prstGeom prst="rect">
            <a:avLst/>
          </a:prstGeom>
        </p:spPr>
      </p:pic>
    </p:spTree>
    <p:extLst>
      <p:ext uri="{BB962C8B-B14F-4D97-AF65-F5344CB8AC3E}">
        <p14:creationId xmlns:p14="http://schemas.microsoft.com/office/powerpoint/2010/main" val="22085298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Indications</a:t>
            </a:r>
            <a:r>
              <a:rPr lang="pl-PL" dirty="0" smtClean="0"/>
              <a:t>: </a:t>
            </a:r>
            <a:r>
              <a:rPr lang="pl-PL" dirty="0" err="1" smtClean="0"/>
              <a:t>recurrence</a:t>
            </a:r>
            <a:r>
              <a:rPr lang="pl-PL" dirty="0" smtClean="0"/>
              <a:t> </a:t>
            </a:r>
            <a:r>
              <a:rPr lang="pl-PL" dirty="0" err="1" smtClean="0"/>
              <a:t>detection</a:t>
            </a:r>
            <a:endParaRPr lang="pl-PL" dirty="0"/>
          </a:p>
        </p:txBody>
      </p:sp>
      <p:pic>
        <p:nvPicPr>
          <p:cNvPr id="4" name="Symbol zastępczy zawartości 3"/>
          <p:cNvPicPr>
            <a:picLocks noGrp="1" noChangeAspect="1"/>
          </p:cNvPicPr>
          <p:nvPr>
            <p:ph idx="1"/>
          </p:nvPr>
        </p:nvPicPr>
        <p:blipFill>
          <a:blip r:embed="rId2"/>
          <a:stretch>
            <a:fillRect/>
          </a:stretch>
        </p:blipFill>
        <p:spPr>
          <a:xfrm>
            <a:off x="117589" y="1760512"/>
            <a:ext cx="5185650" cy="4328667"/>
          </a:xfrm>
          <a:prstGeom prst="rect">
            <a:avLst/>
          </a:prstGeom>
        </p:spPr>
      </p:pic>
      <p:pic>
        <p:nvPicPr>
          <p:cNvPr id="5" name="Obraz 4"/>
          <p:cNvPicPr>
            <a:picLocks noChangeAspect="1"/>
          </p:cNvPicPr>
          <p:nvPr/>
        </p:nvPicPr>
        <p:blipFill>
          <a:blip r:embed="rId3"/>
          <a:stretch>
            <a:fillRect/>
          </a:stretch>
        </p:blipFill>
        <p:spPr>
          <a:xfrm>
            <a:off x="117589" y="6446237"/>
            <a:ext cx="2950950" cy="322500"/>
          </a:xfrm>
          <a:prstGeom prst="rect">
            <a:avLst/>
          </a:prstGeom>
        </p:spPr>
      </p:pic>
      <p:pic>
        <p:nvPicPr>
          <p:cNvPr id="6" name="Obraz 5"/>
          <p:cNvPicPr>
            <a:picLocks noChangeAspect="1"/>
          </p:cNvPicPr>
          <p:nvPr/>
        </p:nvPicPr>
        <p:blipFill>
          <a:blip r:embed="rId4"/>
          <a:stretch>
            <a:fillRect/>
          </a:stretch>
        </p:blipFill>
        <p:spPr>
          <a:xfrm>
            <a:off x="5415737" y="1691322"/>
            <a:ext cx="5102794" cy="3907875"/>
          </a:xfrm>
          <a:prstGeom prst="rect">
            <a:avLst/>
          </a:prstGeom>
        </p:spPr>
      </p:pic>
      <p:pic>
        <p:nvPicPr>
          <p:cNvPr id="7" name="Obraz 6"/>
          <p:cNvPicPr>
            <a:picLocks noChangeAspect="1"/>
          </p:cNvPicPr>
          <p:nvPr/>
        </p:nvPicPr>
        <p:blipFill>
          <a:blip r:embed="rId5"/>
          <a:stretch>
            <a:fillRect/>
          </a:stretch>
        </p:blipFill>
        <p:spPr>
          <a:xfrm>
            <a:off x="7505758" y="6375819"/>
            <a:ext cx="2548349" cy="231668"/>
          </a:xfrm>
          <a:prstGeom prst="rect">
            <a:avLst/>
          </a:prstGeom>
        </p:spPr>
      </p:pic>
    </p:spTree>
    <p:extLst>
      <p:ext uri="{BB962C8B-B14F-4D97-AF65-F5344CB8AC3E}">
        <p14:creationId xmlns:p14="http://schemas.microsoft.com/office/powerpoint/2010/main" val="1948464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Indications</a:t>
            </a:r>
            <a:r>
              <a:rPr lang="pl-PL" dirty="0" smtClean="0"/>
              <a:t>: </a:t>
            </a:r>
            <a:r>
              <a:rPr lang="pl-PL" dirty="0" err="1" smtClean="0"/>
              <a:t>discrimination</a:t>
            </a:r>
            <a:r>
              <a:rPr lang="pl-PL" dirty="0" smtClean="0"/>
              <a:t> </a:t>
            </a:r>
            <a:r>
              <a:rPr lang="pl-PL" dirty="0" err="1" smtClean="0"/>
              <a:t>between</a:t>
            </a:r>
            <a:r>
              <a:rPr lang="pl-PL" dirty="0" smtClean="0"/>
              <a:t> tumor and </a:t>
            </a:r>
            <a:r>
              <a:rPr lang="pl-PL" dirty="0" err="1" smtClean="0"/>
              <a:t>necrosis</a:t>
            </a:r>
            <a:endParaRPr lang="pl-PL" dirty="0"/>
          </a:p>
        </p:txBody>
      </p:sp>
      <p:pic>
        <p:nvPicPr>
          <p:cNvPr id="4" name="Symbol zastępczy zawartości 3"/>
          <p:cNvPicPr>
            <a:picLocks noGrp="1" noChangeAspect="1"/>
          </p:cNvPicPr>
          <p:nvPr>
            <p:ph idx="1"/>
          </p:nvPr>
        </p:nvPicPr>
        <p:blipFill>
          <a:blip r:embed="rId2"/>
          <a:stretch>
            <a:fillRect/>
          </a:stretch>
        </p:blipFill>
        <p:spPr>
          <a:xfrm>
            <a:off x="6637866" y="6481240"/>
            <a:ext cx="4486444" cy="376760"/>
          </a:xfrm>
          <a:prstGeom prst="rect">
            <a:avLst/>
          </a:prstGeom>
        </p:spPr>
      </p:pic>
      <p:pic>
        <p:nvPicPr>
          <p:cNvPr id="6" name="Obraz 5"/>
          <p:cNvPicPr>
            <a:picLocks noChangeAspect="1"/>
          </p:cNvPicPr>
          <p:nvPr/>
        </p:nvPicPr>
        <p:blipFill>
          <a:blip r:embed="rId3"/>
          <a:stretch>
            <a:fillRect/>
          </a:stretch>
        </p:blipFill>
        <p:spPr>
          <a:xfrm>
            <a:off x="490735" y="1691322"/>
            <a:ext cx="9168001" cy="4744334"/>
          </a:xfrm>
          <a:prstGeom prst="rect">
            <a:avLst/>
          </a:prstGeom>
        </p:spPr>
      </p:pic>
    </p:spTree>
    <p:extLst>
      <p:ext uri="{BB962C8B-B14F-4D97-AF65-F5344CB8AC3E}">
        <p14:creationId xmlns:p14="http://schemas.microsoft.com/office/powerpoint/2010/main" val="2004941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Indications</a:t>
            </a:r>
            <a:r>
              <a:rPr lang="pl-PL" dirty="0" smtClean="0"/>
              <a:t>: </a:t>
            </a:r>
            <a:r>
              <a:rPr lang="pl-PL" dirty="0" err="1" smtClean="0"/>
              <a:t>radiotherapy</a:t>
            </a:r>
            <a:r>
              <a:rPr lang="pl-PL" dirty="0" smtClean="0"/>
              <a:t> </a:t>
            </a:r>
            <a:r>
              <a:rPr lang="pl-PL" dirty="0" err="1" smtClean="0"/>
              <a:t>planning</a:t>
            </a:r>
            <a:endParaRPr lang="pl-PL" dirty="0"/>
          </a:p>
        </p:txBody>
      </p:sp>
      <p:pic>
        <p:nvPicPr>
          <p:cNvPr id="4" name="Symbol zastępczy zawartości 3"/>
          <p:cNvPicPr>
            <a:picLocks noGrp="1" noChangeAspect="1"/>
          </p:cNvPicPr>
          <p:nvPr>
            <p:ph idx="1"/>
          </p:nvPr>
        </p:nvPicPr>
        <p:blipFill>
          <a:blip r:embed="rId2"/>
          <a:stretch>
            <a:fillRect/>
          </a:stretch>
        </p:blipFill>
        <p:spPr>
          <a:xfrm>
            <a:off x="59584" y="119346"/>
            <a:ext cx="2893650" cy="372667"/>
          </a:xfrm>
          <a:prstGeom prst="rect">
            <a:avLst/>
          </a:prstGeom>
        </p:spPr>
      </p:pic>
      <p:pic>
        <p:nvPicPr>
          <p:cNvPr id="5" name="Obraz 4"/>
          <p:cNvPicPr>
            <a:picLocks noChangeAspect="1"/>
          </p:cNvPicPr>
          <p:nvPr/>
        </p:nvPicPr>
        <p:blipFill>
          <a:blip r:embed="rId3"/>
          <a:stretch>
            <a:fillRect/>
          </a:stretch>
        </p:blipFill>
        <p:spPr>
          <a:xfrm>
            <a:off x="1458383" y="2063783"/>
            <a:ext cx="7616700" cy="4074551"/>
          </a:xfrm>
          <a:prstGeom prst="rect">
            <a:avLst/>
          </a:prstGeom>
        </p:spPr>
      </p:pic>
    </p:spTree>
    <p:extLst>
      <p:ext uri="{BB962C8B-B14F-4D97-AF65-F5344CB8AC3E}">
        <p14:creationId xmlns:p14="http://schemas.microsoft.com/office/powerpoint/2010/main" val="2221372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59584" y="119346"/>
            <a:ext cx="2893650" cy="372667"/>
          </a:xfrm>
          <a:prstGeom prst="rect">
            <a:avLst/>
          </a:prstGeom>
        </p:spPr>
      </p:pic>
      <p:pic>
        <p:nvPicPr>
          <p:cNvPr id="6" name="Obraz 5"/>
          <p:cNvPicPr>
            <a:picLocks noChangeAspect="1"/>
          </p:cNvPicPr>
          <p:nvPr/>
        </p:nvPicPr>
        <p:blipFill>
          <a:blip r:embed="rId3"/>
          <a:stretch>
            <a:fillRect/>
          </a:stretch>
        </p:blipFill>
        <p:spPr>
          <a:xfrm>
            <a:off x="0" y="1025428"/>
            <a:ext cx="11296723" cy="5053030"/>
          </a:xfrm>
          <a:prstGeom prst="rect">
            <a:avLst/>
          </a:prstGeom>
        </p:spPr>
      </p:pic>
    </p:spTree>
    <p:extLst>
      <p:ext uri="{BB962C8B-B14F-4D97-AF65-F5344CB8AC3E}">
        <p14:creationId xmlns:p14="http://schemas.microsoft.com/office/powerpoint/2010/main" val="39970768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a:blip r:embed="rId2"/>
          <a:stretch>
            <a:fillRect/>
          </a:stretch>
        </p:blipFill>
        <p:spPr>
          <a:xfrm>
            <a:off x="0" y="0"/>
            <a:ext cx="2549850" cy="229333"/>
          </a:xfrm>
          <a:prstGeom prst="rect">
            <a:avLst/>
          </a:prstGeom>
        </p:spPr>
      </p:pic>
      <p:sp>
        <p:nvSpPr>
          <p:cNvPr id="2" name="Tytuł 1"/>
          <p:cNvSpPr>
            <a:spLocks noGrp="1"/>
          </p:cNvSpPr>
          <p:nvPr>
            <p:ph type="title"/>
          </p:nvPr>
        </p:nvSpPr>
        <p:spPr/>
        <p:txBody>
          <a:bodyPr/>
          <a:lstStyle/>
          <a:p>
            <a:r>
              <a:rPr lang="pl-PL" dirty="0" err="1" smtClean="0"/>
              <a:t>Indications</a:t>
            </a:r>
            <a:r>
              <a:rPr lang="pl-PL" dirty="0" smtClean="0"/>
              <a:t>: </a:t>
            </a:r>
            <a:r>
              <a:rPr lang="pl-PL" dirty="0" err="1" smtClean="0"/>
              <a:t>treatment</a:t>
            </a:r>
            <a:r>
              <a:rPr lang="pl-PL" dirty="0" smtClean="0"/>
              <a:t> monitoring</a:t>
            </a:r>
            <a:endParaRPr lang="pl-PL" dirty="0"/>
          </a:p>
        </p:txBody>
      </p:sp>
      <p:pic>
        <p:nvPicPr>
          <p:cNvPr id="7" name="Obraz 6"/>
          <p:cNvPicPr>
            <a:picLocks noChangeAspect="1"/>
          </p:cNvPicPr>
          <p:nvPr/>
        </p:nvPicPr>
        <p:blipFill>
          <a:blip r:embed="rId3"/>
          <a:stretch>
            <a:fillRect/>
          </a:stretch>
        </p:blipFill>
        <p:spPr>
          <a:xfrm>
            <a:off x="615459" y="2515503"/>
            <a:ext cx="9769651" cy="3275167"/>
          </a:xfrm>
          <a:prstGeom prst="rect">
            <a:avLst/>
          </a:prstGeom>
        </p:spPr>
      </p:pic>
      <p:sp>
        <p:nvSpPr>
          <p:cNvPr id="3" name="Symbol zastępczy zawartości 2"/>
          <p:cNvSpPr>
            <a:spLocks noGrp="1"/>
          </p:cNvSpPr>
          <p:nvPr>
            <p:ph idx="1"/>
          </p:nvPr>
        </p:nvSpPr>
        <p:spPr>
          <a:xfrm>
            <a:off x="1261872" y="1439333"/>
            <a:ext cx="8595360" cy="4351337"/>
          </a:xfrm>
        </p:spPr>
        <p:txBody>
          <a:bodyPr/>
          <a:lstStyle/>
          <a:p>
            <a:endParaRPr lang="pl-PL" dirty="0"/>
          </a:p>
        </p:txBody>
      </p:sp>
    </p:spTree>
    <p:extLst>
      <p:ext uri="{BB962C8B-B14F-4D97-AF65-F5344CB8AC3E}">
        <p14:creationId xmlns:p14="http://schemas.microsoft.com/office/powerpoint/2010/main" val="4144703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a:blip r:embed="rId2"/>
          <a:stretch>
            <a:fillRect/>
          </a:stretch>
        </p:blipFill>
        <p:spPr>
          <a:xfrm>
            <a:off x="0" y="0"/>
            <a:ext cx="2549850" cy="229333"/>
          </a:xfrm>
          <a:prstGeom prst="rect">
            <a:avLst/>
          </a:prstGeom>
        </p:spPr>
      </p:pic>
      <p:sp>
        <p:nvSpPr>
          <p:cNvPr id="2" name="Tytuł 1"/>
          <p:cNvSpPr>
            <a:spLocks noGrp="1"/>
          </p:cNvSpPr>
          <p:nvPr>
            <p:ph type="title"/>
          </p:nvPr>
        </p:nvSpPr>
        <p:spPr/>
        <p:txBody>
          <a:bodyPr/>
          <a:lstStyle/>
          <a:p>
            <a:r>
              <a:rPr lang="pl-PL" dirty="0" err="1" smtClean="0"/>
              <a:t>Other</a:t>
            </a:r>
            <a:r>
              <a:rPr lang="pl-PL" dirty="0" smtClean="0"/>
              <a:t> </a:t>
            </a:r>
            <a:r>
              <a:rPr lang="pl-PL" dirty="0" err="1" smtClean="0"/>
              <a:t>tracers</a:t>
            </a:r>
            <a:r>
              <a:rPr lang="pl-PL" dirty="0" smtClean="0"/>
              <a:t>: </a:t>
            </a:r>
            <a:r>
              <a:rPr lang="pl-PL" dirty="0" err="1" smtClean="0"/>
              <a:t>proliferation</a:t>
            </a:r>
            <a:r>
              <a:rPr lang="pl-PL" dirty="0" smtClean="0"/>
              <a:t> (18F-FLT)</a:t>
            </a:r>
            <a:endParaRPr lang="pl-PL" dirty="0"/>
          </a:p>
        </p:txBody>
      </p:sp>
      <p:pic>
        <p:nvPicPr>
          <p:cNvPr id="6" name="Obraz 5"/>
          <p:cNvPicPr>
            <a:picLocks noChangeAspect="1"/>
          </p:cNvPicPr>
          <p:nvPr/>
        </p:nvPicPr>
        <p:blipFill>
          <a:blip r:embed="rId3"/>
          <a:stretch>
            <a:fillRect/>
          </a:stretch>
        </p:blipFill>
        <p:spPr>
          <a:xfrm>
            <a:off x="3759201" y="1691322"/>
            <a:ext cx="4385726" cy="5073946"/>
          </a:xfrm>
          <a:prstGeom prst="rect">
            <a:avLst/>
          </a:prstGeom>
        </p:spPr>
      </p:pic>
      <p:sp>
        <p:nvSpPr>
          <p:cNvPr id="3" name="Symbol zastępczy zawartości 2"/>
          <p:cNvSpPr>
            <a:spLocks noGrp="1"/>
          </p:cNvSpPr>
          <p:nvPr>
            <p:ph idx="1"/>
          </p:nvPr>
        </p:nvSpPr>
        <p:spPr/>
        <p:txBody>
          <a:bodyPr/>
          <a:lstStyle/>
          <a:p>
            <a:endParaRPr lang="pl-PL" dirty="0"/>
          </a:p>
        </p:txBody>
      </p:sp>
    </p:spTree>
    <p:extLst>
      <p:ext uri="{BB962C8B-B14F-4D97-AF65-F5344CB8AC3E}">
        <p14:creationId xmlns:p14="http://schemas.microsoft.com/office/powerpoint/2010/main" val="1103773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18F-FLT in </a:t>
            </a:r>
            <a:r>
              <a:rPr lang="pl-PL" dirty="0" err="1" smtClean="0"/>
              <a:t>therapy</a:t>
            </a:r>
            <a:r>
              <a:rPr lang="pl-PL" dirty="0" smtClean="0"/>
              <a:t> monitoring</a:t>
            </a:r>
            <a:endParaRPr lang="pl-PL" dirty="0"/>
          </a:p>
        </p:txBody>
      </p:sp>
      <p:sp>
        <p:nvSpPr>
          <p:cNvPr id="3" name="Symbol zastępczy zawartości 2"/>
          <p:cNvSpPr>
            <a:spLocks noGrp="1"/>
          </p:cNvSpPr>
          <p:nvPr>
            <p:ph idx="1"/>
          </p:nvPr>
        </p:nvSpPr>
        <p:spPr/>
        <p:txBody>
          <a:bodyPr/>
          <a:lstStyle/>
          <a:p>
            <a:endParaRPr lang="pl-PL"/>
          </a:p>
        </p:txBody>
      </p:sp>
      <p:pic>
        <p:nvPicPr>
          <p:cNvPr id="4" name="Obraz 3"/>
          <p:cNvPicPr>
            <a:picLocks noChangeAspect="1"/>
          </p:cNvPicPr>
          <p:nvPr/>
        </p:nvPicPr>
        <p:blipFill>
          <a:blip r:embed="rId2"/>
          <a:stretch>
            <a:fillRect/>
          </a:stretch>
        </p:blipFill>
        <p:spPr>
          <a:xfrm>
            <a:off x="1462685" y="1675594"/>
            <a:ext cx="8193734" cy="4657748"/>
          </a:xfrm>
          <a:prstGeom prst="rect">
            <a:avLst/>
          </a:prstGeom>
        </p:spPr>
      </p:pic>
      <p:pic>
        <p:nvPicPr>
          <p:cNvPr id="5" name="Obraz 4"/>
          <p:cNvPicPr>
            <a:picLocks noChangeAspect="1"/>
          </p:cNvPicPr>
          <p:nvPr/>
        </p:nvPicPr>
        <p:blipFill>
          <a:blip r:embed="rId3"/>
          <a:stretch>
            <a:fillRect/>
          </a:stretch>
        </p:blipFill>
        <p:spPr>
          <a:xfrm>
            <a:off x="4413512" y="6080401"/>
            <a:ext cx="5242907" cy="746717"/>
          </a:xfrm>
          <a:prstGeom prst="rect">
            <a:avLst/>
          </a:prstGeom>
        </p:spPr>
      </p:pic>
    </p:spTree>
    <p:extLst>
      <p:ext uri="{BB962C8B-B14F-4D97-AF65-F5344CB8AC3E}">
        <p14:creationId xmlns:p14="http://schemas.microsoft.com/office/powerpoint/2010/main" val="34228585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Why</a:t>
            </a:r>
            <a:r>
              <a:rPr lang="pl-PL" dirty="0" smtClean="0"/>
              <a:t> PET/MR?</a:t>
            </a:r>
            <a:endParaRPr lang="pl-PL" dirty="0"/>
          </a:p>
        </p:txBody>
      </p:sp>
      <p:pic>
        <p:nvPicPr>
          <p:cNvPr id="4" name="Symbol zastępczy zawartości 3"/>
          <p:cNvPicPr>
            <a:picLocks noGrp="1" noChangeAspect="1"/>
          </p:cNvPicPr>
          <p:nvPr>
            <p:ph idx="1"/>
          </p:nvPr>
        </p:nvPicPr>
        <p:blipFill>
          <a:blip r:embed="rId2"/>
          <a:stretch>
            <a:fillRect/>
          </a:stretch>
        </p:blipFill>
        <p:spPr>
          <a:xfrm>
            <a:off x="1794934" y="1981463"/>
            <a:ext cx="6933621" cy="4351338"/>
          </a:xfrm>
          <a:prstGeom prst="rect">
            <a:avLst/>
          </a:prstGeom>
        </p:spPr>
      </p:pic>
      <p:pic>
        <p:nvPicPr>
          <p:cNvPr id="5" name="Obraz 4"/>
          <p:cNvPicPr>
            <a:picLocks noChangeAspect="1"/>
          </p:cNvPicPr>
          <p:nvPr/>
        </p:nvPicPr>
        <p:blipFill>
          <a:blip r:embed="rId3"/>
          <a:stretch>
            <a:fillRect/>
          </a:stretch>
        </p:blipFill>
        <p:spPr>
          <a:xfrm>
            <a:off x="491359" y="261843"/>
            <a:ext cx="2607150" cy="207833"/>
          </a:xfrm>
          <a:prstGeom prst="rect">
            <a:avLst/>
          </a:prstGeom>
        </p:spPr>
      </p:pic>
    </p:spTree>
    <p:extLst>
      <p:ext uri="{BB962C8B-B14F-4D97-AF65-F5344CB8AC3E}">
        <p14:creationId xmlns:p14="http://schemas.microsoft.com/office/powerpoint/2010/main" val="19788130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Dementia</a:t>
            </a:r>
            <a:endParaRPr lang="pl-PL" dirty="0"/>
          </a:p>
        </p:txBody>
      </p:sp>
      <p:sp>
        <p:nvSpPr>
          <p:cNvPr id="3" name="Symbol zastępczy tekstu 2"/>
          <p:cNvSpPr>
            <a:spLocks noGrp="1"/>
          </p:cNvSpPr>
          <p:nvPr>
            <p:ph type="body" idx="1"/>
          </p:nvPr>
        </p:nvSpPr>
        <p:spPr/>
        <p:txBody>
          <a:bodyPr/>
          <a:lstStyle/>
          <a:p>
            <a:endParaRPr lang="pl-PL"/>
          </a:p>
        </p:txBody>
      </p:sp>
    </p:spTree>
    <p:extLst>
      <p:ext uri="{BB962C8B-B14F-4D97-AF65-F5344CB8AC3E}">
        <p14:creationId xmlns:p14="http://schemas.microsoft.com/office/powerpoint/2010/main" val="13736326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dirty="0" smtClean="0"/>
              <a:t>First positron probe – </a:t>
            </a:r>
            <a:br>
              <a:rPr lang="en-US" dirty="0" smtClean="0"/>
            </a:br>
            <a:r>
              <a:rPr lang="en-US" dirty="0" smtClean="0"/>
              <a:t>first human brain study with positron emitting radioisotope</a:t>
            </a:r>
            <a:endParaRPr lang="en-US" dirty="0"/>
          </a:p>
        </p:txBody>
      </p:sp>
      <p:pic>
        <p:nvPicPr>
          <p:cNvPr id="1026" name="Picture 2" descr="fig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7877" y="1967549"/>
            <a:ext cx="3840480" cy="40462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416" y="1778636"/>
            <a:ext cx="4114800"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zaokrąglony 2"/>
          <p:cNvSpPr/>
          <p:nvPr/>
        </p:nvSpPr>
        <p:spPr>
          <a:xfrm>
            <a:off x="5376416" y="3738158"/>
            <a:ext cx="3955826" cy="2664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pl-PL" dirty="0"/>
              <a:t>The </a:t>
            </a:r>
            <a:r>
              <a:rPr lang="pl-PL" dirty="0" err="1"/>
              <a:t>use</a:t>
            </a:r>
            <a:r>
              <a:rPr lang="pl-PL" dirty="0"/>
              <a:t> of </a:t>
            </a:r>
            <a:r>
              <a:rPr lang="pl-PL" dirty="0" err="1"/>
              <a:t>positron</a:t>
            </a:r>
            <a:r>
              <a:rPr lang="pl-PL" dirty="0"/>
              <a:t> </a:t>
            </a:r>
            <a:r>
              <a:rPr lang="pl-PL" dirty="0" err="1"/>
              <a:t>emitting</a:t>
            </a:r>
            <a:r>
              <a:rPr lang="pl-PL" dirty="0"/>
              <a:t> </a:t>
            </a:r>
            <a:r>
              <a:rPr lang="pl-PL" dirty="0" err="1"/>
              <a:t>isotopes</a:t>
            </a:r>
            <a:r>
              <a:rPr lang="pl-PL" dirty="0"/>
              <a:t> in </a:t>
            </a:r>
            <a:r>
              <a:rPr lang="pl-PL" dirty="0" err="1"/>
              <a:t>brain</a:t>
            </a:r>
            <a:r>
              <a:rPr lang="pl-PL" dirty="0"/>
              <a:t> tumor </a:t>
            </a:r>
            <a:r>
              <a:rPr lang="pl-PL" dirty="0" err="1"/>
              <a:t>detection</a:t>
            </a:r>
            <a:r>
              <a:rPr lang="pl-PL" dirty="0"/>
              <a:t> </a:t>
            </a:r>
            <a:r>
              <a:rPr lang="pl-PL" dirty="0" err="1"/>
              <a:t>suggested</a:t>
            </a:r>
            <a:r>
              <a:rPr lang="pl-PL" dirty="0"/>
              <a:t> </a:t>
            </a:r>
            <a:r>
              <a:rPr lang="pl-PL" dirty="0" err="1"/>
              <a:t>independly</a:t>
            </a:r>
            <a:r>
              <a:rPr lang="pl-PL" dirty="0"/>
              <a:t> by </a:t>
            </a:r>
            <a:r>
              <a:rPr lang="pl-PL" dirty="0" err="1"/>
              <a:t>Wrenn</a:t>
            </a:r>
            <a:r>
              <a:rPr lang="pl-PL" dirty="0"/>
              <a:t> and </a:t>
            </a:r>
            <a:r>
              <a:rPr lang="pl-PL" dirty="0" err="1"/>
              <a:t>Sweet</a:t>
            </a:r>
            <a:r>
              <a:rPr lang="pl-PL" dirty="0"/>
              <a:t> (1951)</a:t>
            </a:r>
          </a:p>
          <a:p>
            <a:pPr marL="285750" indent="-285750" algn="ctr">
              <a:buFont typeface="Arial" panose="020B0604020202020204" pitchFamily="34" charset="0"/>
              <a:buChar char="•"/>
            </a:pPr>
            <a:r>
              <a:rPr lang="pl-PL" dirty="0" err="1"/>
              <a:t>Detailed</a:t>
            </a:r>
            <a:r>
              <a:rPr lang="pl-PL" dirty="0"/>
              <a:t> </a:t>
            </a:r>
            <a:r>
              <a:rPr lang="pl-PL" dirty="0" err="1"/>
              <a:t>description</a:t>
            </a:r>
            <a:r>
              <a:rPr lang="pl-PL" dirty="0"/>
              <a:t> </a:t>
            </a:r>
            <a:r>
              <a:rPr lang="pl-PL" dirty="0" err="1"/>
              <a:t>published</a:t>
            </a:r>
            <a:r>
              <a:rPr lang="pl-PL" dirty="0"/>
              <a:t> in 1953 by </a:t>
            </a:r>
            <a:r>
              <a:rPr lang="pl-PL" dirty="0" err="1"/>
              <a:t>Bronwell</a:t>
            </a:r>
            <a:r>
              <a:rPr lang="pl-PL" dirty="0"/>
              <a:t> and </a:t>
            </a:r>
            <a:r>
              <a:rPr lang="pl-PL" dirty="0" err="1"/>
              <a:t>Sweet</a:t>
            </a:r>
            <a:r>
              <a:rPr lang="pl-PL" dirty="0"/>
              <a:t> (</a:t>
            </a:r>
            <a:r>
              <a:rPr lang="pl-PL" baseline="30000" dirty="0"/>
              <a:t>74</a:t>
            </a:r>
            <a:r>
              <a:rPr lang="pl-PL" dirty="0"/>
              <a:t>As)</a:t>
            </a:r>
          </a:p>
        </p:txBody>
      </p:sp>
    </p:spTree>
    <p:extLst>
      <p:ext uri="{BB962C8B-B14F-4D97-AF65-F5344CB8AC3E}">
        <p14:creationId xmlns:p14="http://schemas.microsoft.com/office/powerpoint/2010/main" val="40796438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err="1"/>
              <a:t>D</a:t>
            </a:r>
            <a:r>
              <a:rPr lang="pl-PL" dirty="0" err="1" smtClean="0"/>
              <a:t>ementia</a:t>
            </a:r>
            <a:endParaRPr lang="pl-PL" dirty="0"/>
          </a:p>
        </p:txBody>
      </p:sp>
      <p:sp>
        <p:nvSpPr>
          <p:cNvPr id="5" name="Symbol zastępczy zawartości 4"/>
          <p:cNvSpPr>
            <a:spLocks noGrp="1"/>
          </p:cNvSpPr>
          <p:nvPr>
            <p:ph idx="1"/>
          </p:nvPr>
        </p:nvSpPr>
        <p:spPr>
          <a:xfrm>
            <a:off x="1363472" y="1828800"/>
            <a:ext cx="8595360" cy="4351337"/>
          </a:xfrm>
        </p:spPr>
        <p:txBody>
          <a:bodyPr/>
          <a:lstStyle/>
          <a:p>
            <a:r>
              <a:rPr lang="pl-PL" dirty="0" err="1" smtClean="0"/>
              <a:t>Decline</a:t>
            </a:r>
            <a:r>
              <a:rPr lang="pl-PL" dirty="0" smtClean="0"/>
              <a:t> of </a:t>
            </a:r>
            <a:r>
              <a:rPr lang="pl-PL" dirty="0" err="1" smtClean="0"/>
              <a:t>cognitive</a:t>
            </a:r>
            <a:r>
              <a:rPr lang="pl-PL" dirty="0" smtClean="0"/>
              <a:t> </a:t>
            </a:r>
            <a:r>
              <a:rPr lang="pl-PL" dirty="0" err="1" smtClean="0"/>
              <a:t>or</a:t>
            </a:r>
            <a:r>
              <a:rPr lang="pl-PL" dirty="0" smtClean="0"/>
              <a:t> </a:t>
            </a:r>
            <a:r>
              <a:rPr lang="pl-PL" dirty="0" err="1" smtClean="0"/>
              <a:t>neuropsychological</a:t>
            </a:r>
            <a:r>
              <a:rPr lang="pl-PL" dirty="0" smtClean="0"/>
              <a:t> </a:t>
            </a:r>
            <a:r>
              <a:rPr lang="pl-PL" dirty="0" err="1" smtClean="0"/>
              <a:t>function</a:t>
            </a:r>
            <a:r>
              <a:rPr lang="pl-PL" dirty="0" smtClean="0"/>
              <a:t>, not </a:t>
            </a:r>
            <a:r>
              <a:rPr lang="pl-PL" dirty="0" err="1" smtClean="0"/>
              <a:t>explained</a:t>
            </a:r>
            <a:r>
              <a:rPr lang="pl-PL" dirty="0" smtClean="0"/>
              <a:t> by </a:t>
            </a:r>
            <a:r>
              <a:rPr lang="pl-PL" dirty="0" err="1" smtClean="0"/>
              <a:t>other</a:t>
            </a:r>
            <a:r>
              <a:rPr lang="pl-PL" dirty="0" smtClean="0"/>
              <a:t> </a:t>
            </a:r>
            <a:r>
              <a:rPr lang="pl-PL" dirty="0" err="1" smtClean="0"/>
              <a:t>psychiatric</a:t>
            </a:r>
            <a:r>
              <a:rPr lang="pl-PL" dirty="0" smtClean="0"/>
              <a:t> </a:t>
            </a:r>
            <a:r>
              <a:rPr lang="pl-PL" dirty="0" err="1" smtClean="0"/>
              <a:t>disorder</a:t>
            </a:r>
            <a:r>
              <a:rPr lang="pl-PL" dirty="0" smtClean="0"/>
              <a:t> </a:t>
            </a:r>
            <a:r>
              <a:rPr lang="pl-PL" dirty="0" err="1" smtClean="0"/>
              <a:t>that</a:t>
            </a:r>
            <a:r>
              <a:rPr lang="pl-PL" dirty="0" smtClean="0"/>
              <a:t> </a:t>
            </a:r>
            <a:r>
              <a:rPr lang="pl-PL" dirty="0" err="1" smtClean="0"/>
              <a:t>interferes</a:t>
            </a:r>
            <a:r>
              <a:rPr lang="pl-PL" dirty="0" smtClean="0"/>
              <a:t> with </a:t>
            </a:r>
            <a:r>
              <a:rPr lang="pl-PL" dirty="0" err="1" smtClean="0"/>
              <a:t>usual</a:t>
            </a:r>
            <a:r>
              <a:rPr lang="pl-PL" dirty="0" smtClean="0"/>
              <a:t> </a:t>
            </a:r>
            <a:r>
              <a:rPr lang="pl-PL" dirty="0" err="1" smtClean="0"/>
              <a:t>activities</a:t>
            </a:r>
            <a:endParaRPr lang="pl-PL" dirty="0" smtClean="0"/>
          </a:p>
          <a:p>
            <a:r>
              <a:rPr lang="pl-PL" dirty="0" err="1" smtClean="0"/>
              <a:t>Causes</a:t>
            </a:r>
            <a:r>
              <a:rPr lang="pl-PL" dirty="0" smtClean="0"/>
              <a:t>: Alzheimer </a:t>
            </a:r>
            <a:r>
              <a:rPr lang="pl-PL" dirty="0" err="1" smtClean="0"/>
              <a:t>disease</a:t>
            </a:r>
            <a:r>
              <a:rPr lang="pl-PL" dirty="0" smtClean="0"/>
              <a:t>, </a:t>
            </a:r>
            <a:r>
              <a:rPr lang="pl-PL" dirty="0" err="1" smtClean="0"/>
              <a:t>dementia</a:t>
            </a:r>
            <a:r>
              <a:rPr lang="pl-PL" dirty="0" smtClean="0"/>
              <a:t> with Lewy </a:t>
            </a:r>
            <a:r>
              <a:rPr lang="pl-PL" dirty="0" err="1" smtClean="0"/>
              <a:t>bodies</a:t>
            </a:r>
            <a:r>
              <a:rPr lang="pl-PL" dirty="0" smtClean="0"/>
              <a:t>, </a:t>
            </a:r>
            <a:r>
              <a:rPr lang="pl-PL" dirty="0" err="1" smtClean="0"/>
              <a:t>fronto-temporal</a:t>
            </a:r>
            <a:r>
              <a:rPr lang="pl-PL" dirty="0" smtClean="0"/>
              <a:t> </a:t>
            </a:r>
            <a:r>
              <a:rPr lang="pl-PL" dirty="0" err="1" smtClean="0"/>
              <a:t>dementia</a:t>
            </a:r>
            <a:r>
              <a:rPr lang="pl-PL" dirty="0" smtClean="0"/>
              <a:t>, </a:t>
            </a:r>
            <a:r>
              <a:rPr lang="pl-PL" dirty="0" err="1" smtClean="0"/>
              <a:t>vascular</a:t>
            </a:r>
            <a:r>
              <a:rPr lang="pl-PL" dirty="0" smtClean="0"/>
              <a:t> </a:t>
            </a:r>
            <a:r>
              <a:rPr lang="pl-PL" dirty="0" err="1" smtClean="0"/>
              <a:t>dementia</a:t>
            </a:r>
            <a:r>
              <a:rPr lang="pl-PL" dirty="0" smtClean="0"/>
              <a:t>, </a:t>
            </a:r>
            <a:r>
              <a:rPr lang="pl-PL" dirty="0" err="1" smtClean="0"/>
              <a:t>structural</a:t>
            </a:r>
            <a:r>
              <a:rPr lang="pl-PL" dirty="0" smtClean="0"/>
              <a:t> </a:t>
            </a:r>
            <a:r>
              <a:rPr lang="pl-PL" dirty="0" err="1" smtClean="0"/>
              <a:t>changes</a:t>
            </a:r>
            <a:r>
              <a:rPr lang="pl-PL" dirty="0" smtClean="0"/>
              <a:t> </a:t>
            </a:r>
            <a:r>
              <a:rPr lang="pl-PL" dirty="0" err="1" smtClean="0"/>
              <a:t>including</a:t>
            </a:r>
            <a:r>
              <a:rPr lang="pl-PL" dirty="0" smtClean="0"/>
              <a:t> </a:t>
            </a:r>
            <a:r>
              <a:rPr lang="pl-PL" dirty="0" err="1" smtClean="0"/>
              <a:t>normal</a:t>
            </a:r>
            <a:r>
              <a:rPr lang="pl-PL" dirty="0" smtClean="0"/>
              <a:t> </a:t>
            </a:r>
            <a:r>
              <a:rPr lang="pl-PL" dirty="0" err="1" smtClean="0"/>
              <a:t>pressure</a:t>
            </a:r>
            <a:r>
              <a:rPr lang="pl-PL" dirty="0" smtClean="0"/>
              <a:t> </a:t>
            </a:r>
            <a:r>
              <a:rPr lang="pl-PL" dirty="0" err="1" smtClean="0"/>
              <a:t>hydrocephalus</a:t>
            </a:r>
            <a:endParaRPr lang="pl-PL" dirty="0" smtClean="0"/>
          </a:p>
          <a:p>
            <a:endParaRPr lang="pl-PL" dirty="0" smtClean="0"/>
          </a:p>
        </p:txBody>
      </p:sp>
      <p:sp>
        <p:nvSpPr>
          <p:cNvPr id="6" name="Prostokąt zaokrąglony 5"/>
          <p:cNvSpPr/>
          <p:nvPr/>
        </p:nvSpPr>
        <p:spPr>
          <a:xfrm>
            <a:off x="2175933" y="3818467"/>
            <a:ext cx="6358467" cy="1693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Alzheimer </a:t>
            </a:r>
            <a:r>
              <a:rPr lang="pl-PL" dirty="0" err="1" smtClean="0"/>
              <a:t>disease</a:t>
            </a:r>
            <a:r>
              <a:rPr lang="pl-PL" dirty="0" smtClean="0"/>
              <a:t>, the most </a:t>
            </a:r>
            <a:r>
              <a:rPr lang="pl-PL" dirty="0" err="1" smtClean="0"/>
              <a:t>common</a:t>
            </a:r>
            <a:r>
              <a:rPr lang="pl-PL" dirty="0" smtClean="0"/>
              <a:t> </a:t>
            </a:r>
            <a:r>
              <a:rPr lang="pl-PL" dirty="0" err="1" smtClean="0"/>
              <a:t>cause</a:t>
            </a:r>
            <a:r>
              <a:rPr lang="pl-PL" dirty="0" smtClean="0"/>
              <a:t> of </a:t>
            </a:r>
            <a:r>
              <a:rPr lang="pl-PL" dirty="0" err="1" smtClean="0"/>
              <a:t>dementia</a:t>
            </a:r>
            <a:endParaRPr lang="pl-PL" dirty="0" smtClean="0"/>
          </a:p>
          <a:p>
            <a:pPr algn="ctr"/>
            <a:r>
              <a:rPr lang="pl-PL" dirty="0" smtClean="0"/>
              <a:t>Progressive </a:t>
            </a:r>
            <a:r>
              <a:rPr lang="pl-PL" dirty="0" err="1" smtClean="0"/>
              <a:t>neurodegenerative</a:t>
            </a:r>
            <a:r>
              <a:rPr lang="pl-PL" dirty="0" smtClean="0"/>
              <a:t> </a:t>
            </a:r>
            <a:r>
              <a:rPr lang="pl-PL" dirty="0" err="1" smtClean="0"/>
              <a:t>disease</a:t>
            </a:r>
            <a:endParaRPr lang="pl-PL" dirty="0" smtClean="0"/>
          </a:p>
          <a:p>
            <a:pPr algn="ctr"/>
            <a:r>
              <a:rPr lang="pl-PL" dirty="0" err="1" smtClean="0"/>
              <a:t>Connected</a:t>
            </a:r>
            <a:r>
              <a:rPr lang="pl-PL" dirty="0" smtClean="0"/>
              <a:t> with </a:t>
            </a:r>
            <a:r>
              <a:rPr lang="pl-PL" dirty="0" err="1" smtClean="0"/>
              <a:t>accumulation</a:t>
            </a:r>
            <a:r>
              <a:rPr lang="pl-PL" dirty="0" smtClean="0"/>
              <a:t> of amyloid </a:t>
            </a:r>
            <a:r>
              <a:rPr lang="pl-PL" dirty="0" err="1" smtClean="0"/>
              <a:t>neuritic</a:t>
            </a:r>
            <a:r>
              <a:rPr lang="pl-PL" dirty="0" smtClean="0"/>
              <a:t> </a:t>
            </a:r>
            <a:r>
              <a:rPr lang="pl-PL" dirty="0" err="1" smtClean="0"/>
              <a:t>plaques</a:t>
            </a:r>
            <a:r>
              <a:rPr lang="pl-PL" dirty="0" smtClean="0"/>
              <a:t> and </a:t>
            </a:r>
            <a:r>
              <a:rPr lang="pl-PL" dirty="0" err="1" smtClean="0"/>
              <a:t>neurofibrillary</a:t>
            </a:r>
            <a:r>
              <a:rPr lang="pl-PL" dirty="0" smtClean="0"/>
              <a:t> </a:t>
            </a:r>
            <a:r>
              <a:rPr lang="pl-PL" dirty="0" err="1" smtClean="0"/>
              <a:t>tangles</a:t>
            </a:r>
            <a:r>
              <a:rPr lang="pl-PL" dirty="0" smtClean="0"/>
              <a:t> </a:t>
            </a:r>
            <a:r>
              <a:rPr lang="pl-PL" dirty="0" err="1" smtClean="0"/>
              <a:t>comtaining</a:t>
            </a:r>
            <a:r>
              <a:rPr lang="pl-PL" dirty="0" smtClean="0"/>
              <a:t> the tau protein</a:t>
            </a:r>
            <a:endParaRPr lang="pl-PL" dirty="0"/>
          </a:p>
        </p:txBody>
      </p:sp>
    </p:spTree>
    <p:extLst>
      <p:ext uri="{BB962C8B-B14F-4D97-AF65-F5344CB8AC3E}">
        <p14:creationId xmlns:p14="http://schemas.microsoft.com/office/powerpoint/2010/main" val="2236333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2061848" y="994674"/>
            <a:ext cx="5964551" cy="5211512"/>
          </a:xfrm>
          <a:prstGeom prst="rect">
            <a:avLst/>
          </a:prstGeom>
        </p:spPr>
      </p:pic>
      <p:pic>
        <p:nvPicPr>
          <p:cNvPr id="3" name="Obraz 2"/>
          <p:cNvPicPr>
            <a:picLocks noChangeAspect="1"/>
          </p:cNvPicPr>
          <p:nvPr/>
        </p:nvPicPr>
        <p:blipFill>
          <a:blip r:embed="rId3"/>
          <a:stretch>
            <a:fillRect/>
          </a:stretch>
        </p:blipFill>
        <p:spPr>
          <a:xfrm>
            <a:off x="165608" y="107760"/>
            <a:ext cx="1633050" cy="258000"/>
          </a:xfrm>
          <a:prstGeom prst="rect">
            <a:avLst/>
          </a:prstGeom>
        </p:spPr>
      </p:pic>
    </p:spTree>
    <p:extLst>
      <p:ext uri="{BB962C8B-B14F-4D97-AF65-F5344CB8AC3E}">
        <p14:creationId xmlns:p14="http://schemas.microsoft.com/office/powerpoint/2010/main" val="3287446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976671" y="1820333"/>
            <a:ext cx="8614449" cy="3860800"/>
          </a:xfrm>
          <a:prstGeom prst="rect">
            <a:avLst/>
          </a:prstGeom>
        </p:spPr>
      </p:pic>
      <p:pic>
        <p:nvPicPr>
          <p:cNvPr id="5" name="Obraz 4"/>
          <p:cNvPicPr>
            <a:picLocks noChangeAspect="1"/>
          </p:cNvPicPr>
          <p:nvPr/>
        </p:nvPicPr>
        <p:blipFill>
          <a:blip r:embed="rId3"/>
          <a:stretch>
            <a:fillRect/>
          </a:stretch>
        </p:blipFill>
        <p:spPr>
          <a:xfrm>
            <a:off x="139799" y="109706"/>
            <a:ext cx="1633870" cy="256054"/>
          </a:xfrm>
          <a:prstGeom prst="rect">
            <a:avLst/>
          </a:prstGeom>
        </p:spPr>
      </p:pic>
    </p:spTree>
    <p:extLst>
      <p:ext uri="{BB962C8B-B14F-4D97-AF65-F5344CB8AC3E}">
        <p14:creationId xmlns:p14="http://schemas.microsoft.com/office/powerpoint/2010/main" val="36988672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406400" y="1945638"/>
            <a:ext cx="10910650" cy="4616029"/>
          </a:xfrm>
          <a:prstGeom prst="rect">
            <a:avLst/>
          </a:prstGeom>
        </p:spPr>
      </p:pic>
      <p:sp>
        <p:nvSpPr>
          <p:cNvPr id="2" name="Tytuł 1"/>
          <p:cNvSpPr>
            <a:spLocks noGrp="1"/>
          </p:cNvSpPr>
          <p:nvPr>
            <p:ph type="title"/>
          </p:nvPr>
        </p:nvSpPr>
        <p:spPr/>
        <p:txBody>
          <a:bodyPr/>
          <a:lstStyle/>
          <a:p>
            <a:endParaRPr lang="pl-PL" dirty="0"/>
          </a:p>
        </p:txBody>
      </p:sp>
      <p:pic>
        <p:nvPicPr>
          <p:cNvPr id="7" name="Obraz 6"/>
          <p:cNvPicPr>
            <a:picLocks noChangeAspect="1"/>
          </p:cNvPicPr>
          <p:nvPr/>
        </p:nvPicPr>
        <p:blipFill>
          <a:blip r:embed="rId3"/>
          <a:stretch>
            <a:fillRect/>
          </a:stretch>
        </p:blipFill>
        <p:spPr>
          <a:xfrm>
            <a:off x="8772007" y="111444"/>
            <a:ext cx="2320650" cy="315333"/>
          </a:xfrm>
          <a:prstGeom prst="rect">
            <a:avLst/>
          </a:prstGeom>
        </p:spPr>
      </p:pic>
      <p:sp>
        <p:nvSpPr>
          <p:cNvPr id="3" name="Symbol zastępczy zawartości 2"/>
          <p:cNvSpPr>
            <a:spLocks noGrp="1"/>
          </p:cNvSpPr>
          <p:nvPr>
            <p:ph idx="1"/>
          </p:nvPr>
        </p:nvSpPr>
        <p:spPr>
          <a:xfrm>
            <a:off x="1261871" y="1828800"/>
            <a:ext cx="9067461" cy="4732867"/>
          </a:xfrm>
        </p:spPr>
        <p:txBody>
          <a:bodyPr/>
          <a:lstStyle/>
          <a:p>
            <a:endParaRPr lang="pl-PL" dirty="0"/>
          </a:p>
        </p:txBody>
      </p:sp>
    </p:spTree>
    <p:extLst>
      <p:ext uri="{BB962C8B-B14F-4D97-AF65-F5344CB8AC3E}">
        <p14:creationId xmlns:p14="http://schemas.microsoft.com/office/powerpoint/2010/main" val="39615904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18F-FDG</a:t>
            </a:r>
            <a:endParaRPr lang="pl-PL" dirty="0"/>
          </a:p>
        </p:txBody>
      </p:sp>
      <p:sp>
        <p:nvSpPr>
          <p:cNvPr id="3" name="Symbol zastępczy zawartości 2"/>
          <p:cNvSpPr>
            <a:spLocks noGrp="1"/>
          </p:cNvSpPr>
          <p:nvPr>
            <p:ph idx="1"/>
          </p:nvPr>
        </p:nvSpPr>
        <p:spPr/>
        <p:txBody>
          <a:bodyPr/>
          <a:lstStyle/>
          <a:p>
            <a:r>
              <a:rPr lang="pl-PL" dirty="0" err="1" smtClean="0"/>
              <a:t>Provides</a:t>
            </a:r>
            <a:r>
              <a:rPr lang="pl-PL" dirty="0" smtClean="0"/>
              <a:t> </a:t>
            </a:r>
            <a:r>
              <a:rPr lang="pl-PL" dirty="0" err="1" smtClean="0"/>
              <a:t>possibility</a:t>
            </a:r>
            <a:r>
              <a:rPr lang="pl-PL" dirty="0" smtClean="0"/>
              <a:t> of </a:t>
            </a:r>
            <a:r>
              <a:rPr lang="pl-PL" dirty="0" err="1" smtClean="0"/>
              <a:t>early</a:t>
            </a:r>
            <a:r>
              <a:rPr lang="pl-PL" dirty="0" smtClean="0"/>
              <a:t> </a:t>
            </a:r>
            <a:r>
              <a:rPr lang="pl-PL" dirty="0" err="1" smtClean="0"/>
              <a:t>diagnosis</a:t>
            </a:r>
            <a:r>
              <a:rPr lang="pl-PL" dirty="0" smtClean="0"/>
              <a:t> (</a:t>
            </a:r>
            <a:r>
              <a:rPr lang="pl-PL" dirty="0" err="1" smtClean="0"/>
              <a:t>also</a:t>
            </a:r>
            <a:r>
              <a:rPr lang="pl-PL" dirty="0" smtClean="0"/>
              <a:t> </a:t>
            </a:r>
            <a:r>
              <a:rPr lang="pl-PL" dirty="0" err="1" smtClean="0"/>
              <a:t>differential</a:t>
            </a:r>
            <a:r>
              <a:rPr lang="pl-PL" dirty="0" smtClean="0"/>
              <a:t>)</a:t>
            </a:r>
          </a:p>
          <a:p>
            <a:r>
              <a:rPr lang="pl-PL" dirty="0" err="1" smtClean="0"/>
              <a:t>Gives</a:t>
            </a:r>
            <a:r>
              <a:rPr lang="pl-PL" dirty="0" smtClean="0"/>
              <a:t> </a:t>
            </a:r>
            <a:r>
              <a:rPr lang="pl-PL" dirty="0" err="1" smtClean="0"/>
              <a:t>characteristic</a:t>
            </a:r>
            <a:r>
              <a:rPr lang="pl-PL" dirty="0" smtClean="0"/>
              <a:t> </a:t>
            </a:r>
            <a:r>
              <a:rPr lang="pl-PL" dirty="0" err="1" smtClean="0"/>
              <a:t>pattern</a:t>
            </a:r>
            <a:r>
              <a:rPr lang="pl-PL" dirty="0" smtClean="0"/>
              <a:t> of </a:t>
            </a:r>
            <a:r>
              <a:rPr lang="pl-PL" dirty="0" err="1" smtClean="0"/>
              <a:t>hypometabolism</a:t>
            </a:r>
            <a:endParaRPr lang="pl-PL" dirty="0" smtClean="0"/>
          </a:p>
          <a:p>
            <a:pPr marL="0" indent="0">
              <a:buNone/>
            </a:pPr>
            <a:endParaRPr lang="pl-PL" dirty="0"/>
          </a:p>
        </p:txBody>
      </p:sp>
      <p:sp>
        <p:nvSpPr>
          <p:cNvPr id="4" name="Prostokąt zaokrąglony 3"/>
          <p:cNvSpPr/>
          <p:nvPr/>
        </p:nvSpPr>
        <p:spPr>
          <a:xfrm>
            <a:off x="2455333" y="3556000"/>
            <a:ext cx="5122334" cy="1380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smtClean="0"/>
              <a:t>Diagnostic</a:t>
            </a:r>
            <a:r>
              <a:rPr lang="pl-PL" dirty="0" smtClean="0"/>
              <a:t> </a:t>
            </a:r>
            <a:r>
              <a:rPr lang="pl-PL" dirty="0" err="1" smtClean="0"/>
              <a:t>accuracy</a:t>
            </a:r>
            <a:r>
              <a:rPr lang="pl-PL" dirty="0" smtClean="0"/>
              <a:t> 93%</a:t>
            </a:r>
          </a:p>
          <a:p>
            <a:pPr algn="ctr"/>
            <a:r>
              <a:rPr lang="pl-PL" dirty="0" err="1" smtClean="0"/>
              <a:t>Sensitivity</a:t>
            </a:r>
            <a:r>
              <a:rPr lang="pl-PL" dirty="0" smtClean="0"/>
              <a:t> 96%</a:t>
            </a:r>
          </a:p>
          <a:p>
            <a:pPr algn="ctr"/>
            <a:r>
              <a:rPr lang="pl-PL" dirty="0" err="1" smtClean="0"/>
              <a:t>Specificity</a:t>
            </a:r>
            <a:r>
              <a:rPr lang="pl-PL" dirty="0" smtClean="0"/>
              <a:t> 90%</a:t>
            </a:r>
            <a:endParaRPr lang="pl-PL" dirty="0"/>
          </a:p>
        </p:txBody>
      </p:sp>
    </p:spTree>
    <p:extLst>
      <p:ext uri="{BB962C8B-B14F-4D97-AF65-F5344CB8AC3E}">
        <p14:creationId xmlns:p14="http://schemas.microsoft.com/office/powerpoint/2010/main" val="11495386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844814" y="365760"/>
            <a:ext cx="8565622" cy="1390008"/>
          </a:xfrm>
          <a:prstGeom prst="rect">
            <a:avLst/>
          </a:prstGeom>
        </p:spPr>
      </p:pic>
      <p:pic>
        <p:nvPicPr>
          <p:cNvPr id="5" name="Obraz 4"/>
          <p:cNvPicPr>
            <a:picLocks noChangeAspect="1"/>
          </p:cNvPicPr>
          <p:nvPr/>
        </p:nvPicPr>
        <p:blipFill>
          <a:blip r:embed="rId3"/>
          <a:stretch>
            <a:fillRect/>
          </a:stretch>
        </p:blipFill>
        <p:spPr>
          <a:xfrm>
            <a:off x="1102299" y="2005600"/>
            <a:ext cx="8050651" cy="4593834"/>
          </a:xfrm>
          <a:prstGeom prst="rect">
            <a:avLst/>
          </a:prstGeom>
        </p:spPr>
      </p:pic>
    </p:spTree>
    <p:extLst>
      <p:ext uri="{BB962C8B-B14F-4D97-AF65-F5344CB8AC3E}">
        <p14:creationId xmlns:p14="http://schemas.microsoft.com/office/powerpoint/2010/main" val="26045755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0" y="211541"/>
            <a:ext cx="5758651" cy="817000"/>
          </a:xfrm>
          <a:prstGeom prst="rect">
            <a:avLst/>
          </a:prstGeom>
        </p:spPr>
      </p:pic>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3"/>
          <a:stretch>
            <a:fillRect/>
          </a:stretch>
        </p:blipFill>
        <p:spPr>
          <a:xfrm>
            <a:off x="1027425" y="2023533"/>
            <a:ext cx="8260188" cy="4723872"/>
          </a:xfrm>
          <a:prstGeom prst="rect">
            <a:avLst/>
          </a:prstGeom>
        </p:spPr>
      </p:pic>
    </p:spTree>
    <p:extLst>
      <p:ext uri="{BB962C8B-B14F-4D97-AF65-F5344CB8AC3E}">
        <p14:creationId xmlns:p14="http://schemas.microsoft.com/office/powerpoint/2010/main" val="15735525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Amyloid-</a:t>
            </a:r>
            <a:r>
              <a:rPr lang="pl-PL" dirty="0" err="1" smtClean="0"/>
              <a:t>binding</a:t>
            </a:r>
            <a:r>
              <a:rPr lang="pl-PL" dirty="0" smtClean="0"/>
              <a:t> </a:t>
            </a:r>
            <a:r>
              <a:rPr lang="pl-PL" dirty="0" err="1" smtClean="0"/>
              <a:t>tracers</a:t>
            </a:r>
            <a:endParaRPr lang="pl-PL" dirty="0"/>
          </a:p>
        </p:txBody>
      </p:sp>
      <p:sp>
        <p:nvSpPr>
          <p:cNvPr id="3" name="Symbol zastępczy zawartości 2"/>
          <p:cNvSpPr>
            <a:spLocks noGrp="1"/>
          </p:cNvSpPr>
          <p:nvPr>
            <p:ph idx="1"/>
          </p:nvPr>
        </p:nvSpPr>
        <p:spPr/>
        <p:txBody>
          <a:bodyPr/>
          <a:lstStyle/>
          <a:p>
            <a:endParaRPr lang="pl-PL"/>
          </a:p>
        </p:txBody>
      </p:sp>
    </p:spTree>
    <p:extLst>
      <p:ext uri="{BB962C8B-B14F-4D97-AF65-F5344CB8AC3E}">
        <p14:creationId xmlns:p14="http://schemas.microsoft.com/office/powerpoint/2010/main" val="2745365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5" name="Symbol zastępczy zawartości 4"/>
          <p:cNvPicPr>
            <a:picLocks noGrp="1" noChangeAspect="1"/>
          </p:cNvPicPr>
          <p:nvPr>
            <p:ph idx="1"/>
          </p:nvPr>
        </p:nvPicPr>
        <p:blipFill>
          <a:blip r:embed="rId2"/>
          <a:stretch>
            <a:fillRect/>
          </a:stretch>
        </p:blipFill>
        <p:spPr>
          <a:xfrm>
            <a:off x="279750" y="233041"/>
            <a:ext cx="8222551" cy="1591000"/>
          </a:xfrm>
          <a:prstGeom prst="rect">
            <a:avLst/>
          </a:prstGeom>
        </p:spPr>
      </p:pic>
      <p:pic>
        <p:nvPicPr>
          <p:cNvPr id="6" name="Obraz 5"/>
          <p:cNvPicPr>
            <a:picLocks noChangeAspect="1"/>
          </p:cNvPicPr>
          <p:nvPr/>
        </p:nvPicPr>
        <p:blipFill>
          <a:blip r:embed="rId3"/>
          <a:stretch>
            <a:fillRect/>
          </a:stretch>
        </p:blipFill>
        <p:spPr>
          <a:xfrm>
            <a:off x="1481600" y="2217799"/>
            <a:ext cx="6146916" cy="3564935"/>
          </a:xfrm>
          <a:prstGeom prst="rect">
            <a:avLst/>
          </a:prstGeom>
        </p:spPr>
      </p:pic>
    </p:spTree>
    <p:extLst>
      <p:ext uri="{BB962C8B-B14F-4D97-AF65-F5344CB8AC3E}">
        <p14:creationId xmlns:p14="http://schemas.microsoft.com/office/powerpoint/2010/main" val="6272892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5" name="Symbol zastępczy zawartości 4"/>
          <p:cNvPicPr>
            <a:picLocks noGrp="1" noChangeAspect="1"/>
          </p:cNvPicPr>
          <p:nvPr>
            <p:ph idx="1"/>
          </p:nvPr>
        </p:nvPicPr>
        <p:blipFill>
          <a:blip r:embed="rId2"/>
          <a:stretch>
            <a:fillRect/>
          </a:stretch>
        </p:blipFill>
        <p:spPr>
          <a:xfrm>
            <a:off x="279750" y="233041"/>
            <a:ext cx="8222551" cy="1591000"/>
          </a:xfrm>
          <a:prstGeom prst="rect">
            <a:avLst/>
          </a:prstGeom>
        </p:spPr>
      </p:pic>
      <p:pic>
        <p:nvPicPr>
          <p:cNvPr id="7" name="Obraz 6"/>
          <p:cNvPicPr>
            <a:picLocks noChangeAspect="1"/>
          </p:cNvPicPr>
          <p:nvPr/>
        </p:nvPicPr>
        <p:blipFill>
          <a:blip r:embed="rId3"/>
          <a:stretch>
            <a:fillRect/>
          </a:stretch>
        </p:blipFill>
        <p:spPr>
          <a:xfrm>
            <a:off x="179474" y="1824041"/>
            <a:ext cx="8423101" cy="3289500"/>
          </a:xfrm>
          <a:prstGeom prst="rect">
            <a:avLst/>
          </a:prstGeom>
        </p:spPr>
      </p:pic>
    </p:spTree>
    <p:extLst>
      <p:ext uri="{BB962C8B-B14F-4D97-AF65-F5344CB8AC3E}">
        <p14:creationId xmlns:p14="http://schemas.microsoft.com/office/powerpoint/2010/main" val="4253805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PC (</a:t>
            </a:r>
            <a:r>
              <a:rPr lang="pl-PL" dirty="0" err="1" smtClean="0"/>
              <a:t>positron</a:t>
            </a:r>
            <a:r>
              <a:rPr lang="pl-PL" dirty="0" smtClean="0"/>
              <a:t> </a:t>
            </a:r>
            <a:r>
              <a:rPr lang="pl-PL" dirty="0" err="1" smtClean="0"/>
              <a:t>cammera</a:t>
            </a:r>
            <a:r>
              <a:rPr lang="pl-PL" dirty="0" smtClean="0"/>
              <a:t>) </a:t>
            </a:r>
            <a:r>
              <a:rPr lang="pl-PL" dirty="0" err="1" smtClean="0"/>
              <a:t>series</a:t>
            </a:r>
            <a:r>
              <a:rPr lang="pl-PL" dirty="0" smtClean="0"/>
              <a:t> </a:t>
            </a:r>
            <a:endParaRPr lang="pl-PL" dirty="0"/>
          </a:p>
        </p:txBody>
      </p:sp>
      <p:sp>
        <p:nvSpPr>
          <p:cNvPr id="3" name="Symbol zastępczy zawartości 2"/>
          <p:cNvSpPr>
            <a:spLocks noGrp="1"/>
          </p:cNvSpPr>
          <p:nvPr>
            <p:ph idx="1"/>
          </p:nvPr>
        </p:nvSpPr>
        <p:spPr/>
        <p:txBody>
          <a:bodyPr/>
          <a:lstStyle/>
          <a:p>
            <a:endParaRPr lang="pl-P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85" y="2175273"/>
            <a:ext cx="409575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zaokrąglony 3"/>
          <p:cNvSpPr/>
          <p:nvPr/>
        </p:nvSpPr>
        <p:spPr>
          <a:xfrm>
            <a:off x="4271988" y="2175273"/>
            <a:ext cx="3672408" cy="3168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a:t>Constructed</a:t>
            </a:r>
            <a:r>
              <a:rPr lang="pl-PL" dirty="0"/>
              <a:t> by </a:t>
            </a:r>
            <a:r>
              <a:rPr lang="pl-PL" dirty="0" err="1"/>
              <a:t>Burnham</a:t>
            </a:r>
            <a:r>
              <a:rPr lang="pl-PL" dirty="0"/>
              <a:t> and </a:t>
            </a:r>
            <a:r>
              <a:rPr lang="pl-PL" dirty="0" err="1"/>
              <a:t>Brownell</a:t>
            </a:r>
            <a:r>
              <a:rPr lang="pl-PL" dirty="0"/>
              <a:t> in mid1960-ties to </a:t>
            </a:r>
            <a:r>
              <a:rPr lang="pl-PL" dirty="0" err="1"/>
              <a:t>early</a:t>
            </a:r>
            <a:r>
              <a:rPr lang="pl-PL" dirty="0"/>
              <a:t> 1970-ties</a:t>
            </a:r>
          </a:p>
          <a:p>
            <a:pPr algn="ctr"/>
            <a:endParaRPr lang="pl-PL" dirty="0"/>
          </a:p>
          <a:p>
            <a:pPr algn="ctr"/>
            <a:r>
              <a:rPr lang="pl-PL" dirty="0"/>
              <a:t>Field of </a:t>
            </a:r>
            <a:r>
              <a:rPr lang="pl-PL" dirty="0" err="1"/>
              <a:t>view</a:t>
            </a:r>
            <a:r>
              <a:rPr lang="pl-PL" dirty="0"/>
              <a:t>: 27 x 30 cm</a:t>
            </a:r>
          </a:p>
          <a:p>
            <a:pPr algn="ctr"/>
            <a:endParaRPr lang="pl-PL" dirty="0"/>
          </a:p>
          <a:p>
            <a:pPr algn="ctr"/>
            <a:r>
              <a:rPr lang="pl-PL" dirty="0"/>
              <a:t>First </a:t>
            </a:r>
            <a:r>
              <a:rPr lang="pl-PL" dirty="0" err="1"/>
              <a:t>transaxial</a:t>
            </a:r>
            <a:r>
              <a:rPr lang="pl-PL" dirty="0"/>
              <a:t> </a:t>
            </a:r>
            <a:r>
              <a:rPr lang="pl-PL" dirty="0" err="1"/>
              <a:t>images</a:t>
            </a:r>
            <a:r>
              <a:rPr lang="pl-PL" dirty="0"/>
              <a:t> </a:t>
            </a:r>
            <a:r>
              <a:rPr lang="pl-PL" dirty="0" err="1"/>
              <a:t>obtained</a:t>
            </a:r>
            <a:r>
              <a:rPr lang="pl-PL" dirty="0"/>
              <a:t> by </a:t>
            </a:r>
            <a:r>
              <a:rPr lang="pl-PL" dirty="0" err="1"/>
              <a:t>Chesler</a:t>
            </a:r>
            <a:r>
              <a:rPr lang="pl-PL" dirty="0"/>
              <a:t> -1973 – </a:t>
            </a:r>
            <a:r>
              <a:rPr lang="pl-PL" dirty="0" err="1"/>
              <a:t>through</a:t>
            </a:r>
            <a:r>
              <a:rPr lang="pl-PL" dirty="0"/>
              <a:t> </a:t>
            </a:r>
            <a:r>
              <a:rPr lang="pl-PL" dirty="0" err="1"/>
              <a:t>rotating</a:t>
            </a:r>
            <a:r>
              <a:rPr lang="pl-PL" dirty="0"/>
              <a:t> the PC</a:t>
            </a:r>
          </a:p>
          <a:p>
            <a:pPr algn="ctr"/>
            <a:endParaRPr lang="pl-PL" dirty="0"/>
          </a:p>
        </p:txBody>
      </p:sp>
      <p:pic>
        <p:nvPicPr>
          <p:cNvPr id="7" name="Obraz 6"/>
          <p:cNvPicPr>
            <a:picLocks noChangeAspect="1"/>
          </p:cNvPicPr>
          <p:nvPr/>
        </p:nvPicPr>
        <p:blipFill>
          <a:blip r:embed="rId3"/>
          <a:stretch>
            <a:fillRect/>
          </a:stretch>
        </p:blipFill>
        <p:spPr>
          <a:xfrm>
            <a:off x="8143961" y="1568614"/>
            <a:ext cx="3006729" cy="4518492"/>
          </a:xfrm>
          <a:prstGeom prst="rect">
            <a:avLst/>
          </a:prstGeom>
        </p:spPr>
      </p:pic>
      <p:pic>
        <p:nvPicPr>
          <p:cNvPr id="8" name="Obraz 7"/>
          <p:cNvPicPr>
            <a:picLocks noChangeAspect="1"/>
          </p:cNvPicPr>
          <p:nvPr/>
        </p:nvPicPr>
        <p:blipFill>
          <a:blip r:embed="rId4"/>
          <a:stretch>
            <a:fillRect/>
          </a:stretch>
        </p:blipFill>
        <p:spPr>
          <a:xfrm>
            <a:off x="150085" y="6545205"/>
            <a:ext cx="5444200" cy="237765"/>
          </a:xfrm>
          <a:prstGeom prst="rect">
            <a:avLst/>
          </a:prstGeom>
        </p:spPr>
      </p:pic>
    </p:spTree>
    <p:extLst>
      <p:ext uri="{BB962C8B-B14F-4D97-AF65-F5344CB8AC3E}">
        <p14:creationId xmlns:p14="http://schemas.microsoft.com/office/powerpoint/2010/main" val="5424544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1058333" y="958003"/>
            <a:ext cx="6848927" cy="5264884"/>
          </a:xfrm>
          <a:prstGeom prst="rect">
            <a:avLst/>
          </a:prstGeom>
        </p:spPr>
      </p:pic>
      <p:pic>
        <p:nvPicPr>
          <p:cNvPr id="5" name="Obraz 4"/>
          <p:cNvPicPr>
            <a:picLocks noChangeAspect="1"/>
          </p:cNvPicPr>
          <p:nvPr/>
        </p:nvPicPr>
        <p:blipFill>
          <a:blip r:embed="rId3"/>
          <a:stretch>
            <a:fillRect/>
          </a:stretch>
        </p:blipFill>
        <p:spPr>
          <a:xfrm>
            <a:off x="544124" y="176768"/>
            <a:ext cx="2603218" cy="188992"/>
          </a:xfrm>
          <a:prstGeom prst="rect">
            <a:avLst/>
          </a:prstGeom>
        </p:spPr>
      </p:pic>
    </p:spTree>
    <p:extLst>
      <p:ext uri="{BB962C8B-B14F-4D97-AF65-F5344CB8AC3E}">
        <p14:creationId xmlns:p14="http://schemas.microsoft.com/office/powerpoint/2010/main" val="41966234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4" name="Obraz 3"/>
          <p:cNvPicPr>
            <a:picLocks noChangeAspect="1"/>
          </p:cNvPicPr>
          <p:nvPr/>
        </p:nvPicPr>
        <p:blipFill>
          <a:blip r:embed="rId2"/>
          <a:stretch>
            <a:fillRect/>
          </a:stretch>
        </p:blipFill>
        <p:spPr>
          <a:xfrm>
            <a:off x="3901250" y="-347800"/>
            <a:ext cx="4389500" cy="7553599"/>
          </a:xfrm>
          <a:prstGeom prst="rect">
            <a:avLst/>
          </a:prstGeom>
        </p:spPr>
      </p:pic>
      <p:pic>
        <p:nvPicPr>
          <p:cNvPr id="5" name="Obraz 4"/>
          <p:cNvPicPr>
            <a:picLocks noChangeAspect="1"/>
          </p:cNvPicPr>
          <p:nvPr/>
        </p:nvPicPr>
        <p:blipFill>
          <a:blip r:embed="rId3"/>
          <a:stretch>
            <a:fillRect/>
          </a:stretch>
        </p:blipFill>
        <p:spPr>
          <a:xfrm>
            <a:off x="154658" y="108029"/>
            <a:ext cx="2603218" cy="188992"/>
          </a:xfrm>
          <a:prstGeom prst="rect">
            <a:avLst/>
          </a:prstGeom>
        </p:spPr>
      </p:pic>
    </p:spTree>
    <p:extLst>
      <p:ext uri="{BB962C8B-B14F-4D97-AF65-F5344CB8AC3E}">
        <p14:creationId xmlns:p14="http://schemas.microsoft.com/office/powerpoint/2010/main" val="14743483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Amyloid </a:t>
            </a:r>
            <a:r>
              <a:rPr lang="pl-PL" dirty="0" err="1" smtClean="0"/>
              <a:t>imaging</a:t>
            </a:r>
            <a:r>
              <a:rPr lang="pl-PL" dirty="0" smtClean="0"/>
              <a:t> in </a:t>
            </a:r>
            <a:r>
              <a:rPr lang="pl-PL" dirty="0" err="1" smtClean="0"/>
              <a:t>healthy</a:t>
            </a:r>
            <a:r>
              <a:rPr lang="pl-PL" dirty="0" smtClean="0"/>
              <a:t> </a:t>
            </a:r>
            <a:r>
              <a:rPr lang="pl-PL" dirty="0" err="1" smtClean="0"/>
              <a:t>elderly</a:t>
            </a:r>
            <a:endParaRPr lang="pl-PL" dirty="0"/>
          </a:p>
        </p:txBody>
      </p:sp>
      <p:sp>
        <p:nvSpPr>
          <p:cNvPr id="3" name="Symbol zastępczy zawartości 2"/>
          <p:cNvSpPr>
            <a:spLocks noGrp="1"/>
          </p:cNvSpPr>
          <p:nvPr>
            <p:ph idx="1"/>
          </p:nvPr>
        </p:nvSpPr>
        <p:spPr/>
        <p:txBody>
          <a:bodyPr>
            <a:normAutofit/>
          </a:bodyPr>
          <a:lstStyle/>
          <a:p>
            <a:r>
              <a:rPr lang="pl-PL" sz="2800" dirty="0" err="1" smtClean="0"/>
              <a:t>Positive</a:t>
            </a:r>
            <a:r>
              <a:rPr lang="pl-PL" sz="2800" dirty="0" smtClean="0"/>
              <a:t> 11C-PiB </a:t>
            </a:r>
            <a:r>
              <a:rPr lang="pl-PL" sz="2800" dirty="0" err="1" smtClean="0"/>
              <a:t>are</a:t>
            </a:r>
            <a:r>
              <a:rPr lang="pl-PL" sz="2800" dirty="0" smtClean="0"/>
              <a:t> </a:t>
            </a:r>
            <a:r>
              <a:rPr lang="pl-PL" sz="2800" dirty="0" err="1" smtClean="0"/>
              <a:t>found</a:t>
            </a:r>
            <a:r>
              <a:rPr lang="pl-PL" sz="2800" dirty="0" smtClean="0"/>
              <a:t> in 12% of </a:t>
            </a:r>
            <a:r>
              <a:rPr lang="pl-PL" sz="2800" dirty="0" err="1" smtClean="0"/>
              <a:t>healthy</a:t>
            </a:r>
            <a:r>
              <a:rPr lang="pl-PL" sz="2800" dirty="0" smtClean="0"/>
              <a:t> </a:t>
            </a:r>
            <a:r>
              <a:rPr lang="pl-PL" sz="2800" dirty="0" err="1" smtClean="0"/>
              <a:t>persons</a:t>
            </a:r>
            <a:r>
              <a:rPr lang="pl-PL" sz="2800" dirty="0" smtClean="0"/>
              <a:t> in </a:t>
            </a:r>
            <a:r>
              <a:rPr lang="pl-PL" sz="2800" dirty="0" err="1" smtClean="0"/>
              <a:t>their</a:t>
            </a:r>
            <a:r>
              <a:rPr lang="pl-PL" sz="2800" dirty="0" smtClean="0"/>
              <a:t> 60s, 30% of </a:t>
            </a:r>
            <a:r>
              <a:rPr lang="pl-PL" sz="2800" dirty="0" err="1" smtClean="0"/>
              <a:t>those</a:t>
            </a:r>
            <a:r>
              <a:rPr lang="pl-PL" sz="2800" dirty="0" smtClean="0"/>
              <a:t> in </a:t>
            </a:r>
            <a:r>
              <a:rPr lang="pl-PL" sz="2800" dirty="0" err="1" smtClean="0"/>
              <a:t>their</a:t>
            </a:r>
            <a:r>
              <a:rPr lang="pl-PL" sz="2800" dirty="0" smtClean="0"/>
              <a:t> 70s, and </a:t>
            </a:r>
            <a:r>
              <a:rPr lang="pl-PL" sz="2800" dirty="0" err="1" smtClean="0"/>
              <a:t>at</a:t>
            </a:r>
            <a:r>
              <a:rPr lang="pl-PL" sz="2800" dirty="0" smtClean="0"/>
              <a:t> </a:t>
            </a:r>
            <a:r>
              <a:rPr lang="pl-PL" sz="2800" dirty="0" err="1" smtClean="0"/>
              <a:t>least</a:t>
            </a:r>
            <a:r>
              <a:rPr lang="pl-PL" sz="2800" dirty="0" smtClean="0"/>
              <a:t> 50% of </a:t>
            </a:r>
            <a:r>
              <a:rPr lang="pl-PL" sz="2800" dirty="0" err="1" smtClean="0"/>
              <a:t>persones</a:t>
            </a:r>
            <a:r>
              <a:rPr lang="pl-PL" sz="2800" dirty="0" smtClean="0"/>
              <a:t> </a:t>
            </a:r>
            <a:r>
              <a:rPr lang="pl-PL" sz="2800" dirty="0" err="1" smtClean="0"/>
              <a:t>over</a:t>
            </a:r>
            <a:r>
              <a:rPr lang="pl-PL" sz="2800" dirty="0" smtClean="0"/>
              <a:t> 80 </a:t>
            </a:r>
            <a:r>
              <a:rPr lang="pl-PL" sz="2800" dirty="0" err="1" smtClean="0"/>
              <a:t>years</a:t>
            </a:r>
            <a:r>
              <a:rPr lang="pl-PL" sz="2800" dirty="0" smtClean="0"/>
              <a:t>.</a:t>
            </a:r>
          </a:p>
          <a:p>
            <a:endParaRPr lang="pl-PL" sz="2800" dirty="0" smtClean="0"/>
          </a:p>
          <a:p>
            <a:r>
              <a:rPr lang="pl-PL" sz="2800" dirty="0" err="1" smtClean="0"/>
              <a:t>More</a:t>
            </a:r>
            <a:r>
              <a:rPr lang="pl-PL" sz="2800" dirty="0" smtClean="0"/>
              <a:t> </a:t>
            </a:r>
            <a:r>
              <a:rPr lang="pl-PL" sz="2800" dirty="0" err="1" smtClean="0"/>
              <a:t>frequently</a:t>
            </a:r>
            <a:r>
              <a:rPr lang="pl-PL" sz="2800" dirty="0" smtClean="0"/>
              <a:t> in </a:t>
            </a:r>
            <a:r>
              <a:rPr lang="pl-PL" sz="2800" dirty="0" err="1" smtClean="0"/>
              <a:t>carriers</a:t>
            </a:r>
            <a:r>
              <a:rPr lang="pl-PL" sz="2800" dirty="0" smtClean="0"/>
              <a:t> of </a:t>
            </a:r>
            <a:r>
              <a:rPr lang="pl-PL" sz="2800" dirty="0" err="1" smtClean="0"/>
              <a:t>ApoE</a:t>
            </a:r>
            <a:r>
              <a:rPr lang="pl-PL" sz="2800" dirty="0" smtClean="0"/>
              <a:t>-</a:t>
            </a:r>
            <a:r>
              <a:rPr lang="pl-PL" sz="2800" dirty="0" smtClean="0">
                <a:sym typeface="Symbol" panose="05050102010706020507" pitchFamily="18" charset="2"/>
              </a:rPr>
              <a:t>4 allele, </a:t>
            </a:r>
            <a:r>
              <a:rPr lang="pl-PL" sz="2800" dirty="0" err="1" smtClean="0">
                <a:sym typeface="Symbol" panose="05050102010706020507" pitchFamily="18" charset="2"/>
              </a:rPr>
              <a:t>who</a:t>
            </a:r>
            <a:r>
              <a:rPr lang="pl-PL" sz="2800" dirty="0" smtClean="0">
                <a:sym typeface="Symbol" panose="05050102010706020507" pitchFamily="18" charset="2"/>
              </a:rPr>
              <a:t> </a:t>
            </a:r>
            <a:r>
              <a:rPr lang="pl-PL" sz="2800" dirty="0" err="1" smtClean="0">
                <a:sym typeface="Symbol" panose="05050102010706020507" pitchFamily="18" charset="2"/>
              </a:rPr>
              <a:t>are</a:t>
            </a:r>
            <a:r>
              <a:rPr lang="pl-PL" sz="2800" dirty="0" smtClean="0">
                <a:sym typeface="Symbol" panose="05050102010706020507" pitchFamily="18" charset="2"/>
              </a:rPr>
              <a:t> </a:t>
            </a:r>
            <a:r>
              <a:rPr lang="pl-PL" sz="2800" dirty="0" err="1" smtClean="0">
                <a:sym typeface="Symbol" panose="05050102010706020507" pitchFamily="18" charset="2"/>
              </a:rPr>
              <a:t>also</a:t>
            </a:r>
            <a:r>
              <a:rPr lang="pl-PL" sz="2800" dirty="0" smtClean="0">
                <a:sym typeface="Symbol" panose="05050102010706020507" pitchFamily="18" charset="2"/>
              </a:rPr>
              <a:t> </a:t>
            </a:r>
            <a:r>
              <a:rPr lang="pl-PL" sz="2800" dirty="0" err="1" smtClean="0">
                <a:sym typeface="Symbol" panose="05050102010706020507" pitchFamily="18" charset="2"/>
              </a:rPr>
              <a:t>at</a:t>
            </a:r>
            <a:r>
              <a:rPr lang="pl-PL" sz="2800" dirty="0" smtClean="0">
                <a:sym typeface="Symbol" panose="05050102010706020507" pitchFamily="18" charset="2"/>
              </a:rPr>
              <a:t> </a:t>
            </a:r>
            <a:r>
              <a:rPr lang="pl-PL" sz="2800" dirty="0" err="1" smtClean="0">
                <a:sym typeface="Symbol" panose="05050102010706020507" pitchFamily="18" charset="2"/>
              </a:rPr>
              <a:t>increased</a:t>
            </a:r>
            <a:r>
              <a:rPr lang="pl-PL" sz="2800" dirty="0" smtClean="0">
                <a:sym typeface="Symbol" panose="05050102010706020507" pitchFamily="18" charset="2"/>
              </a:rPr>
              <a:t> </a:t>
            </a:r>
            <a:r>
              <a:rPr lang="pl-PL" sz="2800" dirty="0" err="1" smtClean="0">
                <a:sym typeface="Symbol" panose="05050102010706020507" pitchFamily="18" charset="2"/>
              </a:rPr>
              <a:t>risk</a:t>
            </a:r>
            <a:r>
              <a:rPr lang="pl-PL" sz="2800" dirty="0" smtClean="0">
                <a:sym typeface="Symbol" panose="05050102010706020507" pitchFamily="18" charset="2"/>
              </a:rPr>
              <a:t> of development of Alzheimer </a:t>
            </a:r>
            <a:r>
              <a:rPr lang="pl-PL" sz="2800" dirty="0" err="1" smtClean="0">
                <a:sym typeface="Symbol" panose="05050102010706020507" pitchFamily="18" charset="2"/>
              </a:rPr>
              <a:t>disease</a:t>
            </a:r>
            <a:r>
              <a:rPr lang="pl-PL" sz="2800" dirty="0" smtClean="0">
                <a:sym typeface="Symbol" panose="05050102010706020507" pitchFamily="18" charset="2"/>
              </a:rPr>
              <a:t>.</a:t>
            </a:r>
            <a:endParaRPr lang="pl-PL" sz="2800" dirty="0"/>
          </a:p>
        </p:txBody>
      </p:sp>
    </p:spTree>
    <p:extLst>
      <p:ext uri="{BB962C8B-B14F-4D97-AF65-F5344CB8AC3E}">
        <p14:creationId xmlns:p14="http://schemas.microsoft.com/office/powerpoint/2010/main" val="12400976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Amyloid </a:t>
            </a:r>
            <a:r>
              <a:rPr lang="pl-PL" dirty="0" err="1" smtClean="0"/>
              <a:t>imaging</a:t>
            </a:r>
            <a:r>
              <a:rPr lang="pl-PL" dirty="0" smtClean="0"/>
              <a:t> in </a:t>
            </a:r>
            <a:r>
              <a:rPr lang="pl-PL" dirty="0" err="1" smtClean="0"/>
              <a:t>minimal</a:t>
            </a:r>
            <a:r>
              <a:rPr lang="pl-PL" dirty="0" smtClean="0"/>
              <a:t> </a:t>
            </a:r>
            <a:r>
              <a:rPr lang="pl-PL" dirty="0" err="1" smtClean="0"/>
              <a:t>cognitive</a:t>
            </a:r>
            <a:r>
              <a:rPr lang="pl-PL" dirty="0" smtClean="0"/>
              <a:t> </a:t>
            </a:r>
            <a:r>
              <a:rPr lang="pl-PL" dirty="0" err="1" smtClean="0"/>
              <a:t>impairment</a:t>
            </a:r>
            <a:endParaRPr lang="pl-PL" dirty="0"/>
          </a:p>
        </p:txBody>
      </p:sp>
      <p:sp>
        <p:nvSpPr>
          <p:cNvPr id="3" name="Symbol zastępczy zawartości 2"/>
          <p:cNvSpPr>
            <a:spLocks noGrp="1"/>
          </p:cNvSpPr>
          <p:nvPr>
            <p:ph idx="1"/>
          </p:nvPr>
        </p:nvSpPr>
        <p:spPr/>
        <p:txBody>
          <a:bodyPr>
            <a:normAutofit/>
          </a:bodyPr>
          <a:lstStyle/>
          <a:p>
            <a:r>
              <a:rPr lang="pl-PL" sz="2400" dirty="0" smtClean="0"/>
              <a:t>70% of MCI </a:t>
            </a:r>
            <a:r>
              <a:rPr lang="pl-PL" sz="2400" dirty="0" err="1" smtClean="0"/>
              <a:t>subjects</a:t>
            </a:r>
            <a:r>
              <a:rPr lang="pl-PL" sz="2400" dirty="0" smtClean="0"/>
              <a:t> with </a:t>
            </a:r>
            <a:r>
              <a:rPr lang="pl-PL" sz="2400" dirty="0" err="1" smtClean="0"/>
              <a:t>positive</a:t>
            </a:r>
            <a:r>
              <a:rPr lang="pl-PL" sz="2400" dirty="0" smtClean="0"/>
              <a:t> 11C-PiB </a:t>
            </a:r>
            <a:r>
              <a:rPr lang="pl-PL" sz="2400" dirty="0" err="1" smtClean="0"/>
              <a:t>scans</a:t>
            </a:r>
            <a:r>
              <a:rPr lang="pl-PL" sz="2400" dirty="0" smtClean="0"/>
              <a:t> </a:t>
            </a:r>
            <a:r>
              <a:rPr lang="pl-PL" sz="2400" dirty="0" err="1" smtClean="0"/>
              <a:t>will</a:t>
            </a:r>
            <a:r>
              <a:rPr lang="pl-PL" sz="2400" dirty="0" smtClean="0"/>
              <a:t> progres to </a:t>
            </a:r>
            <a:r>
              <a:rPr lang="pl-PL" sz="2400" dirty="0" err="1" smtClean="0"/>
              <a:t>dementia</a:t>
            </a:r>
            <a:r>
              <a:rPr lang="pl-PL" sz="2400" dirty="0" smtClean="0"/>
              <a:t> </a:t>
            </a:r>
            <a:r>
              <a:rPr lang="pl-PL" sz="2400" dirty="0" err="1" smtClean="0"/>
              <a:t>due</a:t>
            </a:r>
            <a:r>
              <a:rPr lang="pl-PL" sz="2400" dirty="0" smtClean="0"/>
              <a:t> to Alzheimer </a:t>
            </a:r>
            <a:r>
              <a:rPr lang="pl-PL" sz="2400" dirty="0" err="1" smtClean="0"/>
              <a:t>disease</a:t>
            </a:r>
            <a:r>
              <a:rPr lang="pl-PL" sz="2400" dirty="0" smtClean="0"/>
              <a:t> </a:t>
            </a:r>
            <a:r>
              <a:rPr lang="pl-PL" sz="2400" dirty="0" err="1" smtClean="0"/>
              <a:t>over</a:t>
            </a:r>
            <a:r>
              <a:rPr lang="pl-PL" sz="2400" dirty="0" smtClean="0"/>
              <a:t> 3 </a:t>
            </a:r>
            <a:r>
              <a:rPr lang="pl-PL" sz="2400" dirty="0" err="1" smtClean="0"/>
              <a:t>years</a:t>
            </a:r>
            <a:endParaRPr lang="pl-PL" sz="2400" dirty="0" smtClean="0"/>
          </a:p>
          <a:p>
            <a:endParaRPr lang="pl-PL" sz="2400" dirty="0" smtClean="0"/>
          </a:p>
          <a:p>
            <a:r>
              <a:rPr lang="pl-PL" sz="2400" dirty="0" smtClean="0"/>
              <a:t>Less </a:t>
            </a:r>
            <a:r>
              <a:rPr lang="pl-PL" sz="2400" dirty="0" err="1" smtClean="0"/>
              <a:t>than</a:t>
            </a:r>
            <a:r>
              <a:rPr lang="pl-PL" sz="2400" dirty="0" smtClean="0"/>
              <a:t> 10% of 11C-PiB </a:t>
            </a:r>
            <a:r>
              <a:rPr lang="pl-PL" sz="2400" dirty="0" err="1" smtClean="0"/>
              <a:t>negative</a:t>
            </a:r>
            <a:r>
              <a:rPr lang="pl-PL" sz="2400" dirty="0" smtClean="0"/>
              <a:t> </a:t>
            </a:r>
            <a:r>
              <a:rPr lang="pl-PL" sz="2400" dirty="0" err="1" smtClean="0"/>
              <a:t>patients</a:t>
            </a:r>
            <a:r>
              <a:rPr lang="pl-PL" sz="2400" dirty="0" smtClean="0"/>
              <a:t> </a:t>
            </a:r>
            <a:r>
              <a:rPr lang="pl-PL" sz="2400" dirty="0" err="1" smtClean="0"/>
              <a:t>will</a:t>
            </a:r>
            <a:r>
              <a:rPr lang="pl-PL" sz="2400" dirty="0" smtClean="0"/>
              <a:t> progres to Alzheimer </a:t>
            </a:r>
            <a:r>
              <a:rPr lang="pl-PL" sz="2400" dirty="0" err="1" smtClean="0"/>
              <a:t>disease</a:t>
            </a:r>
            <a:r>
              <a:rPr lang="pl-PL" sz="2400" dirty="0" smtClean="0"/>
              <a:t> and 20% of hem </a:t>
            </a:r>
            <a:r>
              <a:rPr lang="pl-PL" sz="2400" dirty="0" err="1" smtClean="0"/>
              <a:t>will</a:t>
            </a:r>
            <a:r>
              <a:rPr lang="pl-PL" sz="2400" dirty="0" smtClean="0"/>
              <a:t> progres to </a:t>
            </a:r>
            <a:r>
              <a:rPr lang="pl-PL" sz="2400" dirty="0" err="1" smtClean="0"/>
              <a:t>other</a:t>
            </a:r>
            <a:r>
              <a:rPr lang="pl-PL" sz="2400" dirty="0" smtClean="0"/>
              <a:t> </a:t>
            </a:r>
            <a:r>
              <a:rPr lang="pl-PL" sz="2400" dirty="0" err="1" smtClean="0"/>
              <a:t>dementia</a:t>
            </a:r>
            <a:r>
              <a:rPr lang="pl-PL" sz="2400" dirty="0" smtClean="0"/>
              <a:t> </a:t>
            </a:r>
            <a:r>
              <a:rPr lang="pl-PL" sz="2400" dirty="0" err="1" smtClean="0"/>
              <a:t>type</a:t>
            </a:r>
            <a:r>
              <a:rPr lang="pl-PL" sz="2400" dirty="0" smtClean="0"/>
              <a:t> (</a:t>
            </a:r>
            <a:r>
              <a:rPr lang="pl-PL" sz="2400" dirty="0" err="1" smtClean="0"/>
              <a:t>fronto-temporal</a:t>
            </a:r>
            <a:r>
              <a:rPr lang="pl-PL" sz="2400" dirty="0" smtClean="0"/>
              <a:t> </a:t>
            </a:r>
            <a:r>
              <a:rPr lang="pl-PL" sz="2400" dirty="0" err="1" smtClean="0"/>
              <a:t>dementia</a:t>
            </a:r>
            <a:r>
              <a:rPr lang="pl-PL" sz="2400" dirty="0" smtClean="0"/>
              <a:t> </a:t>
            </a:r>
            <a:r>
              <a:rPr lang="pl-PL" sz="2400" dirty="0" err="1" smtClean="0"/>
              <a:t>or</a:t>
            </a:r>
            <a:r>
              <a:rPr lang="pl-PL" sz="2400" dirty="0" smtClean="0"/>
              <a:t> </a:t>
            </a:r>
            <a:r>
              <a:rPr lang="pl-PL" sz="2400" dirty="0" err="1" smtClean="0"/>
              <a:t>dementia</a:t>
            </a:r>
            <a:r>
              <a:rPr lang="pl-PL" sz="2400" dirty="0" smtClean="0"/>
              <a:t> with Lewy </a:t>
            </a:r>
            <a:r>
              <a:rPr lang="pl-PL" sz="2400" dirty="0" err="1" smtClean="0"/>
              <a:t>bodies</a:t>
            </a:r>
            <a:r>
              <a:rPr lang="pl-PL" sz="2400" dirty="0" smtClean="0"/>
              <a:t>)</a:t>
            </a:r>
            <a:endParaRPr lang="pl-PL" sz="2400" dirty="0"/>
          </a:p>
        </p:txBody>
      </p:sp>
    </p:spTree>
    <p:extLst>
      <p:ext uri="{BB962C8B-B14F-4D97-AF65-F5344CB8AC3E}">
        <p14:creationId xmlns:p14="http://schemas.microsoft.com/office/powerpoint/2010/main" val="3967138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2091266" y="762045"/>
            <a:ext cx="5774265" cy="6013818"/>
          </a:xfrm>
          <a:prstGeom prst="rect">
            <a:avLst/>
          </a:prstGeom>
        </p:spPr>
      </p:pic>
      <p:pic>
        <p:nvPicPr>
          <p:cNvPr id="3" name="Obraz 2"/>
          <p:cNvPicPr>
            <a:picLocks noChangeAspect="1"/>
          </p:cNvPicPr>
          <p:nvPr/>
        </p:nvPicPr>
        <p:blipFill>
          <a:blip r:embed="rId3"/>
          <a:stretch>
            <a:fillRect/>
          </a:stretch>
        </p:blipFill>
        <p:spPr>
          <a:xfrm>
            <a:off x="1003036" y="289545"/>
            <a:ext cx="2176461" cy="335309"/>
          </a:xfrm>
          <a:prstGeom prst="rect">
            <a:avLst/>
          </a:prstGeom>
        </p:spPr>
      </p:pic>
    </p:spTree>
    <p:extLst>
      <p:ext uri="{BB962C8B-B14F-4D97-AF65-F5344CB8AC3E}">
        <p14:creationId xmlns:p14="http://schemas.microsoft.com/office/powerpoint/2010/main" val="36071847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89720" y="384387"/>
            <a:ext cx="2628088" cy="426480"/>
          </a:xfrm>
          <a:prstGeom prst="rect">
            <a:avLst/>
          </a:prstGeom>
        </p:spPr>
      </p:pic>
      <p:pic>
        <p:nvPicPr>
          <p:cNvPr id="6" name="Obraz 5"/>
          <p:cNvPicPr>
            <a:picLocks noChangeAspect="1"/>
          </p:cNvPicPr>
          <p:nvPr/>
        </p:nvPicPr>
        <p:blipFill>
          <a:blip r:embed="rId3"/>
          <a:stretch>
            <a:fillRect/>
          </a:stretch>
        </p:blipFill>
        <p:spPr>
          <a:xfrm>
            <a:off x="2717808" y="916097"/>
            <a:ext cx="8432792" cy="6071356"/>
          </a:xfrm>
          <a:prstGeom prst="rect">
            <a:avLst/>
          </a:prstGeom>
        </p:spPr>
      </p:pic>
    </p:spTree>
    <p:extLst>
      <p:ext uri="{BB962C8B-B14F-4D97-AF65-F5344CB8AC3E}">
        <p14:creationId xmlns:p14="http://schemas.microsoft.com/office/powerpoint/2010/main" val="27490562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1009671" y="1201783"/>
            <a:ext cx="7880308" cy="4351338"/>
          </a:xfrm>
          <a:prstGeom prst="rect">
            <a:avLst/>
          </a:prstGeom>
        </p:spPr>
      </p:pic>
    </p:spTree>
    <p:extLst>
      <p:ext uri="{BB962C8B-B14F-4D97-AF65-F5344CB8AC3E}">
        <p14:creationId xmlns:p14="http://schemas.microsoft.com/office/powerpoint/2010/main" val="10206159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2"/>
          <a:stretch>
            <a:fillRect/>
          </a:stretch>
        </p:blipFill>
        <p:spPr>
          <a:xfrm>
            <a:off x="1575188" y="1828800"/>
            <a:ext cx="7968474" cy="4351338"/>
          </a:xfrm>
          <a:prstGeom prst="rect">
            <a:avLst/>
          </a:prstGeom>
        </p:spPr>
      </p:pic>
      <p:pic>
        <p:nvPicPr>
          <p:cNvPr id="7" name="Obraz 6"/>
          <p:cNvPicPr>
            <a:picLocks noChangeAspect="1"/>
          </p:cNvPicPr>
          <p:nvPr/>
        </p:nvPicPr>
        <p:blipFill>
          <a:blip r:embed="rId3"/>
          <a:stretch>
            <a:fillRect/>
          </a:stretch>
        </p:blipFill>
        <p:spPr>
          <a:xfrm>
            <a:off x="880142" y="139355"/>
            <a:ext cx="2320650" cy="315333"/>
          </a:xfrm>
          <a:prstGeom prst="rect">
            <a:avLst/>
          </a:prstGeom>
        </p:spPr>
      </p:pic>
    </p:spTree>
    <p:extLst>
      <p:ext uri="{BB962C8B-B14F-4D97-AF65-F5344CB8AC3E}">
        <p14:creationId xmlns:p14="http://schemas.microsoft.com/office/powerpoint/2010/main" val="41887546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1126597" y="2314105"/>
            <a:ext cx="8594725" cy="3414596"/>
          </a:xfrm>
          <a:prstGeom prst="rect">
            <a:avLst/>
          </a:prstGeom>
        </p:spPr>
      </p:pic>
    </p:spTree>
    <p:extLst>
      <p:ext uri="{BB962C8B-B14F-4D97-AF65-F5344CB8AC3E}">
        <p14:creationId xmlns:p14="http://schemas.microsoft.com/office/powerpoint/2010/main" val="568649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Movement</a:t>
            </a:r>
            <a:r>
              <a:rPr lang="pl-PL" dirty="0" smtClean="0"/>
              <a:t> </a:t>
            </a:r>
            <a:r>
              <a:rPr lang="pl-PL" dirty="0" err="1" smtClean="0"/>
              <a:t>disorders</a:t>
            </a:r>
            <a:endParaRPr lang="pl-PL" dirty="0"/>
          </a:p>
        </p:txBody>
      </p:sp>
      <p:sp>
        <p:nvSpPr>
          <p:cNvPr id="3" name="Symbol zastępczy tekstu 2"/>
          <p:cNvSpPr>
            <a:spLocks noGrp="1"/>
          </p:cNvSpPr>
          <p:nvPr>
            <p:ph type="body" idx="1"/>
          </p:nvPr>
        </p:nvSpPr>
        <p:spPr/>
        <p:txBody>
          <a:bodyPr/>
          <a:lstStyle/>
          <a:p>
            <a:endParaRPr lang="pl-PL"/>
          </a:p>
        </p:txBody>
      </p:sp>
    </p:spTree>
    <p:extLst>
      <p:ext uri="{BB962C8B-B14F-4D97-AF65-F5344CB8AC3E}">
        <p14:creationId xmlns:p14="http://schemas.microsoft.com/office/powerpoint/2010/main" val="3404990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61872" y="365760"/>
            <a:ext cx="9692640" cy="688683"/>
          </a:xfrm>
        </p:spPr>
        <p:txBody>
          <a:bodyPr>
            <a:normAutofit/>
          </a:bodyPr>
          <a:lstStyle/>
          <a:p>
            <a:r>
              <a:rPr lang="pl-PL" sz="2800" dirty="0" err="1" smtClean="0"/>
              <a:t>Positron</a:t>
            </a:r>
            <a:r>
              <a:rPr lang="pl-PL" sz="2800" dirty="0" smtClean="0"/>
              <a:t> </a:t>
            </a:r>
            <a:r>
              <a:rPr lang="pl-PL" sz="2800" dirty="0" err="1" smtClean="0"/>
              <a:t>emission</a:t>
            </a:r>
            <a:r>
              <a:rPr lang="pl-PL" sz="2800" dirty="0" smtClean="0"/>
              <a:t> (</a:t>
            </a:r>
            <a:r>
              <a:rPr lang="pl-PL" sz="2800" dirty="0" err="1" smtClean="0"/>
              <a:t>transaxial</a:t>
            </a:r>
            <a:r>
              <a:rPr lang="pl-PL" sz="2800" dirty="0" smtClean="0"/>
              <a:t>) </a:t>
            </a:r>
            <a:r>
              <a:rPr lang="pl-PL" sz="2800" dirty="0" err="1" smtClean="0"/>
              <a:t>tomography</a:t>
            </a:r>
            <a:r>
              <a:rPr lang="pl-PL" sz="2800" dirty="0" smtClean="0"/>
              <a:t> – PE(T)T</a:t>
            </a:r>
            <a:endParaRPr lang="pl-PL" sz="2800" dirty="0"/>
          </a:p>
        </p:txBody>
      </p:sp>
      <p:sp>
        <p:nvSpPr>
          <p:cNvPr id="3" name="Symbol zastępczy zawartości 2"/>
          <p:cNvSpPr>
            <a:spLocks noGrp="1"/>
          </p:cNvSpPr>
          <p:nvPr>
            <p:ph idx="1"/>
          </p:nvPr>
        </p:nvSpPr>
        <p:spPr/>
        <p:txBody>
          <a:bodyPr/>
          <a:lstStyle/>
          <a:p>
            <a:endParaRPr lang="pl-PL"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290" y="3284985"/>
            <a:ext cx="581025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1261872" y="6381329"/>
            <a:ext cx="5122160" cy="369332"/>
          </a:xfrm>
          <a:prstGeom prst="rect">
            <a:avLst/>
          </a:prstGeom>
          <a:noFill/>
        </p:spPr>
        <p:txBody>
          <a:bodyPr wrap="square" rtlCol="0">
            <a:spAutoFit/>
          </a:bodyPr>
          <a:lstStyle/>
          <a:p>
            <a:r>
              <a:rPr lang="pl-PL" dirty="0"/>
              <a:t>Wagner HN Jr. </a:t>
            </a:r>
            <a:r>
              <a:rPr lang="pl-PL" dirty="0" err="1"/>
              <a:t>Sem</a:t>
            </a:r>
            <a:r>
              <a:rPr lang="pl-PL" dirty="0"/>
              <a:t> </a:t>
            </a:r>
            <a:r>
              <a:rPr lang="pl-PL" dirty="0" err="1"/>
              <a:t>Nucl</a:t>
            </a:r>
            <a:r>
              <a:rPr lang="pl-PL" dirty="0"/>
              <a:t> Med. 1998; 28: 213 </a:t>
            </a:r>
          </a:p>
        </p:txBody>
      </p:sp>
      <p:sp>
        <p:nvSpPr>
          <p:cNvPr id="5" name="Prostokąt zaokrąglony 4"/>
          <p:cNvSpPr/>
          <p:nvPr/>
        </p:nvSpPr>
        <p:spPr>
          <a:xfrm>
            <a:off x="2207568" y="1342474"/>
            <a:ext cx="8064896" cy="17984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a:t>Constructed</a:t>
            </a:r>
            <a:r>
              <a:rPr lang="pl-PL" dirty="0"/>
              <a:t> in 1973/1974 by </a:t>
            </a:r>
            <a:r>
              <a:rPr lang="pl-PL" dirty="0" err="1"/>
              <a:t>group</a:t>
            </a:r>
            <a:r>
              <a:rPr lang="pl-PL" dirty="0"/>
              <a:t> of Ter-</a:t>
            </a:r>
            <a:r>
              <a:rPr lang="pl-PL" dirty="0" err="1"/>
              <a:t>Pogossian</a:t>
            </a:r>
            <a:r>
              <a:rPr lang="pl-PL" dirty="0"/>
              <a:t>, </a:t>
            </a:r>
            <a:r>
              <a:rPr lang="pl-PL" dirty="0" err="1"/>
              <a:t>Phelps</a:t>
            </a:r>
            <a:r>
              <a:rPr lang="pl-PL" dirty="0"/>
              <a:t>, Hoffman</a:t>
            </a:r>
          </a:p>
          <a:p>
            <a:pPr algn="ctr"/>
            <a:endParaRPr lang="pl-PL" dirty="0"/>
          </a:p>
          <a:p>
            <a:pPr algn="ctr"/>
            <a:r>
              <a:rPr lang="pl-PL" dirty="0" err="1"/>
              <a:t>Hexagonal</a:t>
            </a:r>
            <a:r>
              <a:rPr lang="pl-PL" dirty="0"/>
              <a:t> </a:t>
            </a:r>
            <a:r>
              <a:rPr lang="pl-PL" dirty="0" err="1"/>
              <a:t>array</a:t>
            </a:r>
            <a:r>
              <a:rPr lang="pl-PL" dirty="0"/>
              <a:t> of 24 </a:t>
            </a:r>
            <a:r>
              <a:rPr lang="pl-PL" dirty="0" err="1"/>
              <a:t>NaI</a:t>
            </a:r>
            <a:r>
              <a:rPr lang="pl-PL" dirty="0"/>
              <a:t>(Tl) </a:t>
            </a:r>
            <a:r>
              <a:rPr lang="pl-PL" dirty="0" err="1"/>
              <a:t>detectors</a:t>
            </a:r>
            <a:r>
              <a:rPr lang="pl-PL" dirty="0"/>
              <a:t> with </a:t>
            </a:r>
            <a:r>
              <a:rPr lang="pl-PL" dirty="0" err="1"/>
              <a:t>coincidence</a:t>
            </a:r>
            <a:r>
              <a:rPr lang="pl-PL" dirty="0"/>
              <a:t> </a:t>
            </a:r>
            <a:r>
              <a:rPr lang="pl-PL" dirty="0" err="1"/>
              <a:t>detection</a:t>
            </a:r>
            <a:r>
              <a:rPr lang="pl-PL" dirty="0"/>
              <a:t>, </a:t>
            </a:r>
            <a:r>
              <a:rPr lang="pl-PL" dirty="0" err="1"/>
              <a:t>attenuation</a:t>
            </a:r>
            <a:r>
              <a:rPr lang="pl-PL" dirty="0"/>
              <a:t> </a:t>
            </a:r>
            <a:r>
              <a:rPr lang="pl-PL" dirty="0" err="1"/>
              <a:t>correction</a:t>
            </a:r>
            <a:r>
              <a:rPr lang="pl-PL" dirty="0"/>
              <a:t> , image </a:t>
            </a:r>
            <a:r>
              <a:rPr lang="pl-PL" dirty="0" err="1"/>
              <a:t>reconstruction</a:t>
            </a:r>
            <a:r>
              <a:rPr lang="pl-PL" dirty="0"/>
              <a:t> </a:t>
            </a:r>
            <a:r>
              <a:rPr lang="pl-PL" dirty="0" err="1"/>
              <a:t>using</a:t>
            </a:r>
            <a:r>
              <a:rPr lang="pl-PL" dirty="0"/>
              <a:t> a </a:t>
            </a:r>
            <a:r>
              <a:rPr lang="pl-PL" dirty="0" err="1"/>
              <a:t>proper</a:t>
            </a:r>
            <a:r>
              <a:rPr lang="pl-PL" dirty="0"/>
              <a:t> </a:t>
            </a:r>
            <a:r>
              <a:rPr lang="pl-PL" dirty="0" err="1"/>
              <a:t>filtered</a:t>
            </a:r>
            <a:r>
              <a:rPr lang="pl-PL" dirty="0"/>
              <a:t> </a:t>
            </a:r>
            <a:r>
              <a:rPr lang="pl-PL" dirty="0" err="1"/>
              <a:t>backprojection</a:t>
            </a:r>
            <a:r>
              <a:rPr lang="pl-PL" dirty="0"/>
              <a:t> </a:t>
            </a:r>
            <a:r>
              <a:rPr lang="pl-PL" dirty="0" err="1"/>
              <a:t>algorithm</a:t>
            </a:r>
            <a:r>
              <a:rPr lang="pl-PL" dirty="0"/>
              <a:t>  </a:t>
            </a:r>
          </a:p>
          <a:p>
            <a:pPr algn="ctr"/>
            <a:endParaRPr lang="pl-PL" dirty="0"/>
          </a:p>
        </p:txBody>
      </p:sp>
      <p:sp>
        <p:nvSpPr>
          <p:cNvPr id="6" name="Prostokąt zaokrąglony 5"/>
          <p:cNvSpPr/>
          <p:nvPr/>
        </p:nvSpPr>
        <p:spPr>
          <a:xfrm>
            <a:off x="7282636" y="4509120"/>
            <a:ext cx="2808312"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THE ESTABLISHING THE PRONCIPLES OF PET AS WE KNOW IT</a:t>
            </a:r>
          </a:p>
        </p:txBody>
      </p:sp>
      <p:sp>
        <p:nvSpPr>
          <p:cNvPr id="7" name="Prostokąt zaokrąglony 6"/>
          <p:cNvSpPr/>
          <p:nvPr/>
        </p:nvSpPr>
        <p:spPr>
          <a:xfrm>
            <a:off x="7104112" y="3361038"/>
            <a:ext cx="2952328" cy="1004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Fist </a:t>
            </a:r>
            <a:r>
              <a:rPr lang="pl-PL" dirty="0" err="1"/>
              <a:t>human</a:t>
            </a:r>
            <a:r>
              <a:rPr lang="pl-PL" dirty="0"/>
              <a:t> PET (PETTIII) – 48 </a:t>
            </a:r>
            <a:r>
              <a:rPr lang="pl-PL" dirty="0" err="1"/>
              <a:t>detectors</a:t>
            </a:r>
            <a:r>
              <a:rPr lang="pl-PL" dirty="0"/>
              <a:t> in </a:t>
            </a:r>
            <a:r>
              <a:rPr lang="pl-PL" dirty="0" err="1"/>
              <a:t>hexagonal</a:t>
            </a:r>
            <a:r>
              <a:rPr lang="pl-PL" dirty="0"/>
              <a:t> </a:t>
            </a:r>
            <a:r>
              <a:rPr lang="pl-PL" dirty="0" err="1"/>
              <a:t>array</a:t>
            </a:r>
            <a:endParaRPr lang="pl-PL" dirty="0"/>
          </a:p>
        </p:txBody>
      </p:sp>
    </p:spTree>
    <p:extLst>
      <p:ext uri="{BB962C8B-B14F-4D97-AF65-F5344CB8AC3E}">
        <p14:creationId xmlns:p14="http://schemas.microsoft.com/office/powerpoint/2010/main" val="23770205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err="1" smtClean="0"/>
              <a:t>Parkinsonian</a:t>
            </a:r>
            <a:r>
              <a:rPr lang="pl-PL" dirty="0" smtClean="0"/>
              <a:t> </a:t>
            </a:r>
            <a:r>
              <a:rPr lang="pl-PL" dirty="0" err="1" smtClean="0"/>
              <a:t>syndromes</a:t>
            </a:r>
            <a:endParaRPr lang="pl-PL" dirty="0"/>
          </a:p>
        </p:txBody>
      </p:sp>
      <p:sp>
        <p:nvSpPr>
          <p:cNvPr id="5" name="Symbol zastępczy zawartości 4"/>
          <p:cNvSpPr>
            <a:spLocks noGrp="1"/>
          </p:cNvSpPr>
          <p:nvPr>
            <p:ph idx="1"/>
          </p:nvPr>
        </p:nvSpPr>
        <p:spPr/>
        <p:txBody>
          <a:bodyPr/>
          <a:lstStyle/>
          <a:p>
            <a:r>
              <a:rPr lang="pl-PL" dirty="0" err="1" smtClean="0"/>
              <a:t>Group</a:t>
            </a:r>
            <a:r>
              <a:rPr lang="pl-PL" dirty="0" smtClean="0"/>
              <a:t> of </a:t>
            </a:r>
            <a:r>
              <a:rPr lang="pl-PL" dirty="0" err="1" smtClean="0"/>
              <a:t>movement</a:t>
            </a:r>
            <a:r>
              <a:rPr lang="pl-PL" dirty="0" smtClean="0"/>
              <a:t> </a:t>
            </a:r>
            <a:r>
              <a:rPr lang="pl-PL" dirty="0" err="1" smtClean="0"/>
              <a:t>disorders</a:t>
            </a:r>
            <a:r>
              <a:rPr lang="pl-PL" dirty="0"/>
              <a:t> </a:t>
            </a:r>
            <a:r>
              <a:rPr lang="pl-PL" dirty="0" smtClean="0"/>
              <a:t>with tremor, </a:t>
            </a:r>
            <a:r>
              <a:rPr lang="pl-PL" dirty="0" err="1" smtClean="0"/>
              <a:t>bradykinesia</a:t>
            </a:r>
            <a:r>
              <a:rPr lang="pl-PL" dirty="0" smtClean="0"/>
              <a:t> and </a:t>
            </a:r>
            <a:r>
              <a:rPr lang="pl-PL" dirty="0" err="1" smtClean="0"/>
              <a:t>rigidity</a:t>
            </a:r>
            <a:endParaRPr lang="pl-PL" dirty="0" smtClean="0"/>
          </a:p>
          <a:p>
            <a:r>
              <a:rPr lang="pl-PL" dirty="0" smtClean="0"/>
              <a:t>Most </a:t>
            </a:r>
            <a:r>
              <a:rPr lang="pl-PL" dirty="0" err="1" smtClean="0"/>
              <a:t>frequently</a:t>
            </a:r>
            <a:r>
              <a:rPr lang="pl-PL" dirty="0" smtClean="0"/>
              <a:t> </a:t>
            </a:r>
            <a:r>
              <a:rPr lang="pl-PL" dirty="0" err="1" smtClean="0"/>
              <a:t>neurodegenerative</a:t>
            </a:r>
            <a:r>
              <a:rPr lang="pl-PL" dirty="0" smtClean="0"/>
              <a:t> </a:t>
            </a:r>
            <a:r>
              <a:rPr lang="pl-PL" dirty="0" err="1" smtClean="0"/>
              <a:t>diseases</a:t>
            </a:r>
            <a:endParaRPr lang="pl-PL" dirty="0" smtClean="0"/>
          </a:p>
          <a:p>
            <a:r>
              <a:rPr lang="pl-PL" dirty="0" err="1" smtClean="0"/>
              <a:t>Other</a:t>
            </a:r>
            <a:r>
              <a:rPr lang="pl-PL" dirty="0" smtClean="0"/>
              <a:t> </a:t>
            </a:r>
            <a:r>
              <a:rPr lang="pl-PL" dirty="0" err="1" smtClean="0"/>
              <a:t>etiologies</a:t>
            </a:r>
            <a:r>
              <a:rPr lang="pl-PL" dirty="0" smtClean="0"/>
              <a:t>: </a:t>
            </a:r>
            <a:r>
              <a:rPr lang="pl-PL" dirty="0" err="1" smtClean="0"/>
              <a:t>drugs</a:t>
            </a:r>
            <a:r>
              <a:rPr lang="pl-PL" dirty="0" smtClean="0"/>
              <a:t>, </a:t>
            </a:r>
            <a:r>
              <a:rPr lang="pl-PL" dirty="0" err="1" smtClean="0"/>
              <a:t>vascular</a:t>
            </a:r>
            <a:r>
              <a:rPr lang="pl-PL" dirty="0" smtClean="0"/>
              <a:t>, </a:t>
            </a:r>
            <a:r>
              <a:rPr lang="pl-PL" dirty="0" err="1" smtClean="0"/>
              <a:t>toxic</a:t>
            </a:r>
            <a:endParaRPr lang="pl-PL" dirty="0" smtClean="0"/>
          </a:p>
          <a:p>
            <a:r>
              <a:rPr lang="pl-PL" dirty="0" err="1" smtClean="0"/>
              <a:t>Include</a:t>
            </a:r>
            <a:r>
              <a:rPr lang="pl-PL" dirty="0" smtClean="0"/>
              <a:t>:</a:t>
            </a:r>
          </a:p>
          <a:p>
            <a:pPr lvl="1"/>
            <a:r>
              <a:rPr lang="pl-PL" dirty="0" err="1" smtClean="0"/>
              <a:t>Parkinson’s</a:t>
            </a:r>
            <a:r>
              <a:rPr lang="pl-PL" dirty="0" smtClean="0"/>
              <a:t> </a:t>
            </a:r>
            <a:r>
              <a:rPr lang="pl-PL" dirty="0" err="1" smtClean="0"/>
              <a:t>disease</a:t>
            </a:r>
            <a:endParaRPr lang="pl-PL" dirty="0" smtClean="0"/>
          </a:p>
          <a:p>
            <a:pPr lvl="1"/>
            <a:r>
              <a:rPr lang="pl-PL" dirty="0" err="1" smtClean="0"/>
              <a:t>Atypical</a:t>
            </a:r>
            <a:r>
              <a:rPr lang="pl-PL" dirty="0" smtClean="0"/>
              <a:t> </a:t>
            </a:r>
            <a:r>
              <a:rPr lang="pl-PL" dirty="0" err="1" smtClean="0"/>
              <a:t>parkinsonism</a:t>
            </a:r>
            <a:r>
              <a:rPr lang="pl-PL" dirty="0" smtClean="0"/>
              <a:t> (</a:t>
            </a:r>
            <a:r>
              <a:rPr lang="pl-PL" dirty="0" err="1" smtClean="0"/>
              <a:t>multiple</a:t>
            </a:r>
            <a:r>
              <a:rPr lang="pl-PL" dirty="0" smtClean="0"/>
              <a:t> system </a:t>
            </a:r>
            <a:r>
              <a:rPr lang="pl-PL" dirty="0" err="1" smtClean="0"/>
              <a:t>atrophy</a:t>
            </a:r>
            <a:r>
              <a:rPr lang="pl-PL" dirty="0" smtClean="0"/>
              <a:t>, progressive </a:t>
            </a:r>
            <a:r>
              <a:rPr lang="pl-PL" dirty="0" err="1" smtClean="0"/>
              <a:t>supranuclear</a:t>
            </a:r>
            <a:r>
              <a:rPr lang="pl-PL" dirty="0" smtClean="0"/>
              <a:t> </a:t>
            </a:r>
            <a:r>
              <a:rPr lang="pl-PL" dirty="0" err="1" smtClean="0"/>
              <a:t>palsy</a:t>
            </a:r>
            <a:r>
              <a:rPr lang="pl-PL" dirty="0" smtClean="0"/>
              <a:t>, </a:t>
            </a:r>
            <a:r>
              <a:rPr lang="pl-PL" dirty="0" err="1" smtClean="0"/>
              <a:t>corticobasal</a:t>
            </a:r>
            <a:r>
              <a:rPr lang="pl-PL" dirty="0" smtClean="0"/>
              <a:t> </a:t>
            </a:r>
            <a:r>
              <a:rPr lang="pl-PL" dirty="0" err="1" smtClean="0"/>
              <a:t>degeneration</a:t>
            </a:r>
            <a:r>
              <a:rPr lang="pl-PL" dirty="0" smtClean="0"/>
              <a:t>)</a:t>
            </a:r>
          </a:p>
          <a:p>
            <a:pPr lvl="1"/>
            <a:r>
              <a:rPr lang="pl-PL" dirty="0" err="1" smtClean="0"/>
              <a:t>Huntigton’s</a:t>
            </a:r>
            <a:r>
              <a:rPr lang="pl-PL" dirty="0" smtClean="0"/>
              <a:t> </a:t>
            </a:r>
            <a:r>
              <a:rPr lang="pl-PL" dirty="0" err="1" smtClean="0"/>
              <a:t>disease</a:t>
            </a:r>
            <a:endParaRPr lang="pl-PL" dirty="0" smtClean="0"/>
          </a:p>
          <a:p>
            <a:pPr lvl="1"/>
            <a:r>
              <a:rPr lang="pl-PL" dirty="0" err="1" smtClean="0"/>
              <a:t>Ataxia</a:t>
            </a:r>
            <a:endParaRPr lang="pl-PL" dirty="0" smtClean="0"/>
          </a:p>
          <a:p>
            <a:pPr lvl="1"/>
            <a:r>
              <a:rPr lang="pl-PL" dirty="0" smtClean="0"/>
              <a:t>dystonia</a:t>
            </a:r>
            <a:endParaRPr lang="pl-PL" dirty="0"/>
          </a:p>
        </p:txBody>
      </p:sp>
      <p:sp>
        <p:nvSpPr>
          <p:cNvPr id="7" name="Prostokąt zaokrąglony 6"/>
          <p:cNvSpPr/>
          <p:nvPr/>
        </p:nvSpPr>
        <p:spPr>
          <a:xfrm>
            <a:off x="3006811" y="4786183"/>
            <a:ext cx="6499654" cy="13345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At </a:t>
            </a:r>
            <a:r>
              <a:rPr lang="pl-PL" dirty="0" err="1" smtClean="0"/>
              <a:t>later</a:t>
            </a:r>
            <a:r>
              <a:rPr lang="pl-PL" dirty="0" smtClean="0"/>
              <a:t> </a:t>
            </a:r>
            <a:r>
              <a:rPr lang="pl-PL" dirty="0" err="1" smtClean="0"/>
              <a:t>stage</a:t>
            </a:r>
            <a:r>
              <a:rPr lang="pl-PL" dirty="0" smtClean="0"/>
              <a:t> </a:t>
            </a:r>
            <a:r>
              <a:rPr lang="pl-PL" dirty="0" err="1" smtClean="0"/>
              <a:t>diagnosis</a:t>
            </a:r>
            <a:r>
              <a:rPr lang="pl-PL" dirty="0" smtClean="0"/>
              <a:t> </a:t>
            </a:r>
            <a:r>
              <a:rPr lang="pl-PL" dirty="0" err="1" smtClean="0"/>
              <a:t>may</a:t>
            </a:r>
            <a:r>
              <a:rPr lang="pl-PL" dirty="0" smtClean="0"/>
              <a:t> be </a:t>
            </a:r>
            <a:r>
              <a:rPr lang="pl-PL" dirty="0" err="1" smtClean="0"/>
              <a:t>straightforward</a:t>
            </a:r>
            <a:r>
              <a:rPr lang="pl-PL" dirty="0" smtClean="0"/>
              <a:t>.</a:t>
            </a:r>
          </a:p>
          <a:p>
            <a:pPr algn="ctr"/>
            <a:r>
              <a:rPr lang="pl-PL" dirty="0" err="1" smtClean="0"/>
              <a:t>Imaging</a:t>
            </a:r>
            <a:r>
              <a:rPr lang="pl-PL" dirty="0" smtClean="0"/>
              <a:t> </a:t>
            </a:r>
            <a:r>
              <a:rPr lang="pl-PL" dirty="0" err="1" smtClean="0"/>
              <a:t>necessary</a:t>
            </a:r>
            <a:r>
              <a:rPr lang="pl-PL" dirty="0" smtClean="0"/>
              <a:t> for: </a:t>
            </a:r>
            <a:r>
              <a:rPr lang="pl-PL" b="1" dirty="0" err="1" smtClean="0"/>
              <a:t>early</a:t>
            </a:r>
            <a:r>
              <a:rPr lang="pl-PL" b="1" dirty="0" smtClean="0"/>
              <a:t> and </a:t>
            </a:r>
            <a:r>
              <a:rPr lang="pl-PL" b="1" dirty="0" err="1" smtClean="0"/>
              <a:t>differential</a:t>
            </a:r>
            <a:r>
              <a:rPr lang="pl-PL" b="1" dirty="0" smtClean="0"/>
              <a:t> </a:t>
            </a:r>
            <a:r>
              <a:rPr lang="pl-PL" b="1" dirty="0" err="1" smtClean="0"/>
              <a:t>diagnosis</a:t>
            </a:r>
            <a:r>
              <a:rPr lang="pl-PL" dirty="0" smtClean="0"/>
              <a:t>, </a:t>
            </a:r>
            <a:r>
              <a:rPr lang="pl-PL" dirty="0" err="1" smtClean="0"/>
              <a:t>drug</a:t>
            </a:r>
            <a:r>
              <a:rPr lang="pl-PL" dirty="0" smtClean="0"/>
              <a:t> </a:t>
            </a:r>
            <a:r>
              <a:rPr lang="pl-PL" dirty="0" err="1" smtClean="0"/>
              <a:t>response</a:t>
            </a:r>
            <a:r>
              <a:rPr lang="pl-PL" dirty="0" smtClean="0"/>
              <a:t> </a:t>
            </a:r>
            <a:r>
              <a:rPr lang="pl-PL" dirty="0" err="1" smtClean="0"/>
              <a:t>asessment</a:t>
            </a:r>
            <a:endParaRPr lang="pl-PL" dirty="0"/>
          </a:p>
        </p:txBody>
      </p:sp>
    </p:spTree>
    <p:extLst>
      <p:ext uri="{BB962C8B-B14F-4D97-AF65-F5344CB8AC3E}">
        <p14:creationId xmlns:p14="http://schemas.microsoft.com/office/powerpoint/2010/main" val="42941479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0" y="0"/>
            <a:ext cx="3667200" cy="329667"/>
          </a:xfrm>
          <a:prstGeom prst="rect">
            <a:avLst/>
          </a:prstGeom>
        </p:spPr>
      </p:pic>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3"/>
          <a:stretch>
            <a:fillRect/>
          </a:stretch>
        </p:blipFill>
        <p:spPr>
          <a:xfrm>
            <a:off x="675155" y="1918785"/>
            <a:ext cx="8307945" cy="3838547"/>
          </a:xfrm>
          <a:prstGeom prst="rect">
            <a:avLst/>
          </a:prstGeom>
        </p:spPr>
      </p:pic>
      <p:pic>
        <p:nvPicPr>
          <p:cNvPr id="6" name="Obraz 5"/>
          <p:cNvPicPr>
            <a:picLocks noChangeAspect="1"/>
          </p:cNvPicPr>
          <p:nvPr/>
        </p:nvPicPr>
        <p:blipFill>
          <a:blip r:embed="rId4"/>
          <a:stretch>
            <a:fillRect/>
          </a:stretch>
        </p:blipFill>
        <p:spPr>
          <a:xfrm>
            <a:off x="2135749" y="408748"/>
            <a:ext cx="6847351" cy="1318667"/>
          </a:xfrm>
          <a:prstGeom prst="rect">
            <a:avLst/>
          </a:prstGeom>
        </p:spPr>
      </p:pic>
      <p:sp>
        <p:nvSpPr>
          <p:cNvPr id="3" name="Prostokąt zaokrąglony 2"/>
          <p:cNvSpPr/>
          <p:nvPr/>
        </p:nvSpPr>
        <p:spPr>
          <a:xfrm>
            <a:off x="1993557" y="6071286"/>
            <a:ext cx="5453448" cy="576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LOSS OF DOPAMINERGIC NEURONS</a:t>
            </a:r>
            <a:endParaRPr lang="pl-PL" dirty="0"/>
          </a:p>
        </p:txBody>
      </p:sp>
    </p:spTree>
    <p:extLst>
      <p:ext uri="{BB962C8B-B14F-4D97-AF65-F5344CB8AC3E}">
        <p14:creationId xmlns:p14="http://schemas.microsoft.com/office/powerpoint/2010/main" val="14999450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97355" y="169961"/>
            <a:ext cx="5701351" cy="1168167"/>
          </a:xfrm>
          <a:prstGeom prst="rect">
            <a:avLst/>
          </a:prstGeom>
        </p:spPr>
      </p:pic>
      <p:pic>
        <p:nvPicPr>
          <p:cNvPr id="5" name="Obraz 4"/>
          <p:cNvPicPr>
            <a:picLocks noChangeAspect="1"/>
          </p:cNvPicPr>
          <p:nvPr/>
        </p:nvPicPr>
        <p:blipFill>
          <a:blip r:embed="rId3"/>
          <a:stretch>
            <a:fillRect/>
          </a:stretch>
        </p:blipFill>
        <p:spPr>
          <a:xfrm>
            <a:off x="3669486" y="997649"/>
            <a:ext cx="1146000" cy="236500"/>
          </a:xfrm>
          <a:prstGeom prst="rect">
            <a:avLst/>
          </a:prstGeom>
        </p:spPr>
      </p:pic>
      <p:pic>
        <p:nvPicPr>
          <p:cNvPr id="6" name="Obraz 5"/>
          <p:cNvPicPr>
            <a:picLocks noChangeAspect="1"/>
          </p:cNvPicPr>
          <p:nvPr/>
        </p:nvPicPr>
        <p:blipFill>
          <a:blip r:embed="rId4"/>
          <a:stretch>
            <a:fillRect/>
          </a:stretch>
        </p:blipFill>
        <p:spPr>
          <a:xfrm>
            <a:off x="1261872" y="1970017"/>
            <a:ext cx="5185650" cy="3232167"/>
          </a:xfrm>
          <a:prstGeom prst="rect">
            <a:avLst/>
          </a:prstGeom>
        </p:spPr>
      </p:pic>
      <p:pic>
        <p:nvPicPr>
          <p:cNvPr id="8" name="Symbol zastępczy zawartości 3"/>
          <p:cNvPicPr>
            <a:picLocks noChangeAspect="1"/>
          </p:cNvPicPr>
          <p:nvPr/>
        </p:nvPicPr>
        <p:blipFill>
          <a:blip r:embed="rId5"/>
          <a:stretch>
            <a:fillRect/>
          </a:stretch>
        </p:blipFill>
        <p:spPr>
          <a:xfrm>
            <a:off x="7479956" y="495061"/>
            <a:ext cx="3311611" cy="6182077"/>
          </a:xfrm>
          <a:prstGeom prst="rect">
            <a:avLst/>
          </a:prstGeom>
        </p:spPr>
      </p:pic>
    </p:spTree>
    <p:extLst>
      <p:ext uri="{BB962C8B-B14F-4D97-AF65-F5344CB8AC3E}">
        <p14:creationId xmlns:p14="http://schemas.microsoft.com/office/powerpoint/2010/main" val="25897248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148281" y="1828800"/>
            <a:ext cx="10657801" cy="4909167"/>
          </a:xfrm>
          <a:prstGeom prst="rect">
            <a:avLst/>
          </a:prstGeom>
        </p:spPr>
      </p:pic>
      <p:pic>
        <p:nvPicPr>
          <p:cNvPr id="5" name="Obraz 4"/>
          <p:cNvPicPr>
            <a:picLocks noChangeAspect="1"/>
          </p:cNvPicPr>
          <p:nvPr/>
        </p:nvPicPr>
        <p:blipFill>
          <a:blip r:embed="rId3"/>
          <a:stretch>
            <a:fillRect/>
          </a:stretch>
        </p:blipFill>
        <p:spPr>
          <a:xfrm>
            <a:off x="0" y="1"/>
            <a:ext cx="5684108" cy="1625142"/>
          </a:xfrm>
          <a:prstGeom prst="rect">
            <a:avLst/>
          </a:prstGeom>
        </p:spPr>
      </p:pic>
      <p:pic>
        <p:nvPicPr>
          <p:cNvPr id="6" name="Obraz 5"/>
          <p:cNvPicPr>
            <a:picLocks noChangeAspect="1"/>
          </p:cNvPicPr>
          <p:nvPr/>
        </p:nvPicPr>
        <p:blipFill>
          <a:blip r:embed="rId4"/>
          <a:stretch>
            <a:fillRect/>
          </a:stretch>
        </p:blipFill>
        <p:spPr>
          <a:xfrm>
            <a:off x="7642465" y="-25101"/>
            <a:ext cx="3491202" cy="2344968"/>
          </a:xfrm>
          <a:prstGeom prst="rect">
            <a:avLst/>
          </a:prstGeom>
        </p:spPr>
      </p:pic>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a:p>
        </p:txBody>
      </p:sp>
    </p:spTree>
    <p:extLst>
      <p:ext uri="{BB962C8B-B14F-4D97-AF65-F5344CB8AC3E}">
        <p14:creationId xmlns:p14="http://schemas.microsoft.com/office/powerpoint/2010/main" val="22729497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6" name="Obraz 5"/>
          <p:cNvPicPr>
            <a:picLocks noChangeAspect="1"/>
          </p:cNvPicPr>
          <p:nvPr/>
        </p:nvPicPr>
        <p:blipFill>
          <a:blip r:embed="rId2"/>
          <a:stretch>
            <a:fillRect/>
          </a:stretch>
        </p:blipFill>
        <p:spPr>
          <a:xfrm>
            <a:off x="5865341" y="304799"/>
            <a:ext cx="4592318" cy="6344562"/>
          </a:xfrm>
          <a:prstGeom prst="rect">
            <a:avLst/>
          </a:prstGeom>
        </p:spPr>
      </p:pic>
      <p:pic>
        <p:nvPicPr>
          <p:cNvPr id="9" name="Obraz 8"/>
          <p:cNvPicPr>
            <a:picLocks noChangeAspect="1"/>
          </p:cNvPicPr>
          <p:nvPr/>
        </p:nvPicPr>
        <p:blipFill>
          <a:blip r:embed="rId3"/>
          <a:stretch>
            <a:fillRect/>
          </a:stretch>
        </p:blipFill>
        <p:spPr>
          <a:xfrm>
            <a:off x="29922" y="150716"/>
            <a:ext cx="2463900" cy="308167"/>
          </a:xfrm>
          <a:prstGeom prst="rect">
            <a:avLst/>
          </a:prstGeom>
        </p:spPr>
      </p:pic>
      <p:pic>
        <p:nvPicPr>
          <p:cNvPr id="4" name="Obraz 3"/>
          <p:cNvPicPr>
            <a:picLocks noChangeAspect="1"/>
          </p:cNvPicPr>
          <p:nvPr/>
        </p:nvPicPr>
        <p:blipFill>
          <a:blip r:embed="rId4"/>
          <a:stretch>
            <a:fillRect/>
          </a:stretch>
        </p:blipFill>
        <p:spPr>
          <a:xfrm>
            <a:off x="388728" y="1433771"/>
            <a:ext cx="6059949" cy="4352921"/>
          </a:xfrm>
          <a:prstGeom prst="rect">
            <a:avLst/>
          </a:prstGeom>
        </p:spPr>
      </p:pic>
    </p:spTree>
    <p:extLst>
      <p:ext uri="{BB962C8B-B14F-4D97-AF65-F5344CB8AC3E}">
        <p14:creationId xmlns:p14="http://schemas.microsoft.com/office/powerpoint/2010/main" val="29217506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8" name="Obraz 7"/>
          <p:cNvPicPr>
            <a:picLocks noChangeAspect="1"/>
          </p:cNvPicPr>
          <p:nvPr/>
        </p:nvPicPr>
        <p:blipFill>
          <a:blip r:embed="rId2"/>
          <a:stretch>
            <a:fillRect/>
          </a:stretch>
        </p:blipFill>
        <p:spPr>
          <a:xfrm>
            <a:off x="892431" y="1323380"/>
            <a:ext cx="9168001" cy="4751501"/>
          </a:xfrm>
          <a:prstGeom prst="rect">
            <a:avLst/>
          </a:prstGeom>
        </p:spPr>
      </p:pic>
      <p:pic>
        <p:nvPicPr>
          <p:cNvPr id="9" name="Obraz 8"/>
          <p:cNvPicPr>
            <a:picLocks noChangeAspect="1"/>
          </p:cNvPicPr>
          <p:nvPr/>
        </p:nvPicPr>
        <p:blipFill>
          <a:blip r:embed="rId3"/>
          <a:stretch>
            <a:fillRect/>
          </a:stretch>
        </p:blipFill>
        <p:spPr>
          <a:xfrm>
            <a:off x="394649" y="272082"/>
            <a:ext cx="2463900" cy="308167"/>
          </a:xfrm>
          <a:prstGeom prst="rect">
            <a:avLst/>
          </a:prstGeom>
        </p:spPr>
      </p:pic>
      <p:sp>
        <p:nvSpPr>
          <p:cNvPr id="3" name="Symbol zastępczy zawartości 2"/>
          <p:cNvSpPr>
            <a:spLocks noGrp="1"/>
          </p:cNvSpPr>
          <p:nvPr>
            <p:ph idx="1"/>
          </p:nvPr>
        </p:nvSpPr>
        <p:spPr/>
        <p:txBody>
          <a:bodyPr/>
          <a:lstStyle/>
          <a:p>
            <a:endParaRPr lang="pl-PL" dirty="0"/>
          </a:p>
        </p:txBody>
      </p:sp>
    </p:spTree>
    <p:extLst>
      <p:ext uri="{BB962C8B-B14F-4D97-AF65-F5344CB8AC3E}">
        <p14:creationId xmlns:p14="http://schemas.microsoft.com/office/powerpoint/2010/main" val="23162403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7" name="Obraz 6"/>
          <p:cNvPicPr>
            <a:picLocks noChangeAspect="1"/>
          </p:cNvPicPr>
          <p:nvPr/>
        </p:nvPicPr>
        <p:blipFill>
          <a:blip r:embed="rId2"/>
          <a:stretch>
            <a:fillRect/>
          </a:stretch>
        </p:blipFill>
        <p:spPr>
          <a:xfrm>
            <a:off x="1569299" y="1526250"/>
            <a:ext cx="9053401" cy="3805500"/>
          </a:xfrm>
          <a:prstGeom prst="rect">
            <a:avLst/>
          </a:prstGeom>
        </p:spPr>
      </p:pic>
      <p:pic>
        <p:nvPicPr>
          <p:cNvPr id="9" name="Obraz 8"/>
          <p:cNvPicPr>
            <a:picLocks noChangeAspect="1"/>
          </p:cNvPicPr>
          <p:nvPr/>
        </p:nvPicPr>
        <p:blipFill>
          <a:blip r:embed="rId3"/>
          <a:stretch>
            <a:fillRect/>
          </a:stretch>
        </p:blipFill>
        <p:spPr>
          <a:xfrm>
            <a:off x="139650" y="142938"/>
            <a:ext cx="2463900" cy="308167"/>
          </a:xfrm>
          <a:prstGeom prst="rect">
            <a:avLst/>
          </a:prstGeom>
        </p:spPr>
      </p:pic>
      <p:sp>
        <p:nvSpPr>
          <p:cNvPr id="3" name="Symbol zastępczy zawartości 2"/>
          <p:cNvSpPr>
            <a:spLocks noGrp="1"/>
          </p:cNvSpPr>
          <p:nvPr>
            <p:ph idx="1"/>
          </p:nvPr>
        </p:nvSpPr>
        <p:spPr/>
        <p:txBody>
          <a:bodyPr/>
          <a:lstStyle/>
          <a:p>
            <a:endParaRPr lang="pl-PL"/>
          </a:p>
        </p:txBody>
      </p:sp>
    </p:spTree>
    <p:extLst>
      <p:ext uri="{BB962C8B-B14F-4D97-AF65-F5344CB8AC3E}">
        <p14:creationId xmlns:p14="http://schemas.microsoft.com/office/powerpoint/2010/main" val="16016442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Epilepsy</a:t>
            </a:r>
            <a:r>
              <a:rPr lang="pl-PL" dirty="0" smtClean="0"/>
              <a:t>/</a:t>
            </a:r>
            <a:r>
              <a:rPr lang="pl-PL" dirty="0" err="1" smtClean="0"/>
              <a:t>seizures</a:t>
            </a:r>
            <a:endParaRPr lang="pl-PL" dirty="0"/>
          </a:p>
        </p:txBody>
      </p:sp>
      <p:sp>
        <p:nvSpPr>
          <p:cNvPr id="3" name="Symbol zastępczy tekstu 2"/>
          <p:cNvSpPr>
            <a:spLocks noGrp="1"/>
          </p:cNvSpPr>
          <p:nvPr>
            <p:ph type="body" idx="1"/>
          </p:nvPr>
        </p:nvSpPr>
        <p:spPr/>
        <p:txBody>
          <a:bodyPr/>
          <a:lstStyle/>
          <a:p>
            <a:endParaRPr lang="pl-PL"/>
          </a:p>
        </p:txBody>
      </p:sp>
    </p:spTree>
    <p:extLst>
      <p:ext uri="{BB962C8B-B14F-4D97-AF65-F5344CB8AC3E}">
        <p14:creationId xmlns:p14="http://schemas.microsoft.com/office/powerpoint/2010/main" val="4244831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err="1" smtClean="0"/>
              <a:t>Seizures</a:t>
            </a:r>
            <a:r>
              <a:rPr lang="pl-PL" dirty="0" smtClean="0"/>
              <a:t/>
            </a:r>
            <a:br>
              <a:rPr lang="pl-PL" dirty="0" smtClean="0"/>
            </a:br>
            <a:endParaRPr lang="pl-PL" dirty="0"/>
          </a:p>
        </p:txBody>
      </p:sp>
      <p:sp>
        <p:nvSpPr>
          <p:cNvPr id="5" name="Symbol zastępczy zawartości 4"/>
          <p:cNvSpPr>
            <a:spLocks noGrp="1"/>
          </p:cNvSpPr>
          <p:nvPr>
            <p:ph idx="1"/>
          </p:nvPr>
        </p:nvSpPr>
        <p:spPr/>
        <p:txBody>
          <a:bodyPr/>
          <a:lstStyle/>
          <a:p>
            <a:r>
              <a:rPr lang="pl-PL" dirty="0" err="1" smtClean="0"/>
              <a:t>Affect</a:t>
            </a:r>
            <a:r>
              <a:rPr lang="pl-PL" dirty="0" smtClean="0"/>
              <a:t> 0.5-1.0% of </a:t>
            </a:r>
            <a:r>
              <a:rPr lang="pl-PL" dirty="0" err="1" smtClean="0"/>
              <a:t>population</a:t>
            </a:r>
            <a:endParaRPr lang="pl-PL" dirty="0" smtClean="0"/>
          </a:p>
          <a:p>
            <a:r>
              <a:rPr lang="pl-PL" dirty="0" err="1" smtClean="0"/>
              <a:t>Focal</a:t>
            </a:r>
            <a:r>
              <a:rPr lang="pl-PL" dirty="0" smtClean="0"/>
              <a:t>, </a:t>
            </a:r>
            <a:r>
              <a:rPr lang="pl-PL" dirty="0" err="1" smtClean="0"/>
              <a:t>partial</a:t>
            </a:r>
            <a:r>
              <a:rPr lang="pl-PL" dirty="0" smtClean="0"/>
              <a:t>, </a:t>
            </a:r>
            <a:r>
              <a:rPr lang="pl-PL" dirty="0" err="1" smtClean="0"/>
              <a:t>generalized</a:t>
            </a:r>
            <a:r>
              <a:rPr lang="pl-PL" dirty="0" smtClean="0"/>
              <a:t> and </a:t>
            </a:r>
            <a:r>
              <a:rPr lang="pl-PL" dirty="0" err="1" smtClean="0"/>
              <a:t>absence</a:t>
            </a:r>
            <a:r>
              <a:rPr lang="pl-PL" dirty="0" smtClean="0"/>
              <a:t> </a:t>
            </a:r>
            <a:r>
              <a:rPr lang="pl-PL" dirty="0" err="1" smtClean="0"/>
              <a:t>seizures</a:t>
            </a:r>
            <a:endParaRPr lang="pl-PL" dirty="0" smtClean="0"/>
          </a:p>
          <a:p>
            <a:r>
              <a:rPr lang="pl-PL" dirty="0" err="1" smtClean="0"/>
              <a:t>Treated</a:t>
            </a:r>
            <a:r>
              <a:rPr lang="pl-PL" dirty="0" smtClean="0"/>
              <a:t> with </a:t>
            </a:r>
            <a:r>
              <a:rPr lang="pl-PL" dirty="0" err="1" smtClean="0"/>
              <a:t>variaty</a:t>
            </a:r>
            <a:r>
              <a:rPr lang="pl-PL" dirty="0" smtClean="0"/>
              <a:t> of </a:t>
            </a:r>
            <a:r>
              <a:rPr lang="pl-PL" dirty="0" err="1" smtClean="0"/>
              <a:t>anticonvulsant</a:t>
            </a:r>
            <a:r>
              <a:rPr lang="pl-PL" dirty="0" smtClean="0"/>
              <a:t> </a:t>
            </a:r>
            <a:r>
              <a:rPr lang="pl-PL" dirty="0" err="1" smtClean="0"/>
              <a:t>medication</a:t>
            </a:r>
            <a:endParaRPr lang="pl-PL" dirty="0" smtClean="0"/>
          </a:p>
          <a:p>
            <a:endParaRPr lang="pl-PL" dirty="0"/>
          </a:p>
        </p:txBody>
      </p:sp>
      <p:sp>
        <p:nvSpPr>
          <p:cNvPr id="6" name="Prostokąt zaokrąglony 5"/>
          <p:cNvSpPr/>
          <p:nvPr/>
        </p:nvSpPr>
        <p:spPr>
          <a:xfrm>
            <a:off x="1631093" y="3640318"/>
            <a:ext cx="6590271" cy="2677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smtClean="0"/>
              <a:t>Drug-resistant</a:t>
            </a:r>
            <a:r>
              <a:rPr lang="pl-PL" dirty="0" smtClean="0"/>
              <a:t> </a:t>
            </a:r>
            <a:r>
              <a:rPr lang="pl-PL" dirty="0" err="1" smtClean="0"/>
              <a:t>epilepsy</a:t>
            </a:r>
            <a:r>
              <a:rPr lang="pl-PL" dirty="0" smtClean="0"/>
              <a:t> </a:t>
            </a:r>
            <a:r>
              <a:rPr lang="pl-PL" dirty="0" err="1" smtClean="0"/>
              <a:t>is</a:t>
            </a:r>
            <a:r>
              <a:rPr lang="pl-PL" dirty="0" smtClean="0"/>
              <a:t> of </a:t>
            </a:r>
            <a:r>
              <a:rPr lang="pl-PL" dirty="0" err="1" smtClean="0"/>
              <a:t>particular</a:t>
            </a:r>
            <a:r>
              <a:rPr lang="pl-PL" dirty="0" smtClean="0"/>
              <a:t> </a:t>
            </a:r>
            <a:r>
              <a:rPr lang="pl-PL" dirty="0" err="1" smtClean="0"/>
              <a:t>interest</a:t>
            </a:r>
            <a:r>
              <a:rPr lang="pl-PL" dirty="0" smtClean="0"/>
              <a:t> for </a:t>
            </a:r>
            <a:r>
              <a:rPr lang="pl-PL" dirty="0" err="1" smtClean="0"/>
              <a:t>nuclear</a:t>
            </a:r>
            <a:r>
              <a:rPr lang="pl-PL" dirty="0" smtClean="0"/>
              <a:t> </a:t>
            </a:r>
            <a:r>
              <a:rPr lang="pl-PL" dirty="0" err="1" smtClean="0"/>
              <a:t>medicine</a:t>
            </a:r>
            <a:r>
              <a:rPr lang="pl-PL" dirty="0" smtClean="0"/>
              <a:t> </a:t>
            </a:r>
            <a:r>
              <a:rPr lang="pl-PL" dirty="0" err="1" smtClean="0"/>
              <a:t>imaging</a:t>
            </a:r>
            <a:endParaRPr lang="pl-PL" dirty="0" smtClean="0"/>
          </a:p>
          <a:p>
            <a:pPr algn="ctr"/>
            <a:r>
              <a:rPr lang="pl-PL" dirty="0" smtClean="0"/>
              <a:t>It </a:t>
            </a:r>
            <a:r>
              <a:rPr lang="pl-PL" dirty="0" err="1" smtClean="0"/>
              <a:t>allows</a:t>
            </a:r>
            <a:r>
              <a:rPr lang="pl-PL" dirty="0" smtClean="0"/>
              <a:t> </a:t>
            </a:r>
            <a:r>
              <a:rPr lang="pl-PL" dirty="0" err="1" smtClean="0"/>
              <a:t>identification</a:t>
            </a:r>
            <a:r>
              <a:rPr lang="pl-PL" dirty="0" smtClean="0"/>
              <a:t> of the </a:t>
            </a:r>
            <a:r>
              <a:rPr lang="pl-PL" dirty="0" err="1" smtClean="0"/>
              <a:t>primary</a:t>
            </a:r>
            <a:r>
              <a:rPr lang="pl-PL" dirty="0" smtClean="0"/>
              <a:t> </a:t>
            </a:r>
            <a:r>
              <a:rPr lang="pl-PL" dirty="0" err="1" smtClean="0"/>
              <a:t>site</a:t>
            </a:r>
            <a:r>
              <a:rPr lang="pl-PL" dirty="0" smtClean="0"/>
              <a:t> – </a:t>
            </a:r>
            <a:r>
              <a:rPr lang="pl-PL" dirty="0" err="1" smtClean="0"/>
              <a:t>epileptogenic</a:t>
            </a:r>
            <a:r>
              <a:rPr lang="pl-PL" dirty="0" smtClean="0"/>
              <a:t> </a:t>
            </a:r>
            <a:r>
              <a:rPr lang="pl-PL" dirty="0" err="1" smtClean="0"/>
              <a:t>focus</a:t>
            </a:r>
            <a:r>
              <a:rPr lang="pl-PL" dirty="0" smtClean="0"/>
              <a:t>, and </a:t>
            </a:r>
            <a:r>
              <a:rPr lang="pl-PL" dirty="0" err="1" smtClean="0"/>
              <a:t>if</a:t>
            </a:r>
            <a:r>
              <a:rPr lang="pl-PL" dirty="0" smtClean="0"/>
              <a:t> the </a:t>
            </a:r>
            <a:r>
              <a:rPr lang="pl-PL" dirty="0" err="1" smtClean="0"/>
              <a:t>surgical</a:t>
            </a:r>
            <a:r>
              <a:rPr lang="pl-PL" dirty="0" smtClean="0"/>
              <a:t> </a:t>
            </a:r>
            <a:r>
              <a:rPr lang="pl-PL" dirty="0" err="1" smtClean="0"/>
              <a:t>treatment</a:t>
            </a:r>
            <a:r>
              <a:rPr lang="pl-PL" dirty="0" smtClean="0"/>
              <a:t> </a:t>
            </a:r>
            <a:r>
              <a:rPr lang="pl-PL" dirty="0" err="1" smtClean="0"/>
              <a:t>is</a:t>
            </a:r>
            <a:r>
              <a:rPr lang="pl-PL" dirty="0" smtClean="0"/>
              <a:t> </a:t>
            </a:r>
            <a:r>
              <a:rPr lang="pl-PL" dirty="0" err="1" smtClean="0"/>
              <a:t>considered</a:t>
            </a:r>
            <a:r>
              <a:rPr lang="pl-PL" dirty="0" smtClean="0"/>
              <a:t>, </a:t>
            </a:r>
            <a:r>
              <a:rPr lang="pl-PL" dirty="0" err="1" smtClean="0"/>
              <a:t>it</a:t>
            </a:r>
            <a:r>
              <a:rPr lang="pl-PL" dirty="0" smtClean="0"/>
              <a:t> </a:t>
            </a:r>
            <a:r>
              <a:rPr lang="pl-PL" dirty="0" err="1" smtClean="0"/>
              <a:t>provides</a:t>
            </a:r>
            <a:r>
              <a:rPr lang="pl-PL" dirty="0" smtClean="0"/>
              <a:t> (</a:t>
            </a:r>
            <a:r>
              <a:rPr lang="pl-PL" dirty="0" err="1" smtClean="0"/>
              <a:t>jointly</a:t>
            </a:r>
            <a:r>
              <a:rPr lang="pl-PL" dirty="0" smtClean="0"/>
              <a:t> with MRI) </a:t>
            </a:r>
            <a:r>
              <a:rPr lang="pl-PL" dirty="0" err="1" smtClean="0"/>
              <a:t>information</a:t>
            </a:r>
            <a:r>
              <a:rPr lang="pl-PL" dirty="0" smtClean="0"/>
              <a:t> on: </a:t>
            </a:r>
            <a:r>
              <a:rPr lang="pl-PL" dirty="0" err="1" smtClean="0"/>
              <a:t>optimal</a:t>
            </a:r>
            <a:r>
              <a:rPr lang="pl-PL" dirty="0" smtClean="0"/>
              <a:t> </a:t>
            </a:r>
            <a:r>
              <a:rPr lang="pl-PL" dirty="0" err="1" smtClean="0"/>
              <a:t>surgical</a:t>
            </a:r>
            <a:r>
              <a:rPr lang="pl-PL" dirty="0" smtClean="0"/>
              <a:t> </a:t>
            </a:r>
            <a:r>
              <a:rPr lang="pl-PL" dirty="0" err="1" smtClean="0"/>
              <a:t>approach</a:t>
            </a:r>
            <a:r>
              <a:rPr lang="pl-PL" dirty="0" smtClean="0"/>
              <a:t>, </a:t>
            </a:r>
            <a:r>
              <a:rPr lang="pl-PL" dirty="0" err="1" smtClean="0"/>
              <a:t>delineation</a:t>
            </a:r>
            <a:r>
              <a:rPr lang="pl-PL" dirty="0" smtClean="0"/>
              <a:t> of </a:t>
            </a:r>
            <a:r>
              <a:rPr lang="pl-PL" dirty="0" err="1" smtClean="0"/>
              <a:t>seizure</a:t>
            </a:r>
            <a:r>
              <a:rPr lang="pl-PL" dirty="0" smtClean="0"/>
              <a:t> </a:t>
            </a:r>
            <a:r>
              <a:rPr lang="pl-PL" dirty="0" err="1" smtClean="0"/>
              <a:t>focus</a:t>
            </a:r>
            <a:r>
              <a:rPr lang="pl-PL" dirty="0" smtClean="0"/>
              <a:t>, </a:t>
            </a:r>
            <a:r>
              <a:rPr lang="pl-PL" dirty="0" err="1" smtClean="0"/>
              <a:t>facilitation</a:t>
            </a:r>
            <a:r>
              <a:rPr lang="pl-PL" dirty="0" smtClean="0"/>
              <a:t> of maximum </a:t>
            </a:r>
            <a:r>
              <a:rPr lang="pl-PL" dirty="0" err="1" smtClean="0"/>
              <a:t>resection</a:t>
            </a:r>
            <a:endParaRPr lang="pl-PL" dirty="0" smtClean="0"/>
          </a:p>
          <a:p>
            <a:pPr algn="ctr"/>
            <a:endParaRPr lang="pl-PL" dirty="0" smtClean="0"/>
          </a:p>
          <a:p>
            <a:pPr algn="ctr"/>
            <a:r>
              <a:rPr lang="pl-PL" dirty="0" err="1" smtClean="0"/>
              <a:t>Tracers</a:t>
            </a:r>
            <a:r>
              <a:rPr lang="pl-PL" dirty="0" smtClean="0"/>
              <a:t>: 18F-FDG, </a:t>
            </a:r>
            <a:r>
              <a:rPr lang="pl-PL" dirty="0" err="1" smtClean="0"/>
              <a:t>receptors</a:t>
            </a:r>
            <a:r>
              <a:rPr lang="pl-PL" dirty="0" smtClean="0"/>
              <a:t> (GABA) </a:t>
            </a:r>
            <a:r>
              <a:rPr lang="pl-PL" dirty="0" err="1" smtClean="0"/>
              <a:t>ligands</a:t>
            </a:r>
            <a:endParaRPr lang="pl-PL" dirty="0"/>
          </a:p>
        </p:txBody>
      </p:sp>
    </p:spTree>
    <p:extLst>
      <p:ext uri="{BB962C8B-B14F-4D97-AF65-F5344CB8AC3E}">
        <p14:creationId xmlns:p14="http://schemas.microsoft.com/office/powerpoint/2010/main" val="19747803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Ictal</a:t>
            </a:r>
            <a:r>
              <a:rPr lang="pl-PL" dirty="0" smtClean="0"/>
              <a:t> vs. </a:t>
            </a:r>
            <a:r>
              <a:rPr lang="pl-PL" dirty="0" err="1" smtClean="0"/>
              <a:t>Interictal</a:t>
            </a:r>
            <a:r>
              <a:rPr lang="pl-PL" dirty="0" smtClean="0"/>
              <a:t> PET</a:t>
            </a:r>
            <a:endParaRPr lang="pl-PL" dirty="0"/>
          </a:p>
        </p:txBody>
      </p:sp>
      <p:pic>
        <p:nvPicPr>
          <p:cNvPr id="4" name="Symbol zastępczy zawartości 3"/>
          <p:cNvPicPr>
            <a:picLocks noGrp="1" noChangeAspect="1"/>
          </p:cNvPicPr>
          <p:nvPr>
            <p:ph idx="1"/>
          </p:nvPr>
        </p:nvPicPr>
        <p:blipFill>
          <a:blip r:embed="rId2"/>
          <a:stretch>
            <a:fillRect/>
          </a:stretch>
        </p:blipFill>
        <p:spPr>
          <a:xfrm>
            <a:off x="173591" y="79093"/>
            <a:ext cx="2406600" cy="286667"/>
          </a:xfrm>
          <a:prstGeom prst="rect">
            <a:avLst/>
          </a:prstGeom>
        </p:spPr>
      </p:pic>
      <p:pic>
        <p:nvPicPr>
          <p:cNvPr id="5" name="Obraz 4"/>
          <p:cNvPicPr>
            <a:picLocks noChangeAspect="1"/>
          </p:cNvPicPr>
          <p:nvPr/>
        </p:nvPicPr>
        <p:blipFill>
          <a:blip r:embed="rId3"/>
          <a:stretch>
            <a:fillRect/>
          </a:stretch>
        </p:blipFill>
        <p:spPr>
          <a:xfrm>
            <a:off x="5322784" y="1848869"/>
            <a:ext cx="4526700" cy="3963167"/>
          </a:xfrm>
          <a:prstGeom prst="rect">
            <a:avLst/>
          </a:prstGeom>
        </p:spPr>
      </p:pic>
      <p:pic>
        <p:nvPicPr>
          <p:cNvPr id="6" name="Obraz 5"/>
          <p:cNvPicPr>
            <a:picLocks noChangeAspect="1"/>
          </p:cNvPicPr>
          <p:nvPr/>
        </p:nvPicPr>
        <p:blipFill>
          <a:blip r:embed="rId4"/>
          <a:stretch>
            <a:fillRect/>
          </a:stretch>
        </p:blipFill>
        <p:spPr>
          <a:xfrm>
            <a:off x="928172" y="1848869"/>
            <a:ext cx="4326150" cy="4522167"/>
          </a:xfrm>
          <a:prstGeom prst="rect">
            <a:avLst/>
          </a:prstGeom>
        </p:spPr>
      </p:pic>
    </p:spTree>
    <p:extLst>
      <p:ext uri="{BB962C8B-B14F-4D97-AF65-F5344CB8AC3E}">
        <p14:creationId xmlns:p14="http://schemas.microsoft.com/office/powerpoint/2010/main" val="1291294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First </a:t>
            </a:r>
            <a:r>
              <a:rPr lang="pl-PL" dirty="0" err="1" smtClean="0"/>
              <a:t>commertial</a:t>
            </a:r>
            <a:r>
              <a:rPr lang="pl-PL" dirty="0" smtClean="0"/>
              <a:t> PET </a:t>
            </a:r>
            <a:r>
              <a:rPr lang="pl-PL" dirty="0" err="1" smtClean="0"/>
              <a:t>scanners</a:t>
            </a:r>
            <a:r>
              <a:rPr lang="pl-PL" dirty="0" smtClean="0"/>
              <a:t> – ECAT (</a:t>
            </a:r>
            <a:r>
              <a:rPr lang="pl-PL" dirty="0" err="1" smtClean="0"/>
              <a:t>Emission</a:t>
            </a:r>
            <a:r>
              <a:rPr lang="pl-PL" dirty="0" smtClean="0"/>
              <a:t> </a:t>
            </a:r>
            <a:r>
              <a:rPr lang="pl-PL" dirty="0" err="1" smtClean="0"/>
              <a:t>computed</a:t>
            </a:r>
            <a:r>
              <a:rPr lang="pl-PL" dirty="0" smtClean="0"/>
              <a:t> </a:t>
            </a:r>
            <a:r>
              <a:rPr lang="pl-PL" dirty="0" err="1" smtClean="0"/>
              <a:t>axial</a:t>
            </a:r>
            <a:r>
              <a:rPr lang="pl-PL" dirty="0" smtClean="0"/>
              <a:t> </a:t>
            </a:r>
            <a:r>
              <a:rPr lang="pl-PL" dirty="0" err="1" smtClean="0"/>
              <a:t>tomograph</a:t>
            </a:r>
            <a:r>
              <a:rPr lang="pl-PL" dirty="0" smtClean="0"/>
              <a:t>) -1978 </a:t>
            </a:r>
            <a:endParaRPr lang="pl-PL" dirty="0"/>
          </a:p>
        </p:txBody>
      </p:sp>
      <p:sp>
        <p:nvSpPr>
          <p:cNvPr id="3" name="Symbol zastępczy zawartości 2"/>
          <p:cNvSpPr>
            <a:spLocks noGrp="1"/>
          </p:cNvSpPr>
          <p:nvPr>
            <p:ph idx="1"/>
          </p:nvPr>
        </p:nvSpPr>
        <p:spPr/>
        <p:txBody>
          <a:bodyPr/>
          <a:lstStyle/>
          <a:p>
            <a:endParaRPr lang="pl-PL"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128" y="2218587"/>
            <a:ext cx="5341562" cy="286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p:nvPr/>
        </p:nvSpPr>
        <p:spPr>
          <a:xfrm>
            <a:off x="799070" y="6309321"/>
            <a:ext cx="3928778" cy="369332"/>
          </a:xfrm>
          <a:prstGeom prst="rect">
            <a:avLst/>
          </a:prstGeom>
          <a:noFill/>
        </p:spPr>
        <p:txBody>
          <a:bodyPr wrap="square" rtlCol="0">
            <a:spAutoFit/>
          </a:bodyPr>
          <a:lstStyle/>
          <a:p>
            <a:r>
              <a:rPr lang="pl-PL" dirty="0"/>
              <a:t>J </a:t>
            </a:r>
            <a:r>
              <a:rPr lang="pl-PL" dirty="0" err="1"/>
              <a:t>Nucl</a:t>
            </a:r>
            <a:r>
              <a:rPr lang="pl-PL" dirty="0"/>
              <a:t> Med. 1978; 19:635</a:t>
            </a:r>
          </a:p>
        </p:txBody>
      </p:sp>
      <p:sp>
        <p:nvSpPr>
          <p:cNvPr id="6" name="Prostokąt zaokrąglony 5"/>
          <p:cNvSpPr/>
          <p:nvPr/>
        </p:nvSpPr>
        <p:spPr>
          <a:xfrm>
            <a:off x="7139962" y="2204865"/>
            <a:ext cx="2988486" cy="28654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96 </a:t>
            </a:r>
            <a:r>
              <a:rPr lang="pl-PL" dirty="0" err="1"/>
              <a:t>NaI</a:t>
            </a:r>
            <a:r>
              <a:rPr lang="pl-PL" dirty="0"/>
              <a:t>(Tl) </a:t>
            </a:r>
            <a:r>
              <a:rPr lang="pl-PL" dirty="0" err="1"/>
              <a:t>cristals</a:t>
            </a:r>
            <a:endParaRPr lang="pl-PL" dirty="0"/>
          </a:p>
          <a:p>
            <a:pPr algn="ctr"/>
            <a:r>
              <a:rPr lang="pl-PL" dirty="0"/>
              <a:t>PDP-11 </a:t>
            </a:r>
            <a:r>
              <a:rPr lang="pl-PL" dirty="0" err="1"/>
              <a:t>computer</a:t>
            </a:r>
            <a:r>
              <a:rPr lang="pl-PL" dirty="0"/>
              <a:t> with 32 </a:t>
            </a:r>
            <a:r>
              <a:rPr lang="pl-PL" dirty="0" err="1"/>
              <a:t>Kbytes</a:t>
            </a:r>
            <a:r>
              <a:rPr lang="pl-PL" dirty="0"/>
              <a:t> </a:t>
            </a:r>
            <a:r>
              <a:rPr lang="pl-PL" dirty="0" err="1"/>
              <a:t>memory</a:t>
            </a:r>
            <a:endParaRPr lang="pl-PL" dirty="0"/>
          </a:p>
          <a:p>
            <a:pPr algn="ctr"/>
            <a:endParaRPr lang="pl-PL" dirty="0"/>
          </a:p>
          <a:p>
            <a:pPr algn="ctr"/>
            <a:r>
              <a:rPr lang="pl-PL" dirty="0"/>
              <a:t>Sold for $600000=$2000000 in </a:t>
            </a:r>
            <a:r>
              <a:rPr lang="pl-PL" dirty="0" err="1"/>
              <a:t>year</a:t>
            </a:r>
            <a:r>
              <a:rPr lang="pl-PL" dirty="0"/>
              <a:t> 2000</a:t>
            </a:r>
          </a:p>
        </p:txBody>
      </p:sp>
    </p:spTree>
    <p:extLst>
      <p:ext uri="{BB962C8B-B14F-4D97-AF65-F5344CB8AC3E}">
        <p14:creationId xmlns:p14="http://schemas.microsoft.com/office/powerpoint/2010/main" val="9028177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0" y="6310314"/>
            <a:ext cx="2381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5"/>
          <p:cNvSpPr>
            <a:spLocks noChangeArrowheads="1"/>
          </p:cNvSpPr>
          <p:nvPr/>
        </p:nvSpPr>
        <p:spPr bwMode="auto">
          <a:xfrm>
            <a:off x="4381500" y="6350001"/>
            <a:ext cx="55562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900">
                <a:solidFill>
                  <a:srgbClr val="999999"/>
                </a:solidFill>
                <a:latin typeface="Calibri" panose="020F0502020204030204" pitchFamily="34" charset="0"/>
              </a:rPr>
              <a:t>©1999 American Academy of Neurology.  Published by LWW_American Academy of Neurology.</a:t>
            </a:r>
          </a:p>
        </p:txBody>
      </p:sp>
      <p:sp>
        <p:nvSpPr>
          <p:cNvPr id="10244" name="Rectangle 6"/>
          <p:cNvSpPr>
            <a:spLocks noChangeArrowheads="1"/>
          </p:cNvSpPr>
          <p:nvPr/>
        </p:nvSpPr>
        <p:spPr bwMode="auto">
          <a:xfrm>
            <a:off x="10096500" y="6350001"/>
            <a:ext cx="4762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900">
                <a:solidFill>
                  <a:srgbClr val="999999"/>
                </a:solidFill>
                <a:latin typeface="Calibri" panose="020F0502020204030204" pitchFamily="34" charset="0"/>
              </a:rPr>
              <a:t>7</a:t>
            </a:r>
          </a:p>
        </p:txBody>
      </p:sp>
      <p:pic>
        <p:nvPicPr>
          <p:cNvPr id="10245"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1" y="635000"/>
            <a:ext cx="5667375"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7" name="Rectangle 9"/>
          <p:cNvSpPr>
            <a:spLocks noChangeArrowheads="1"/>
          </p:cNvSpPr>
          <p:nvPr/>
        </p:nvSpPr>
        <p:spPr bwMode="auto">
          <a:xfrm>
            <a:off x="7715250" y="635001"/>
            <a:ext cx="2857500" cy="11922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900" b="1">
                <a:solidFill>
                  <a:srgbClr val="000000"/>
                </a:solidFill>
                <a:latin typeface="Calibri" panose="020F0502020204030204" pitchFamily="34" charset="0"/>
              </a:rPr>
              <a:t>Glucose and [11C]flumazenil positron emission tomography abnormalities of thalamic nuclei in temporal lobe epilepsy.</a:t>
            </a:r>
          </a:p>
          <a:p>
            <a:pPr eaLnBrk="1" hangingPunct="1"/>
            <a:r>
              <a:rPr lang="en-US" sz="900">
                <a:solidFill>
                  <a:srgbClr val="000000"/>
                </a:solidFill>
                <a:latin typeface="Calibri" panose="020F0502020204030204" pitchFamily="34" charset="0"/>
              </a:rPr>
              <a:t>Juhasz, C; Nagy, F; Watson, C; MD, PhD; da Silva, E; Muzik, O; Chugani, D; Shah, J; Chugani, H</a:t>
            </a:r>
          </a:p>
          <a:p>
            <a:pPr eaLnBrk="1" hangingPunct="1"/>
            <a:endParaRPr lang="en-US" sz="900">
              <a:solidFill>
                <a:srgbClr val="000000"/>
              </a:solidFill>
              <a:latin typeface="Calibri" panose="020F0502020204030204" pitchFamily="34" charset="0"/>
            </a:endParaRPr>
          </a:p>
          <a:p>
            <a:pPr eaLnBrk="1" hangingPunct="1"/>
            <a:r>
              <a:rPr lang="en-US" sz="900">
                <a:solidFill>
                  <a:srgbClr val="000000"/>
                </a:solidFill>
                <a:latin typeface="Calibri" panose="020F0502020204030204" pitchFamily="34" charset="0"/>
              </a:rPr>
              <a:t>Neurology. 53(9):2037-2045, December 10, 1999.</a:t>
            </a:r>
          </a:p>
          <a:p>
            <a:pPr eaLnBrk="1" hangingPunct="1"/>
            <a:endParaRPr lang="en-US" sz="900">
              <a:solidFill>
                <a:srgbClr val="000000"/>
              </a:solidFill>
              <a:latin typeface="Calibri" panose="020F0502020204030204" pitchFamily="34" charset="0"/>
            </a:endParaRPr>
          </a:p>
        </p:txBody>
      </p:sp>
      <p:sp>
        <p:nvSpPr>
          <p:cNvPr id="10248" name="Rectangle 10"/>
          <p:cNvSpPr>
            <a:spLocks noChangeArrowheads="1"/>
          </p:cNvSpPr>
          <p:nvPr/>
        </p:nvSpPr>
        <p:spPr bwMode="auto">
          <a:xfrm>
            <a:off x="7715250" y="2600921"/>
            <a:ext cx="28575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900">
                <a:solidFill>
                  <a:srgbClr val="000000"/>
                </a:solidFill>
                <a:latin typeface="Calibri" panose="020F0502020204030204" pitchFamily="34" charset="0"/>
              </a:rPr>
              <a:t>Figure 2 . 2-Deoxy-2-[18F]fluoro-D-glucose (FDG) and [11C]-flumazenil (FMZ) PET images of Patient 10, who had marked left hippocampal and mild left amygdaloid atrophy. FDG PET (A) shows hypometabolism in the left lateral temporal cortex (arrows), whereas the hippocampal abnormality was less pronounced. An abnormal asymmetry of glucose metabolism was detected in the dorsomedial thalamic nucleus (DMN; asymmetry index [AI]: 16.0%; lower on the left). FMZ PET (B) showed abnormal asymmetry in the hippocampus (thin arrow; AI: 21.4%), the amygdala (AI: 15.6%), and the DMN (thick arrow; AI: 7.5%), with lower values on the left side.</a:t>
            </a:r>
          </a:p>
        </p:txBody>
      </p:sp>
    </p:spTree>
    <p:extLst>
      <p:ext uri="{BB962C8B-B14F-4D97-AF65-F5344CB8AC3E}">
        <p14:creationId xmlns:p14="http://schemas.microsoft.com/office/powerpoint/2010/main" val="26866772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smtClean="0"/>
              <a:t>Future</a:t>
            </a:r>
            <a:endParaRPr lang="pl-PL" dirty="0"/>
          </a:p>
        </p:txBody>
      </p:sp>
      <p:sp>
        <p:nvSpPr>
          <p:cNvPr id="5" name="Symbol zastępczy tekstu 4"/>
          <p:cNvSpPr>
            <a:spLocks noGrp="1"/>
          </p:cNvSpPr>
          <p:nvPr>
            <p:ph type="body" idx="1"/>
          </p:nvPr>
        </p:nvSpPr>
        <p:spPr/>
        <p:txBody>
          <a:bodyPr/>
          <a:lstStyle/>
          <a:p>
            <a:endParaRPr lang="pl-PL"/>
          </a:p>
        </p:txBody>
      </p:sp>
    </p:spTree>
    <p:extLst>
      <p:ext uri="{BB962C8B-B14F-4D97-AF65-F5344CB8AC3E}">
        <p14:creationId xmlns:p14="http://schemas.microsoft.com/office/powerpoint/2010/main" val="38630125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0"/>
            <a:ext cx="2721750" cy="243667"/>
          </a:xfrm>
          <a:prstGeom prst="rect">
            <a:avLst/>
          </a:prstGeom>
        </p:spPr>
      </p:pic>
      <p:sp>
        <p:nvSpPr>
          <p:cNvPr id="2" name="Tytuł 1"/>
          <p:cNvSpPr>
            <a:spLocks noGrp="1"/>
          </p:cNvSpPr>
          <p:nvPr>
            <p:ph type="title"/>
          </p:nvPr>
        </p:nvSpPr>
        <p:spPr/>
        <p:txBody>
          <a:bodyPr/>
          <a:lstStyle/>
          <a:p>
            <a:endParaRPr lang="pl-PL" dirty="0"/>
          </a:p>
        </p:txBody>
      </p:sp>
      <p:pic>
        <p:nvPicPr>
          <p:cNvPr id="5" name="Symbol zastępczy zawartości 4"/>
          <p:cNvPicPr>
            <a:picLocks noGrp="1" noChangeAspect="1"/>
          </p:cNvPicPr>
          <p:nvPr>
            <p:ph idx="1"/>
          </p:nvPr>
        </p:nvPicPr>
        <p:blipFill>
          <a:blip r:embed="rId3"/>
          <a:stretch>
            <a:fillRect/>
          </a:stretch>
        </p:blipFill>
        <p:spPr>
          <a:xfrm>
            <a:off x="1262063" y="2051219"/>
            <a:ext cx="8594725" cy="3906499"/>
          </a:xfrm>
          <a:prstGeom prst="rect">
            <a:avLst/>
          </a:prstGeom>
        </p:spPr>
      </p:pic>
    </p:spTree>
    <p:extLst>
      <p:ext uri="{BB962C8B-B14F-4D97-AF65-F5344CB8AC3E}">
        <p14:creationId xmlns:p14="http://schemas.microsoft.com/office/powerpoint/2010/main" val="19268033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Brain </a:t>
            </a:r>
            <a:r>
              <a:rPr lang="pl-PL" dirty="0" err="1" smtClean="0"/>
              <a:t>pathology</a:t>
            </a:r>
            <a:r>
              <a:rPr lang="pl-PL" dirty="0" smtClean="0"/>
              <a:t> to be </a:t>
            </a:r>
            <a:r>
              <a:rPr lang="pl-PL" dirty="0" err="1" smtClean="0"/>
              <a:t>studied</a:t>
            </a:r>
            <a:r>
              <a:rPr lang="pl-PL" dirty="0" smtClean="0"/>
              <a:t> with PET</a:t>
            </a:r>
            <a:endParaRPr lang="pl-PL" dirty="0"/>
          </a:p>
        </p:txBody>
      </p:sp>
      <p:sp>
        <p:nvSpPr>
          <p:cNvPr id="3" name="Symbol zastępczy zawartości 2"/>
          <p:cNvSpPr>
            <a:spLocks noGrp="1"/>
          </p:cNvSpPr>
          <p:nvPr>
            <p:ph idx="1"/>
          </p:nvPr>
        </p:nvSpPr>
        <p:spPr/>
        <p:txBody>
          <a:bodyPr>
            <a:normAutofit/>
          </a:bodyPr>
          <a:lstStyle/>
          <a:p>
            <a:r>
              <a:rPr lang="pl-PL" dirty="0" err="1" smtClean="0"/>
              <a:t>Downstream</a:t>
            </a:r>
            <a:r>
              <a:rPr lang="pl-PL" dirty="0" smtClean="0"/>
              <a:t> </a:t>
            </a:r>
            <a:r>
              <a:rPr lang="pl-PL" dirty="0" err="1" smtClean="0"/>
              <a:t>effector</a:t>
            </a:r>
            <a:r>
              <a:rPr lang="pl-PL" dirty="0" smtClean="0"/>
              <a:t> </a:t>
            </a:r>
            <a:r>
              <a:rPr lang="pl-PL" dirty="0" err="1" smtClean="0"/>
              <a:t>pathways</a:t>
            </a:r>
            <a:r>
              <a:rPr lang="pl-PL" dirty="0" smtClean="0"/>
              <a:t> </a:t>
            </a:r>
            <a:r>
              <a:rPr lang="pl-PL" dirty="0" err="1" smtClean="0"/>
              <a:t>coupled</a:t>
            </a:r>
            <a:r>
              <a:rPr lang="pl-PL" dirty="0" smtClean="0"/>
              <a:t> to </a:t>
            </a:r>
            <a:r>
              <a:rPr lang="pl-PL" dirty="0" err="1" smtClean="0"/>
              <a:t>neuroreceptors</a:t>
            </a:r>
            <a:endParaRPr lang="pl-PL" dirty="0" smtClean="0"/>
          </a:p>
          <a:p>
            <a:r>
              <a:rPr lang="pl-PL" dirty="0" err="1" smtClean="0"/>
              <a:t>Neuroimmunity</a:t>
            </a:r>
            <a:r>
              <a:rPr lang="pl-PL" dirty="0"/>
              <a:t> </a:t>
            </a:r>
            <a:r>
              <a:rPr lang="pl-PL" dirty="0" smtClean="0"/>
              <a:t>– </a:t>
            </a:r>
            <a:r>
              <a:rPr lang="pl-PL" dirty="0" err="1" smtClean="0"/>
              <a:t>neuroinflammation</a:t>
            </a:r>
            <a:endParaRPr lang="pl-PL" dirty="0" smtClean="0"/>
          </a:p>
          <a:p>
            <a:r>
              <a:rPr lang="pl-PL" dirty="0" err="1" smtClean="0"/>
              <a:t>Enhancing</a:t>
            </a:r>
            <a:r>
              <a:rPr lang="pl-PL" dirty="0" smtClean="0"/>
              <a:t> </a:t>
            </a:r>
            <a:r>
              <a:rPr lang="pl-PL" dirty="0" err="1" smtClean="0"/>
              <a:t>delivery</a:t>
            </a:r>
            <a:r>
              <a:rPr lang="pl-PL" dirty="0" smtClean="0"/>
              <a:t> of </a:t>
            </a:r>
            <a:r>
              <a:rPr lang="pl-PL" dirty="0" err="1" smtClean="0"/>
              <a:t>drugs</a:t>
            </a:r>
            <a:r>
              <a:rPr lang="pl-PL" dirty="0" smtClean="0"/>
              <a:t> </a:t>
            </a:r>
            <a:r>
              <a:rPr lang="pl-PL" dirty="0" err="1" smtClean="0"/>
              <a:t>across</a:t>
            </a:r>
            <a:r>
              <a:rPr lang="pl-PL" dirty="0" smtClean="0"/>
              <a:t> BBB</a:t>
            </a:r>
          </a:p>
          <a:p>
            <a:r>
              <a:rPr lang="pl-PL" dirty="0" err="1" smtClean="0"/>
              <a:t>Specific</a:t>
            </a:r>
            <a:r>
              <a:rPr lang="pl-PL" dirty="0" smtClean="0"/>
              <a:t> </a:t>
            </a:r>
            <a:r>
              <a:rPr lang="pl-PL" dirty="0" err="1" smtClean="0"/>
              <a:t>imaging</a:t>
            </a:r>
            <a:r>
              <a:rPr lang="pl-PL" dirty="0" smtClean="0"/>
              <a:t> </a:t>
            </a:r>
            <a:r>
              <a:rPr lang="pl-PL" dirty="0" err="1" smtClean="0"/>
              <a:t>markers</a:t>
            </a:r>
            <a:r>
              <a:rPr lang="pl-PL" dirty="0" smtClean="0"/>
              <a:t> of </a:t>
            </a:r>
            <a:r>
              <a:rPr lang="pl-PL" dirty="0" err="1" smtClean="0"/>
              <a:t>neuronal</a:t>
            </a:r>
            <a:r>
              <a:rPr lang="pl-PL" dirty="0" smtClean="0"/>
              <a:t> and </a:t>
            </a:r>
            <a:r>
              <a:rPr lang="pl-PL" dirty="0" err="1" smtClean="0"/>
              <a:t>glial</a:t>
            </a:r>
            <a:r>
              <a:rPr lang="pl-PL" dirty="0" smtClean="0"/>
              <a:t> </a:t>
            </a:r>
            <a:r>
              <a:rPr lang="pl-PL" dirty="0" err="1" smtClean="0"/>
              <a:t>subtypes</a:t>
            </a:r>
            <a:endParaRPr lang="pl-PL" dirty="0" smtClean="0"/>
          </a:p>
          <a:p>
            <a:r>
              <a:rPr lang="pl-PL" dirty="0" err="1" smtClean="0"/>
              <a:t>Progenitor</a:t>
            </a:r>
            <a:r>
              <a:rPr lang="pl-PL" dirty="0" smtClean="0"/>
              <a:t> </a:t>
            </a:r>
            <a:r>
              <a:rPr lang="pl-PL" dirty="0" err="1" smtClean="0"/>
              <a:t>stem</a:t>
            </a:r>
            <a:r>
              <a:rPr lang="pl-PL" dirty="0" smtClean="0"/>
              <a:t> cel </a:t>
            </a:r>
            <a:r>
              <a:rPr lang="pl-PL" dirty="0" err="1" smtClean="0"/>
              <a:t>activity</a:t>
            </a:r>
            <a:r>
              <a:rPr lang="pl-PL" dirty="0" smtClean="0"/>
              <a:t> and </a:t>
            </a:r>
            <a:r>
              <a:rPr lang="pl-PL" dirty="0" err="1" smtClean="0"/>
              <a:t>their</a:t>
            </a:r>
            <a:r>
              <a:rPr lang="pl-PL" dirty="0" smtClean="0"/>
              <a:t> </a:t>
            </a:r>
            <a:r>
              <a:rPr lang="pl-PL" dirty="0" err="1" smtClean="0"/>
              <a:t>chemokines</a:t>
            </a:r>
            <a:r>
              <a:rPr lang="pl-PL" dirty="0" smtClean="0"/>
              <a:t> for </a:t>
            </a:r>
            <a:r>
              <a:rPr lang="pl-PL" dirty="0" err="1" smtClean="0"/>
              <a:t>repairing</a:t>
            </a:r>
            <a:r>
              <a:rPr lang="pl-PL" dirty="0" smtClean="0"/>
              <a:t> </a:t>
            </a:r>
            <a:r>
              <a:rPr lang="pl-PL" dirty="0" err="1" smtClean="0"/>
              <a:t>brain</a:t>
            </a:r>
            <a:r>
              <a:rPr lang="pl-PL" dirty="0" smtClean="0"/>
              <a:t> </a:t>
            </a:r>
            <a:r>
              <a:rPr lang="pl-PL" dirty="0" err="1" smtClean="0"/>
              <a:t>damage</a:t>
            </a:r>
            <a:endParaRPr lang="pl-PL" dirty="0" smtClean="0"/>
          </a:p>
          <a:p>
            <a:r>
              <a:rPr lang="pl-PL" smtClean="0"/>
              <a:t>Brain </a:t>
            </a:r>
            <a:r>
              <a:rPr lang="pl-PL" dirty="0" err="1" smtClean="0"/>
              <a:t>viral</a:t>
            </a:r>
            <a:r>
              <a:rPr lang="pl-PL" dirty="0" smtClean="0"/>
              <a:t> and </a:t>
            </a:r>
            <a:r>
              <a:rPr lang="pl-PL" dirty="0" err="1" smtClean="0"/>
              <a:t>bacterial</a:t>
            </a:r>
            <a:r>
              <a:rPr lang="pl-PL" dirty="0" smtClean="0"/>
              <a:t> </a:t>
            </a:r>
            <a:r>
              <a:rPr lang="pl-PL" dirty="0" err="1" smtClean="0"/>
              <a:t>infections</a:t>
            </a:r>
            <a:endParaRPr lang="pl-PL" dirty="0" smtClean="0"/>
          </a:p>
          <a:p>
            <a:r>
              <a:rPr lang="pl-PL" dirty="0" smtClean="0"/>
              <a:t>Brain </a:t>
            </a:r>
            <a:r>
              <a:rPr lang="pl-PL" dirty="0" err="1" smtClean="0"/>
              <a:t>plasticity</a:t>
            </a:r>
            <a:r>
              <a:rPr lang="pl-PL" dirty="0" smtClean="0"/>
              <a:t> – i.e. in </a:t>
            </a:r>
            <a:r>
              <a:rPr lang="pl-PL" dirty="0" err="1" smtClean="0"/>
              <a:t>stroke</a:t>
            </a:r>
            <a:r>
              <a:rPr lang="pl-PL" dirty="0" smtClean="0"/>
              <a:t> </a:t>
            </a:r>
            <a:r>
              <a:rPr lang="pl-PL" dirty="0" err="1" smtClean="0"/>
              <a:t>recovery</a:t>
            </a:r>
            <a:endParaRPr lang="pl-PL" dirty="0" smtClean="0"/>
          </a:p>
          <a:p>
            <a:r>
              <a:rPr lang="pl-PL" dirty="0" err="1" smtClean="0"/>
              <a:t>Neurochemical</a:t>
            </a:r>
            <a:r>
              <a:rPr lang="pl-PL" dirty="0" smtClean="0"/>
              <a:t> </a:t>
            </a:r>
            <a:r>
              <a:rPr lang="pl-PL" dirty="0" err="1" smtClean="0"/>
              <a:t>components</a:t>
            </a:r>
            <a:r>
              <a:rPr lang="pl-PL" dirty="0" smtClean="0"/>
              <a:t> </a:t>
            </a:r>
            <a:r>
              <a:rPr lang="pl-PL" dirty="0" err="1" smtClean="0"/>
              <a:t>underlying</a:t>
            </a:r>
            <a:r>
              <a:rPr lang="pl-PL" dirty="0" smtClean="0"/>
              <a:t> </a:t>
            </a:r>
            <a:r>
              <a:rPr lang="pl-PL" dirty="0" err="1" smtClean="0"/>
              <a:t>memory</a:t>
            </a:r>
            <a:r>
              <a:rPr lang="pl-PL" dirty="0" smtClean="0"/>
              <a:t>, </a:t>
            </a:r>
            <a:r>
              <a:rPr lang="pl-PL" dirty="0" err="1" smtClean="0"/>
              <a:t>learning,maturation</a:t>
            </a:r>
            <a:r>
              <a:rPr lang="pl-PL" dirty="0" smtClean="0"/>
              <a:t>, </a:t>
            </a:r>
            <a:r>
              <a:rPr lang="pl-PL" dirty="0" err="1" smtClean="0"/>
              <a:t>ageing</a:t>
            </a:r>
            <a:r>
              <a:rPr lang="pl-PL" dirty="0" smtClean="0"/>
              <a:t> </a:t>
            </a:r>
            <a:r>
              <a:rPr lang="pl-PL" dirty="0" err="1" smtClean="0"/>
              <a:t>cognitive</a:t>
            </a:r>
            <a:r>
              <a:rPr lang="pl-PL" dirty="0" smtClean="0"/>
              <a:t> </a:t>
            </a:r>
            <a:r>
              <a:rPr lang="pl-PL" dirty="0" err="1" smtClean="0"/>
              <a:t>decline</a:t>
            </a:r>
            <a:r>
              <a:rPr lang="pl-PL" dirty="0" smtClean="0"/>
              <a:t>/</a:t>
            </a:r>
            <a:r>
              <a:rPr lang="pl-PL" dirty="0" err="1" smtClean="0"/>
              <a:t>enhancement</a:t>
            </a:r>
            <a:r>
              <a:rPr lang="pl-PL" dirty="0" smtClean="0"/>
              <a:t>, </a:t>
            </a:r>
            <a:r>
              <a:rPr lang="pl-PL" dirty="0" err="1" smtClean="0"/>
              <a:t>personality</a:t>
            </a:r>
            <a:endParaRPr lang="pl-PL" dirty="0"/>
          </a:p>
        </p:txBody>
      </p:sp>
    </p:spTree>
    <p:extLst>
      <p:ext uri="{BB962C8B-B14F-4D97-AF65-F5344CB8AC3E}">
        <p14:creationId xmlns:p14="http://schemas.microsoft.com/office/powerpoint/2010/main" val="2283652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0" y="0"/>
            <a:ext cx="4039650" cy="308167"/>
          </a:xfrm>
          <a:prstGeom prst="rect">
            <a:avLst/>
          </a:prstGeom>
        </p:spPr>
      </p:pic>
      <p:sp>
        <p:nvSpPr>
          <p:cNvPr id="2" name="Tytuł 1"/>
          <p:cNvSpPr>
            <a:spLocks noGrp="1"/>
          </p:cNvSpPr>
          <p:nvPr>
            <p:ph type="title"/>
          </p:nvPr>
        </p:nvSpPr>
        <p:spPr>
          <a:xfrm>
            <a:off x="907645" y="308167"/>
            <a:ext cx="9692640" cy="1325562"/>
          </a:xfrm>
        </p:spPr>
        <p:txBody>
          <a:bodyPr/>
          <a:lstStyle/>
          <a:p>
            <a:endParaRPr lang="pl-PL" dirty="0"/>
          </a:p>
        </p:txBody>
      </p:sp>
      <p:pic>
        <p:nvPicPr>
          <p:cNvPr id="4" name="Symbol zastępczy zawartości 3"/>
          <p:cNvPicPr>
            <a:picLocks noGrp="1" noChangeAspect="1"/>
          </p:cNvPicPr>
          <p:nvPr>
            <p:ph idx="1"/>
          </p:nvPr>
        </p:nvPicPr>
        <p:blipFill>
          <a:blip r:embed="rId3"/>
          <a:stretch>
            <a:fillRect/>
          </a:stretch>
        </p:blipFill>
        <p:spPr>
          <a:xfrm>
            <a:off x="2817341" y="286952"/>
            <a:ext cx="4346883" cy="5893186"/>
          </a:xfrm>
          <a:prstGeom prst="rect">
            <a:avLst/>
          </a:prstGeom>
        </p:spPr>
      </p:pic>
    </p:spTree>
    <p:extLst>
      <p:ext uri="{BB962C8B-B14F-4D97-AF65-F5344CB8AC3E}">
        <p14:creationId xmlns:p14="http://schemas.microsoft.com/office/powerpoint/2010/main" val="3575917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364" y="876301"/>
            <a:ext cx="4865687"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201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TC103457515[[fn=Widok]]</Template>
  <TotalTime>623</TotalTime>
  <Words>1037</Words>
  <Application>Microsoft Office PowerPoint</Application>
  <PresentationFormat>Panoramiczny</PresentationFormat>
  <Paragraphs>138</Paragraphs>
  <Slides>73</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73</vt:i4>
      </vt:variant>
    </vt:vector>
  </HeadingPairs>
  <TitlesOfParts>
    <vt:vector size="79" baseType="lpstr">
      <vt:lpstr>Arial</vt:lpstr>
      <vt:lpstr>Calibri</vt:lpstr>
      <vt:lpstr>Century Schoolbook</vt:lpstr>
      <vt:lpstr>Symbol</vt:lpstr>
      <vt:lpstr>Wingdings 2</vt:lpstr>
      <vt:lpstr>View</vt:lpstr>
      <vt:lpstr>Clinical PET in neurology</vt:lpstr>
      <vt:lpstr>Agenda</vt:lpstr>
      <vt:lpstr>History</vt:lpstr>
      <vt:lpstr>First positron probe –  first human brain study with positron emitting radioisotope</vt:lpstr>
      <vt:lpstr>PC (positron cammera) series </vt:lpstr>
      <vt:lpstr>Positron emission (transaxial) tomography – PE(T)T</vt:lpstr>
      <vt:lpstr>First commertial PET scanners – ECAT (Emission computed axial tomograph) -1978 </vt:lpstr>
      <vt:lpstr>Prezentacja programu PowerPoint</vt:lpstr>
      <vt:lpstr>Prezentacja programu PowerPoint</vt:lpstr>
      <vt:lpstr>Prezentacja programu PowerPoint</vt:lpstr>
      <vt:lpstr>Current applications</vt:lpstr>
      <vt:lpstr>Brain malignancy</vt:lpstr>
      <vt:lpstr>Number of publications on PET in brain tumors</vt:lpstr>
      <vt:lpstr>Brain tumors</vt:lpstr>
      <vt:lpstr>Prezentacja programu PowerPoint</vt:lpstr>
      <vt:lpstr>18F-FDG</vt:lpstr>
      <vt:lpstr>Indications: diagnosis and grading</vt:lpstr>
      <vt:lpstr>Indication: prognosis</vt:lpstr>
      <vt:lpstr>Indications: tumour recurrence/ differentiation between necrosis and viable tumour tissue</vt:lpstr>
      <vt:lpstr>Prezentacja programu PowerPoint</vt:lpstr>
      <vt:lpstr>Other indications:</vt:lpstr>
      <vt:lpstr>Labeled aminoacids: 11C-MET, 18F-FET, (18F-FDOPA)</vt:lpstr>
      <vt:lpstr>Indications: diagnosis</vt:lpstr>
      <vt:lpstr>Prezentacja programu PowerPoint</vt:lpstr>
      <vt:lpstr>Indications: grading?</vt:lpstr>
      <vt:lpstr>Indications: grading – tracer kinetics</vt:lpstr>
      <vt:lpstr>Indications: grading – tracer kinetics</vt:lpstr>
      <vt:lpstr>Indications: identification of the optimal biopsy site</vt:lpstr>
      <vt:lpstr>Prezentacja programu PowerPoint</vt:lpstr>
      <vt:lpstr>Indications: prognosis??</vt:lpstr>
      <vt:lpstr>Indications: recurrence detection</vt:lpstr>
      <vt:lpstr>Indications: discrimination between tumor and necrosis</vt:lpstr>
      <vt:lpstr>Indications: radiotherapy planning</vt:lpstr>
      <vt:lpstr>Prezentacja programu PowerPoint</vt:lpstr>
      <vt:lpstr>Indications: treatment monitoring</vt:lpstr>
      <vt:lpstr>Other tracers: proliferation (18F-FLT)</vt:lpstr>
      <vt:lpstr>18F-FLT in therapy monitoring</vt:lpstr>
      <vt:lpstr>Why PET/MR?</vt:lpstr>
      <vt:lpstr>Dementia</vt:lpstr>
      <vt:lpstr>Dementia</vt:lpstr>
      <vt:lpstr>Prezentacja programu PowerPoint</vt:lpstr>
      <vt:lpstr>Prezentacja programu PowerPoint</vt:lpstr>
      <vt:lpstr>Prezentacja programu PowerPoint</vt:lpstr>
      <vt:lpstr>18F-FDG</vt:lpstr>
      <vt:lpstr>Prezentacja programu PowerPoint</vt:lpstr>
      <vt:lpstr>Prezentacja programu PowerPoint</vt:lpstr>
      <vt:lpstr>Amyloid-binding tracers</vt:lpstr>
      <vt:lpstr>Prezentacja programu PowerPoint</vt:lpstr>
      <vt:lpstr>Prezentacja programu PowerPoint</vt:lpstr>
      <vt:lpstr>Prezentacja programu PowerPoint</vt:lpstr>
      <vt:lpstr>Prezentacja programu PowerPoint</vt:lpstr>
      <vt:lpstr>Amyloid imaging in healthy elderly</vt:lpstr>
      <vt:lpstr>Amyloid imaging in minimal cognitive impairment</vt:lpstr>
      <vt:lpstr>Prezentacja programu PowerPoint</vt:lpstr>
      <vt:lpstr>Prezentacja programu PowerPoint</vt:lpstr>
      <vt:lpstr>Prezentacja programu PowerPoint</vt:lpstr>
      <vt:lpstr>Prezentacja programu PowerPoint</vt:lpstr>
      <vt:lpstr>Prezentacja programu PowerPoint</vt:lpstr>
      <vt:lpstr>Movement disorders</vt:lpstr>
      <vt:lpstr>Parkinsonian syndromes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Epilepsy/seizures</vt:lpstr>
      <vt:lpstr>Seizures </vt:lpstr>
      <vt:lpstr>Ictal vs. Interictal PET</vt:lpstr>
      <vt:lpstr>Prezentacja programu PowerPoint</vt:lpstr>
      <vt:lpstr>Future</vt:lpstr>
      <vt:lpstr>Prezentacja programu PowerPoint</vt:lpstr>
      <vt:lpstr>Brain pathology to be studied with PET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malgorzata trofimiuk-muldner</dc:creator>
  <cp:lastModifiedBy>Małgorzata Trofimiuk</cp:lastModifiedBy>
  <cp:revision>53</cp:revision>
  <dcterms:created xsi:type="dcterms:W3CDTF">2014-09-21T17:19:44Z</dcterms:created>
  <dcterms:modified xsi:type="dcterms:W3CDTF">2014-09-24T08:11:50Z</dcterms:modified>
</cp:coreProperties>
</file>