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57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6" autoAdjust="0"/>
  </p:normalViewPr>
  <p:slideViewPr>
    <p:cSldViewPr>
      <p:cViewPr varScale="1">
        <p:scale>
          <a:sx n="68" d="100"/>
          <a:sy n="68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96301-F359-428F-AA60-110F1EFA4973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7B06E-03B9-4708-8EFF-382899135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7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J. W.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B06E-03B9-4708-8EFF-382899135F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9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941D3B-245A-4F45-8F1D-3E73E2A4025B}" type="slidenum">
              <a:rPr lang="pl-PL"/>
              <a:pPr eaLnBrk="1" hangingPunct="1"/>
              <a:t>3</a:t>
            </a:fld>
            <a:endParaRPr lang="pl-PL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dirty="0" smtClean="0"/>
              <a:t>J. W. The </a:t>
            </a:r>
            <a:r>
              <a:rPr lang="pl-PL" dirty="0" err="1" smtClean="0"/>
              <a:t>reason</a:t>
            </a:r>
            <a:r>
              <a:rPr lang="pl-PL" dirty="0" smtClean="0"/>
              <a:t> </a:t>
            </a:r>
            <a:r>
              <a:rPr lang="pl-PL" dirty="0" err="1" smtClean="0"/>
              <a:t>why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extremely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backgrounds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inevitable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lays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expected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rates</a:t>
            </a:r>
            <a:r>
              <a:rPr lang="pl-PL" baseline="0" dirty="0" smtClean="0"/>
              <a:t> – the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of 0nbb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order of 10</a:t>
            </a:r>
            <a:r>
              <a:rPr lang="pl-PL" baseline="30000" dirty="0" smtClean="0"/>
              <a:t>26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yr</a:t>
            </a:r>
            <a:r>
              <a:rPr lang="pl-PL" baseline="0" dirty="0" smtClean="0"/>
              <a:t>!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Opis</a:t>
            </a:r>
            <a:r>
              <a:rPr lang="pl-PL" baseline="0" dirty="0" smtClean="0"/>
              <a:t> budowy Gerdy – istota niskiego tła w tego typu eksperymentach przekłada się na długość (sensowną) pomiaru i przez to na czułość. Pierwsza faza się zakończyła, druga jest natomiast w przygotowaniu. Planuje się obniżyć poziom tła o kolejny rząd wielkości, to 10</a:t>
            </a:r>
            <a:r>
              <a:rPr lang="pl-PL" baseline="30000" dirty="0" smtClean="0"/>
              <a:t>-3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cts</a:t>
            </a:r>
            <a:r>
              <a:rPr lang="pl-PL" baseline="0" dirty="0" smtClean="0"/>
              <a:t>/kg/</a:t>
            </a:r>
            <a:r>
              <a:rPr lang="pl-PL" baseline="0" dirty="0" err="1" smtClean="0"/>
              <a:t>kev</a:t>
            </a:r>
            <a:r>
              <a:rPr lang="pl-PL" baseline="0" dirty="0" smtClean="0"/>
              <a:t>/</a:t>
            </a:r>
            <a:r>
              <a:rPr lang="pl-PL" baseline="0" dirty="0" err="1" smtClean="0"/>
              <a:t>yr</a:t>
            </a:r>
            <a:r>
              <a:rPr lang="pl-PL" baseline="0" dirty="0" smtClean="0"/>
              <a:t>!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B06E-03B9-4708-8EFF-382899135F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5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 model of </a:t>
            </a:r>
            <a:r>
              <a:rPr lang="pl-PL" baseline="30000" dirty="0" smtClean="0"/>
              <a:t>42</a:t>
            </a:r>
            <a:r>
              <a:rPr lang="pl-PL" dirty="0" smtClean="0"/>
              <a:t>K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developed</a:t>
            </a:r>
            <a:r>
              <a:rPr lang="pl-PL" baseline="0" dirty="0" smtClean="0"/>
              <a:t> in order to </a:t>
            </a:r>
            <a:r>
              <a:rPr lang="pl-PL" baseline="0" dirty="0" err="1" smtClean="0"/>
              <a:t>understand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tackle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sources</a:t>
            </a:r>
            <a:r>
              <a:rPr lang="pl-PL" baseline="0" dirty="0" smtClean="0"/>
              <a:t> of Gerda </a:t>
            </a:r>
            <a:r>
              <a:rPr lang="pl-PL" baseline="0" dirty="0" err="1" smtClean="0"/>
              <a:t>background</a:t>
            </a:r>
            <a:r>
              <a:rPr lang="pl-PL" baseline="0" dirty="0" smtClean="0"/>
              <a:t>. </a:t>
            </a:r>
            <a:r>
              <a:rPr lang="pl-PL" baseline="30000" dirty="0" smtClean="0"/>
              <a:t>42</a:t>
            </a:r>
            <a:r>
              <a:rPr lang="pl-PL" baseline="0" dirty="0" smtClean="0"/>
              <a:t>K was </a:t>
            </a:r>
            <a:r>
              <a:rPr lang="pl-PL" baseline="0" dirty="0" err="1" smtClean="0"/>
              <a:t>studied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dedicated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experiment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called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30000" dirty="0" smtClean="0"/>
              <a:t>222</a:t>
            </a:r>
            <a:r>
              <a:rPr lang="pl-PL" baseline="0" dirty="0" smtClean="0"/>
              <a:t>Rn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considered</a:t>
            </a:r>
            <a:r>
              <a:rPr lang="pl-PL" baseline="0" dirty="0" smtClean="0"/>
              <a:t> as a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background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source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II of the Gerda </a:t>
            </a:r>
            <a:r>
              <a:rPr lang="pl-PL" baseline="0" dirty="0" err="1" smtClean="0"/>
              <a:t>experiment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extensive</a:t>
            </a:r>
            <a:r>
              <a:rPr lang="pl-PL" baseline="0" dirty="0" smtClean="0"/>
              <a:t> program of </a:t>
            </a:r>
            <a:r>
              <a:rPr lang="pl-PL" baseline="0" dirty="0" err="1" smtClean="0"/>
              <a:t>measurements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carried</a:t>
            </a:r>
            <a:r>
              <a:rPr lang="pl-PL" baseline="0" dirty="0" smtClean="0"/>
              <a:t> out in Kraków, </a:t>
            </a:r>
            <a:r>
              <a:rPr lang="pl-PL" baseline="0" dirty="0" err="1" smtClean="0"/>
              <a:t>resulitng</a:t>
            </a:r>
            <a:r>
              <a:rPr lang="pl-PL" baseline="0" dirty="0" smtClean="0"/>
              <a:t> in a </a:t>
            </a:r>
            <a:r>
              <a:rPr lang="pl-PL" baseline="0" dirty="0" err="1" smtClean="0"/>
              <a:t>detailed</a:t>
            </a:r>
            <a:r>
              <a:rPr lang="pl-PL" baseline="0" dirty="0" smtClean="0"/>
              <a:t> model of </a:t>
            </a:r>
            <a:r>
              <a:rPr lang="pl-PL" baseline="30000" dirty="0" smtClean="0"/>
              <a:t>222</a:t>
            </a:r>
            <a:r>
              <a:rPr lang="pl-PL" baseline="0" dirty="0" smtClean="0"/>
              <a:t>Rn </a:t>
            </a:r>
            <a:r>
              <a:rPr lang="pl-PL" baseline="0" dirty="0" err="1" smtClean="0"/>
              <a:t>behaviour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complicated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due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several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daughter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isotopes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different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decay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modes</a:t>
            </a:r>
            <a:r>
              <a:rPr lang="pl-PL" baseline="0" dirty="0" smtClean="0"/>
              <a:t>).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B06E-03B9-4708-8EFF-382899135F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9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J.W.</a:t>
            </a:r>
            <a:r>
              <a:rPr lang="pl-PL" baseline="0" dirty="0" smtClean="0"/>
              <a:t> Zwrócenie uwagi na istotność badań nad DM w dedykowanych eksperymentach. – poziom tła znów wymagany przez oddziaływania słabe DM.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B06E-03B9-4708-8EFF-382899135F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3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One of the most </a:t>
            </a:r>
            <a:r>
              <a:rPr lang="pl-PL" dirty="0" err="1" smtClean="0"/>
              <a:t>advanced</a:t>
            </a:r>
            <a:r>
              <a:rPr lang="pl-PL" dirty="0" smtClean="0"/>
              <a:t> </a:t>
            </a:r>
            <a:r>
              <a:rPr lang="pl-PL" dirty="0" err="1" smtClean="0"/>
              <a:t>experiments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DarkSide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experiment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located</a:t>
            </a:r>
            <a:r>
              <a:rPr lang="pl-PL" baseline="0" dirty="0" smtClean="0"/>
              <a:t> in the LNGS </a:t>
            </a:r>
            <a:r>
              <a:rPr lang="pl-PL" baseline="0" dirty="0" err="1" smtClean="0"/>
              <a:t>laboratory</a:t>
            </a:r>
            <a:r>
              <a:rPr lang="pl-PL" baseline="0" dirty="0" smtClean="0"/>
              <a:t>. The </a:t>
            </a:r>
            <a:r>
              <a:rPr lang="pl-PL" baseline="0" dirty="0" err="1" smtClean="0"/>
              <a:t>experiment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utilizes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new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technique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registering</a:t>
            </a:r>
            <a:r>
              <a:rPr lang="pl-PL" baseline="0" dirty="0" smtClean="0"/>
              <a:t> DM </a:t>
            </a:r>
            <a:r>
              <a:rPr lang="pl-PL" baseline="0" dirty="0" err="1" smtClean="0"/>
              <a:t>interactions</a:t>
            </a:r>
            <a:r>
              <a:rPr lang="pl-PL" baseline="0" dirty="0" smtClean="0"/>
              <a:t> – a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Liquid Argon Time </a:t>
            </a:r>
            <a:r>
              <a:rPr lang="pl-PL" baseline="0" dirty="0" err="1" smtClean="0"/>
              <a:t>Projection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Chamber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Due</a:t>
            </a:r>
            <a:r>
              <a:rPr lang="pl-PL" baseline="0" dirty="0" smtClean="0"/>
              <a:t> to the </a:t>
            </a:r>
            <a:r>
              <a:rPr lang="pl-PL" baseline="0" dirty="0" err="1" smtClean="0"/>
              <a:t>background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requirements</a:t>
            </a:r>
            <a:r>
              <a:rPr lang="pl-PL" baseline="0" dirty="0" smtClean="0"/>
              <a:t>, the </a:t>
            </a:r>
            <a:r>
              <a:rPr lang="pl-PL" baseline="0" dirty="0" err="1" smtClean="0"/>
              <a:t>experiment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assembled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operated</a:t>
            </a:r>
            <a:r>
              <a:rPr lang="pl-PL" baseline="0" dirty="0" smtClean="0"/>
              <a:t> in ultra-</a:t>
            </a:r>
            <a:r>
              <a:rPr lang="pl-PL" baseline="0" dirty="0" err="1" smtClean="0"/>
              <a:t>pure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clean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rooms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supplied</a:t>
            </a:r>
            <a:r>
              <a:rPr lang="pl-PL" baseline="0" dirty="0" smtClean="0"/>
              <a:t> with radon-</a:t>
            </a:r>
            <a:r>
              <a:rPr lang="pl-PL" baseline="0" dirty="0" err="1" smtClean="0"/>
              <a:t>free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gases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air</a:t>
            </a:r>
            <a:r>
              <a:rPr lang="pl-PL" baseline="0" dirty="0" smtClean="0"/>
              <a:t>). </a:t>
            </a:r>
            <a:r>
              <a:rPr lang="pl-PL" baseline="0" dirty="0" err="1" smtClean="0"/>
              <a:t>Suppression</a:t>
            </a:r>
            <a:r>
              <a:rPr lang="pl-PL" baseline="0" dirty="0" smtClean="0"/>
              <a:t> of Rn in </a:t>
            </a:r>
            <a:r>
              <a:rPr lang="pl-PL" baseline="0" dirty="0" err="1" smtClean="0"/>
              <a:t>gases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critical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success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r>
              <a:rPr lang="pl-PL" baseline="0" dirty="0" smtClean="0"/>
              <a:t>…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B06E-03B9-4708-8EFF-382899135F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4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…</a:t>
            </a:r>
            <a:r>
              <a:rPr lang="pl-PL" dirty="0" err="1" smtClean="0"/>
              <a:t>Therefore</a:t>
            </a:r>
            <a:r>
              <a:rPr lang="pl-PL" dirty="0" smtClean="0"/>
              <a:t> the </a:t>
            </a:r>
            <a:r>
              <a:rPr lang="pl-PL" dirty="0" err="1" smtClean="0"/>
              <a:t>experience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gained</a:t>
            </a:r>
            <a:r>
              <a:rPr lang="pl-PL" baseline="0" dirty="0" smtClean="0"/>
              <a:t> with </a:t>
            </a:r>
            <a:r>
              <a:rPr lang="pl-PL" baseline="30000" dirty="0" smtClean="0"/>
              <a:t>222</a:t>
            </a:r>
            <a:r>
              <a:rPr lang="pl-PL" baseline="0" dirty="0" smtClean="0"/>
              <a:t>Rn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 to design, </a:t>
            </a:r>
            <a:r>
              <a:rPr lang="pl-PL" baseline="0" dirty="0" err="1" smtClean="0"/>
              <a:t>construct</a:t>
            </a:r>
            <a:r>
              <a:rPr lang="pl-PL" baseline="0" dirty="0" smtClean="0"/>
              <a:t> and program a </a:t>
            </a:r>
            <a:r>
              <a:rPr lang="pl-PL" baseline="0" dirty="0" err="1" smtClean="0"/>
              <a:t>novel</a:t>
            </a:r>
            <a:r>
              <a:rPr lang="pl-PL" baseline="0" dirty="0" smtClean="0"/>
              <a:t> online Rn monitor for the </a:t>
            </a:r>
            <a:r>
              <a:rPr lang="pl-PL" baseline="0" dirty="0" err="1" smtClean="0"/>
              <a:t>DarkSide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experiment</a:t>
            </a:r>
            <a:r>
              <a:rPr lang="pl-PL" baseline="0" dirty="0" smtClean="0"/>
              <a:t>. The </a:t>
            </a:r>
            <a:r>
              <a:rPr lang="pl-PL" baseline="0" dirty="0" err="1" smtClean="0"/>
              <a:t>device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proved</a:t>
            </a:r>
            <a:r>
              <a:rPr lang="pl-PL" baseline="0" dirty="0" smtClean="0"/>
              <a:t> to be </a:t>
            </a:r>
            <a:r>
              <a:rPr lang="pl-PL" baseline="0" dirty="0" err="1" smtClean="0"/>
              <a:t>versatile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sensitive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measuring</a:t>
            </a:r>
            <a:r>
              <a:rPr lang="pl-PL" baseline="0" dirty="0" smtClean="0"/>
              <a:t> the Rn </a:t>
            </a:r>
            <a:r>
              <a:rPr lang="pl-PL" baseline="0" dirty="0" err="1" smtClean="0"/>
              <a:t>content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air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flushing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DarkSide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clean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rooms</a:t>
            </a:r>
            <a:r>
              <a:rPr lang="pl-PL" baseline="0" dirty="0" smtClean="0"/>
              <a:t>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B06E-03B9-4708-8EFF-382899135F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66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Zwrócenie uwagi na drugą pozycję – publikacja wyróżniona przez APS,</a:t>
            </a:r>
            <a:r>
              <a:rPr lang="pl-PL" baseline="0" dirty="0" smtClean="0"/>
              <a:t> a także inne środowiska (CERN Courier etc.), prace zbiorowe (Gerda/</a:t>
            </a:r>
            <a:r>
              <a:rPr lang="pl-PL" baseline="0" dirty="0" err="1" smtClean="0"/>
              <a:t>DarkSide</a:t>
            </a:r>
            <a:r>
              <a:rPr lang="pl-PL" baseline="0" dirty="0" smtClean="0"/>
              <a:t>) oraz indywidualne (modele jonów).</a:t>
            </a:r>
          </a:p>
          <a:p>
            <a:endParaRPr lang="pl-PL" baseline="0" dirty="0" smtClean="0"/>
          </a:p>
          <a:p>
            <a:r>
              <a:rPr lang="pl-PL" baseline="0" dirty="0" smtClean="0"/>
              <a:t>TBP = to be </a:t>
            </a:r>
            <a:r>
              <a:rPr lang="pl-PL" baseline="0" dirty="0" err="1" smtClean="0"/>
              <a:t>published</a:t>
            </a:r>
            <a:r>
              <a:rPr lang="pl-PL" baseline="0" smtClean="0"/>
              <a:t> (ready</a:t>
            </a:r>
            <a:r>
              <a:rPr lang="pl-PL" baseline="0" dirty="0" smtClean="0"/>
              <a:t>, to be </a:t>
            </a:r>
            <a:r>
              <a:rPr lang="pl-PL" baseline="0" dirty="0" err="1" smtClean="0"/>
              <a:t>submitted</a:t>
            </a:r>
            <a:r>
              <a:rPr lang="pl-PL" baseline="0" dirty="0" smtClean="0"/>
              <a:t> 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B06E-03B9-4708-8EFF-382899135F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4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By</a:t>
            </a:r>
            <a:r>
              <a:rPr lang="en-GB" baseline="0" noProof="0" dirty="0" smtClean="0"/>
              <a:t> the end of 2014 12 papers will be published. Additionally to that 3 talks on specialized conferences, presenting the achievements, were given, and one poster presented, not mentioning multiple presentations and progress reports</a:t>
            </a:r>
            <a:r>
              <a:rPr lang="pl-PL" baseline="0" noProof="0" dirty="0" smtClean="0"/>
              <a:t> </a:t>
            </a:r>
            <a:r>
              <a:rPr lang="pl-PL" baseline="0" noProof="0" dirty="0" err="1" smtClean="0"/>
              <a:t>within</a:t>
            </a:r>
            <a:r>
              <a:rPr lang="en-GB" baseline="0" noProof="0" dirty="0" smtClean="0"/>
              <a:t> the </a:t>
            </a:r>
            <a:r>
              <a:rPr lang="en-GB" baseline="0" noProof="0" dirty="0" err="1" smtClean="0"/>
              <a:t>Gerda</a:t>
            </a:r>
            <a:r>
              <a:rPr lang="en-GB" baseline="0" noProof="0" dirty="0" smtClean="0"/>
              <a:t> collaboration.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I am also the author of: Slow Control system for the </a:t>
            </a:r>
            <a:r>
              <a:rPr lang="en-GB" baseline="0" noProof="0" dirty="0" err="1" smtClean="0"/>
              <a:t>LArGe</a:t>
            </a:r>
            <a:r>
              <a:rPr lang="en-GB" baseline="0" noProof="0" dirty="0" smtClean="0"/>
              <a:t> experiment (measurements of </a:t>
            </a:r>
            <a:r>
              <a:rPr lang="en-GB" baseline="30000" noProof="0" dirty="0" smtClean="0"/>
              <a:t>42</a:t>
            </a:r>
            <a:r>
              <a:rPr lang="en-GB" baseline="0" noProof="0" dirty="0" smtClean="0"/>
              <a:t>K in </a:t>
            </a:r>
            <a:r>
              <a:rPr lang="en-GB" baseline="0" noProof="0" dirty="0" err="1" smtClean="0"/>
              <a:t>LAr</a:t>
            </a:r>
            <a:r>
              <a:rPr lang="en-GB" baseline="0" noProof="0" dirty="0" smtClean="0"/>
              <a:t>, test stand for </a:t>
            </a:r>
            <a:r>
              <a:rPr lang="en-GB" baseline="0" noProof="0" dirty="0" err="1" smtClean="0"/>
              <a:t>Gerda</a:t>
            </a:r>
            <a:r>
              <a:rPr lang="en-GB" baseline="0" noProof="0" dirty="0" smtClean="0"/>
              <a:t> Phase II), completely new software for the </a:t>
            </a:r>
            <a:r>
              <a:rPr lang="en-GB" baseline="0" noProof="0" dirty="0" err="1" smtClean="0"/>
              <a:t>Hd</a:t>
            </a:r>
            <a:r>
              <a:rPr lang="en-GB" baseline="0" noProof="0" dirty="0" smtClean="0"/>
              <a:t> mass spectrometer, design of the </a:t>
            </a:r>
            <a:r>
              <a:rPr lang="en-GB" baseline="0" noProof="0" dirty="0" err="1" smtClean="0"/>
              <a:t>DarkSide</a:t>
            </a:r>
            <a:r>
              <a:rPr lang="en-GB" baseline="0" noProof="0" dirty="0" smtClean="0"/>
              <a:t> online </a:t>
            </a:r>
            <a:r>
              <a:rPr lang="en-GB" baseline="0" noProof="0" dirty="0" err="1" smtClean="0"/>
              <a:t>Rn</a:t>
            </a:r>
            <a:r>
              <a:rPr lang="en-GB" baseline="0" noProof="0" dirty="0" smtClean="0"/>
              <a:t> monitor, </a:t>
            </a:r>
            <a:r>
              <a:rPr lang="en-GB" baseline="0" noProof="0" dirty="0" err="1" smtClean="0"/>
              <a:t>photomult</a:t>
            </a:r>
            <a:r>
              <a:rPr lang="pl-PL" baseline="0" noProof="0" dirty="0" smtClean="0"/>
              <a:t>i</a:t>
            </a:r>
            <a:r>
              <a:rPr lang="en-GB" baseline="0" noProof="0" dirty="0" smtClean="0"/>
              <a:t>plier </a:t>
            </a:r>
            <a:r>
              <a:rPr lang="en-GB" baseline="0" noProof="0" dirty="0" err="1" smtClean="0"/>
              <a:t>scaler</a:t>
            </a:r>
            <a:r>
              <a:rPr lang="en-GB" baseline="0" noProof="0" dirty="0" smtClean="0"/>
              <a:t> system for the Phase II of </a:t>
            </a:r>
            <a:r>
              <a:rPr lang="en-GB" baseline="0" noProof="0" dirty="0" err="1" smtClean="0"/>
              <a:t>Gerda</a:t>
            </a:r>
            <a:r>
              <a:rPr lang="en-GB" baseline="0" noProof="0" dirty="0" smtClean="0"/>
              <a:t>, and some other minor equipment.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B06E-03B9-4708-8EFF-382899135F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8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875-0B36-4CEC-A37D-0A045C59695D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Obraz 1" descr="tabliczkaIPSlo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01600"/>
            <a:ext cx="8804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8"/>
          <p:cNvCxnSpPr>
            <a:cxnSpLocks noChangeShapeType="1"/>
          </p:cNvCxnSpPr>
          <p:nvPr userDrawn="1"/>
        </p:nvCxnSpPr>
        <p:spPr bwMode="auto">
          <a:xfrm>
            <a:off x="1352550" y="957263"/>
            <a:ext cx="6419850" cy="1587"/>
          </a:xfrm>
          <a:prstGeom prst="straightConnector1">
            <a:avLst/>
          </a:prstGeom>
          <a:noFill/>
          <a:ln w="158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225550" y="933450"/>
            <a:ext cx="667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INTERNATIONAL PHD PROJECTS IN APPLIED NUCLEAR PHYSICS AND INNOVATIVE TECHNOLOGIES</a:t>
            </a:r>
            <a:endParaRPr kumimoji="0" lang="en-GB" sz="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This project is supported by the Foundation for Polish Science – MPD program, co-financed by the European Union within the European Regional Development Fund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54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2EA-2878-48DF-9812-3335BEFF20D5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9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FFA2-AABB-4D64-9868-84DD33B2BC27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11E-D73B-4811-B629-F630597AF712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1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3735-84E1-4EC0-8F9C-B85D6510EA1E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4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A60-4B3F-4A24-8615-B5EE156E179F}" type="datetime1">
              <a:rPr lang="en-GB" smtClean="0"/>
              <a:t>24/09/2014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7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1AD1-BF03-4C67-9223-B911CA2ED08C}" type="datetime1">
              <a:rPr lang="en-GB" smtClean="0"/>
              <a:t>24/09/2014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1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FD56-B86E-4145-8BE9-33619E451687}" type="datetime1">
              <a:rPr lang="en-GB" smtClean="0"/>
              <a:t>24/09/2014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9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BAAF-D1A5-4273-9216-C12BC1DB58A2}" type="datetime1">
              <a:rPr lang="en-GB" smtClean="0"/>
              <a:t>24/09/2014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2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A0C-D8C0-4D44-81D6-C735F7FC9AFF}" type="datetime1">
              <a:rPr lang="en-GB" smtClean="0"/>
              <a:t>24/09/2014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8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2402-D0CB-417D-A1F0-16BC3704D81A}" type="datetime1">
              <a:rPr lang="en-GB" smtClean="0"/>
              <a:t>24/09/2014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6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F5FC2-657A-45AC-87EC-7F67FAB72A5D}" type="datetime1">
              <a:rPr lang="en-GB" smtClean="0"/>
              <a:t>24/09/2014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040D4-FC23-4318-9D3D-9149137A8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3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Behaviour</a:t>
            </a:r>
            <a:r>
              <a:rPr lang="en-US" dirty="0"/>
              <a:t> of radioactive </a:t>
            </a:r>
            <a:r>
              <a:rPr lang="en-US" dirty="0" smtClean="0"/>
              <a:t>ions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in </a:t>
            </a:r>
            <a:r>
              <a:rPr lang="en-US" dirty="0"/>
              <a:t>cryogenic </a:t>
            </a:r>
            <a:r>
              <a:rPr lang="en-US" dirty="0" smtClean="0"/>
              <a:t>liquids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Krzysztof Pelczar</a:t>
            </a:r>
          </a:p>
          <a:p>
            <a:endParaRPr lang="pl-PL" sz="2200" dirty="0" smtClean="0"/>
          </a:p>
          <a:p>
            <a:r>
              <a:rPr lang="en-US" sz="2400" dirty="0"/>
              <a:t>M. </a:t>
            </a:r>
            <a:r>
              <a:rPr lang="en-US" sz="2400" dirty="0" err="1"/>
              <a:t>Smoluchowski</a:t>
            </a:r>
            <a:r>
              <a:rPr lang="en-US" sz="2400" dirty="0"/>
              <a:t> Institute of Physics</a:t>
            </a:r>
          </a:p>
          <a:p>
            <a:r>
              <a:rPr lang="en-US" sz="2400" dirty="0" err="1"/>
              <a:t>Jagiellonian</a:t>
            </a:r>
            <a:r>
              <a:rPr lang="en-US" sz="2400" dirty="0"/>
              <a:t> University, </a:t>
            </a:r>
            <a:r>
              <a:rPr lang="pl-PL" sz="2400" dirty="0" smtClean="0"/>
              <a:t>Kraków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600" dirty="0" err="1" smtClean="0"/>
              <a:t>Summary</a:t>
            </a:r>
            <a:endParaRPr lang="en-GB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12 papers</a:t>
            </a:r>
          </a:p>
          <a:p>
            <a:r>
              <a:rPr lang="en-GB" sz="2000" dirty="0" smtClean="0"/>
              <a:t>3 talks on (international) conferences („Particles and Cosmology”, </a:t>
            </a:r>
            <a:r>
              <a:rPr lang="en-GB" sz="2000" dirty="0" err="1" smtClean="0"/>
              <a:t>Troitsk</a:t>
            </a:r>
            <a:r>
              <a:rPr lang="en-GB" sz="2000" dirty="0" smtClean="0"/>
              <a:t>, INR, Russia; „Low Radioactivity Techniques”, </a:t>
            </a:r>
            <a:r>
              <a:rPr lang="en-GB" sz="2000" dirty="0" err="1" smtClean="0"/>
              <a:t>Assergi</a:t>
            </a:r>
            <a:r>
              <a:rPr lang="en-GB" sz="2000" dirty="0" smtClean="0"/>
              <a:t>, LNGS, Italy; „tmex2014”, Warsaw, NCBJ, Poland)</a:t>
            </a:r>
          </a:p>
          <a:p>
            <a:r>
              <a:rPr lang="en-GB" sz="2000" dirty="0" smtClean="0"/>
              <a:t>1 poster („</a:t>
            </a:r>
            <a:r>
              <a:rPr lang="en-GB" sz="2000" dirty="0" err="1" smtClean="0"/>
              <a:t>Astrofizyka</a:t>
            </a:r>
            <a:r>
              <a:rPr lang="en-GB" sz="2000" dirty="0" smtClean="0"/>
              <a:t> </a:t>
            </a:r>
            <a:r>
              <a:rPr lang="en-GB" sz="2000" dirty="0" err="1" smtClean="0"/>
              <a:t>Cząstek</a:t>
            </a:r>
            <a:r>
              <a:rPr lang="en-GB" sz="2000" dirty="0" smtClean="0"/>
              <a:t> w </a:t>
            </a:r>
            <a:r>
              <a:rPr lang="en-GB" sz="2000" dirty="0" err="1" smtClean="0"/>
              <a:t>Polsce</a:t>
            </a:r>
            <a:r>
              <a:rPr lang="en-GB" sz="2000" dirty="0" smtClean="0"/>
              <a:t>”, Cracow, UJ, Poland)</a:t>
            </a:r>
          </a:p>
          <a:p>
            <a:r>
              <a:rPr lang="en-GB" sz="2000" dirty="0" smtClean="0"/>
              <a:t>Multiple presentations (6) and reports (5) within the </a:t>
            </a:r>
            <a:r>
              <a:rPr lang="en-GB" sz="2000" cap="small" dirty="0" err="1" smtClean="0"/>
              <a:t>Gerda</a:t>
            </a:r>
            <a:r>
              <a:rPr lang="pl-PL" sz="2000" cap="small" dirty="0"/>
              <a:t> </a:t>
            </a:r>
            <a:r>
              <a:rPr lang="pl-PL" sz="2000" dirty="0" smtClean="0"/>
              <a:t>and </a:t>
            </a:r>
            <a:r>
              <a:rPr lang="pl-PL" sz="2000" dirty="0" err="1" smtClean="0"/>
              <a:t>DarkSide</a:t>
            </a:r>
            <a:r>
              <a:rPr lang="pl-PL" sz="2000" dirty="0" smtClean="0"/>
              <a:t> </a:t>
            </a:r>
            <a:r>
              <a:rPr lang="en-GB" sz="2000" dirty="0" smtClean="0"/>
              <a:t>collaboration</a:t>
            </a:r>
            <a:r>
              <a:rPr lang="pl-PL" sz="2000" dirty="0" smtClean="0"/>
              <a:t>s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pl-PL" sz="2000" dirty="0" smtClean="0"/>
              <a:t>Advanced s</a:t>
            </a:r>
            <a:r>
              <a:rPr lang="en-GB" sz="2000" dirty="0" err="1" smtClean="0"/>
              <a:t>oftware</a:t>
            </a:r>
            <a:r>
              <a:rPr lang="en-GB" sz="2000" dirty="0" smtClean="0"/>
              <a:t> and </a:t>
            </a:r>
            <a:r>
              <a:rPr lang="pl-PL" sz="2000" dirty="0" smtClean="0"/>
              <a:t>A</a:t>
            </a:r>
            <a:r>
              <a:rPr lang="en-GB" sz="2000" dirty="0" err="1" smtClean="0"/>
              <a:t>ppliances</a:t>
            </a:r>
            <a:r>
              <a:rPr lang="en-GB" sz="2000" dirty="0" smtClean="0"/>
              <a:t>:</a:t>
            </a:r>
          </a:p>
          <a:p>
            <a:pPr lvl="1"/>
            <a:r>
              <a:rPr lang="en-GB" sz="1800" dirty="0" err="1" smtClean="0"/>
              <a:t>LArGe</a:t>
            </a:r>
            <a:r>
              <a:rPr lang="en-GB" sz="1800" dirty="0" smtClean="0"/>
              <a:t> slow control system</a:t>
            </a:r>
          </a:p>
          <a:p>
            <a:pPr lvl="1"/>
            <a:r>
              <a:rPr lang="pl-PL" sz="1800" dirty="0" smtClean="0"/>
              <a:t>MPIK </a:t>
            </a:r>
            <a:r>
              <a:rPr lang="en-GB" sz="1800" dirty="0" smtClean="0"/>
              <a:t>Heidelberg ultra-sensitive mass-spectrometer software</a:t>
            </a:r>
          </a:p>
          <a:p>
            <a:pPr lvl="1"/>
            <a:r>
              <a:rPr lang="en-GB" sz="1800" dirty="0" err="1" smtClean="0"/>
              <a:t>DarkSide</a:t>
            </a:r>
            <a:r>
              <a:rPr lang="en-GB" sz="1800" dirty="0" smtClean="0"/>
              <a:t> online radon monitor (design, simulation, assembly and software)</a:t>
            </a:r>
          </a:p>
          <a:p>
            <a:pPr lvl="1"/>
            <a:r>
              <a:rPr lang="en-GB" sz="1800" cap="small" dirty="0" err="1" smtClean="0"/>
              <a:t>Gerda</a:t>
            </a:r>
            <a:r>
              <a:rPr lang="en-GB" sz="1800" dirty="0" smtClean="0"/>
              <a:t> Phase II PMT </a:t>
            </a:r>
            <a:r>
              <a:rPr lang="en-GB" sz="1800" dirty="0" err="1" smtClean="0"/>
              <a:t>scaler</a:t>
            </a:r>
            <a:r>
              <a:rPr lang="en-GB" sz="1800" dirty="0" smtClean="0"/>
              <a:t> (design, assembly and software)</a:t>
            </a:r>
            <a:endParaRPr lang="pl-PL" sz="1800" dirty="0" smtClean="0"/>
          </a:p>
          <a:p>
            <a:pPr lvl="1"/>
            <a:r>
              <a:rPr lang="pl-PL" sz="1800" dirty="0" smtClean="0"/>
              <a:t>…</a:t>
            </a:r>
            <a:endParaRPr lang="en-GB" sz="1800" dirty="0" smtClean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1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CA08F42-D1CD-4E0D-89D8-D44619C7AF34}" type="slidenum">
              <a:rPr lang="pl-PL"/>
              <a:pPr>
                <a:defRPr/>
              </a:pPr>
              <a:t>11</a:t>
            </a:fld>
            <a:endParaRPr lang="pl-PL"/>
          </a:p>
        </p:txBody>
      </p:sp>
      <p:sp>
        <p:nvSpPr>
          <p:cNvPr id="14338" name="Symbol zastępczy numeru slajdu 5"/>
          <p:cNvSpPr txBox="1">
            <a:spLocks noGrp="1"/>
          </p:cNvSpPr>
          <p:nvPr/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9177158-3376-4602-86B9-E59043EF24D5}" type="slidenum">
              <a:rPr lang="pl-PL" sz="1400"/>
              <a:pPr algn="r" eaLnBrk="1" hangingPunct="1"/>
              <a:t>11</a:t>
            </a:fld>
            <a:endParaRPr lang="pl-PL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l-PL" sz="3600" dirty="0" err="1" smtClean="0"/>
              <a:t>References</a:t>
            </a:r>
            <a:endParaRPr lang="pl-PL" sz="36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sz="2400" dirty="0" smtClean="0"/>
              <a:t>Prof. Wójcik </a:t>
            </a:r>
            <a:r>
              <a:rPr lang="pl-PL" sz="2400" dirty="0" err="1" smtClean="0"/>
              <a:t>Group</a:t>
            </a:r>
            <a:r>
              <a:rPr lang="pl-PL" sz="2400" dirty="0" smtClean="0"/>
              <a:t>, ZDFK UJ: </a:t>
            </a:r>
            <a:r>
              <a:rPr lang="pl-PL" sz="2400" u="sng" dirty="0" smtClean="0"/>
              <a:t>http://bryza.if.uj.edu.pl/</a:t>
            </a:r>
          </a:p>
          <a:p>
            <a:pPr eaLnBrk="1" hangingPunct="1"/>
            <a:r>
              <a:rPr lang="en-US" sz="2400" dirty="0" smtClean="0"/>
              <a:t>The G</a:t>
            </a:r>
            <a:r>
              <a:rPr lang="en-US" sz="1400" dirty="0" smtClean="0"/>
              <a:t>ERDA</a:t>
            </a:r>
            <a:r>
              <a:rPr lang="en-US" sz="2400" dirty="0" smtClean="0"/>
              <a:t> Experiment</a:t>
            </a:r>
            <a:r>
              <a:rPr lang="pl-PL" sz="2400" dirty="0" smtClean="0"/>
              <a:t>: </a:t>
            </a:r>
            <a:r>
              <a:rPr lang="pl-PL" sz="2400" u="sng" dirty="0" smtClean="0"/>
              <a:t>http://www.mpi-hd.mpg.de/gerda/</a:t>
            </a:r>
          </a:p>
          <a:p>
            <a:pPr eaLnBrk="1" hangingPunct="1"/>
            <a:r>
              <a:rPr lang="en-GB" sz="2400" dirty="0" smtClean="0"/>
              <a:t>The </a:t>
            </a:r>
            <a:r>
              <a:rPr lang="en-GB" sz="2400" dirty="0" err="1" smtClean="0"/>
              <a:t>DarkSide</a:t>
            </a:r>
            <a:r>
              <a:rPr lang="en-GB" sz="2400" dirty="0" smtClean="0"/>
              <a:t> Experiment</a:t>
            </a:r>
            <a:r>
              <a:rPr lang="pl-PL" sz="2400" dirty="0" smtClean="0"/>
              <a:t>: </a:t>
            </a:r>
            <a:r>
              <a:rPr lang="pl-PL" sz="2400" u="sng" dirty="0" smtClean="0"/>
              <a:t>http://darkside.lngs.infn.it/</a:t>
            </a:r>
          </a:p>
        </p:txBody>
      </p:sp>
      <p:pic>
        <p:nvPicPr>
          <p:cNvPr id="14341" name="Picture 4" descr="R2D2-CloneW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661025"/>
            <a:ext cx="6477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67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Physics beyond the Standard Model</a:t>
            </a:r>
            <a:endParaRPr lang="en-GB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…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probed</a:t>
            </a:r>
            <a:r>
              <a:rPr lang="pl-PL" dirty="0" smtClean="0"/>
              <a:t> by the most </a:t>
            </a:r>
            <a:r>
              <a:rPr lang="pl-PL" dirty="0" err="1" smtClean="0"/>
              <a:t>advanced</a:t>
            </a:r>
            <a:r>
              <a:rPr lang="pl-PL" dirty="0" smtClean="0"/>
              <a:t> </a:t>
            </a:r>
            <a:r>
              <a:rPr lang="pl-PL" dirty="0" err="1" smtClean="0"/>
              <a:t>experiments</a:t>
            </a:r>
            <a:endParaRPr lang="pl-PL" dirty="0"/>
          </a:p>
          <a:p>
            <a:pPr lvl="1"/>
            <a:endParaRPr lang="pl-PL" dirty="0" smtClean="0"/>
          </a:p>
          <a:p>
            <a:pPr lvl="1"/>
            <a:r>
              <a:rPr lang="en-GB" dirty="0" smtClean="0"/>
              <a:t>Double-beta </a:t>
            </a:r>
            <a:r>
              <a:rPr lang="en-GB" dirty="0"/>
              <a:t>decay – The G</a:t>
            </a:r>
            <a:r>
              <a:rPr lang="en-GB" sz="2400" dirty="0"/>
              <a:t>ERDA</a:t>
            </a:r>
            <a:r>
              <a:rPr lang="en-GB" dirty="0"/>
              <a:t> Experiment</a:t>
            </a:r>
            <a:endParaRPr lang="pl-PL" dirty="0"/>
          </a:p>
          <a:p>
            <a:pPr lvl="2"/>
            <a:r>
              <a:rPr lang="pl-PL" sz="2000" dirty="0" err="1" smtClean="0"/>
              <a:t>Ions</a:t>
            </a:r>
            <a:r>
              <a:rPr lang="pl-PL" sz="2000" dirty="0" smtClean="0"/>
              <a:t> in </a:t>
            </a:r>
            <a:r>
              <a:rPr lang="pl-PL" sz="2000" dirty="0" err="1" smtClean="0"/>
              <a:t>cryogenic</a:t>
            </a:r>
            <a:r>
              <a:rPr lang="pl-PL" sz="2000" dirty="0" smtClean="0"/>
              <a:t> </a:t>
            </a:r>
            <a:r>
              <a:rPr lang="pl-PL" sz="2000" dirty="0" err="1" smtClean="0"/>
              <a:t>liquids</a:t>
            </a:r>
            <a:r>
              <a:rPr lang="pl-PL" sz="2000" dirty="0" smtClean="0"/>
              <a:t> – </a:t>
            </a:r>
            <a:r>
              <a:rPr lang="pl-PL" sz="2000" baseline="30000" dirty="0" smtClean="0"/>
              <a:t>42</a:t>
            </a:r>
            <a:r>
              <a:rPr lang="pl-PL" sz="2000" dirty="0" smtClean="0"/>
              <a:t>Ar/</a:t>
            </a:r>
            <a:r>
              <a:rPr lang="pl-PL" sz="2000" baseline="30000" dirty="0" smtClean="0"/>
              <a:t>42</a:t>
            </a:r>
            <a:r>
              <a:rPr lang="pl-PL" sz="2000" dirty="0" smtClean="0"/>
              <a:t>K and </a:t>
            </a:r>
            <a:r>
              <a:rPr lang="pl-PL" sz="2000" baseline="30000" dirty="0" smtClean="0"/>
              <a:t>222</a:t>
            </a:r>
            <a:r>
              <a:rPr lang="pl-PL" sz="2000" dirty="0" smtClean="0"/>
              <a:t>Rn</a:t>
            </a:r>
            <a:endParaRPr lang="en-GB" dirty="0" smtClean="0"/>
          </a:p>
          <a:p>
            <a:pPr lvl="1"/>
            <a:r>
              <a:rPr lang="en-GB" dirty="0" smtClean="0"/>
              <a:t>Cold </a:t>
            </a:r>
            <a:r>
              <a:rPr lang="en-GB" dirty="0"/>
              <a:t>Dark Matter – The </a:t>
            </a:r>
            <a:r>
              <a:rPr lang="en-GB" dirty="0" err="1"/>
              <a:t>DarkSide</a:t>
            </a:r>
            <a:r>
              <a:rPr lang="en-GB" dirty="0"/>
              <a:t> Experiment</a:t>
            </a:r>
            <a:endParaRPr lang="pl-PL" dirty="0"/>
          </a:p>
          <a:p>
            <a:pPr lvl="2"/>
            <a:r>
              <a:rPr lang="pl-PL" sz="2000" dirty="0" err="1" smtClean="0"/>
              <a:t>Electrostatic</a:t>
            </a:r>
            <a:r>
              <a:rPr lang="pl-PL" sz="2000" dirty="0" smtClean="0"/>
              <a:t> </a:t>
            </a:r>
            <a:r>
              <a:rPr lang="pl-PL" sz="2000" dirty="0" err="1"/>
              <a:t>chamber</a:t>
            </a:r>
            <a:r>
              <a:rPr lang="pl-PL" sz="2000" dirty="0"/>
              <a:t> for </a:t>
            </a:r>
            <a:r>
              <a:rPr lang="pl-PL" sz="2000" dirty="0" smtClean="0"/>
              <a:t>on-</a:t>
            </a:r>
            <a:r>
              <a:rPr lang="pl-PL" sz="2000" dirty="0" err="1" smtClean="0"/>
              <a:t>line</a:t>
            </a:r>
            <a:r>
              <a:rPr lang="pl-PL" sz="2000" dirty="0" smtClean="0"/>
              <a:t> </a:t>
            </a:r>
            <a:r>
              <a:rPr lang="pl-PL" sz="2000" dirty="0" err="1"/>
              <a:t>gas</a:t>
            </a:r>
            <a:r>
              <a:rPr lang="pl-PL" sz="2000" dirty="0"/>
              <a:t> </a:t>
            </a:r>
            <a:r>
              <a:rPr lang="pl-PL" sz="2000" dirty="0" smtClean="0"/>
              <a:t>monitoring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But the </a:t>
            </a:r>
            <a:r>
              <a:rPr lang="pl-PL" dirty="0" err="1" smtClean="0"/>
              <a:t>key</a:t>
            </a:r>
            <a:r>
              <a:rPr lang="pl-PL" dirty="0" smtClean="0"/>
              <a:t> to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success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/>
              <a:t>i</a:t>
            </a:r>
            <a:r>
              <a:rPr lang="pl-PL" dirty="0" smtClean="0"/>
              <a:t>n the</a:t>
            </a:r>
            <a:br>
              <a:rPr lang="pl-PL" dirty="0" smtClean="0"/>
            </a:br>
            <a:r>
              <a:rPr lang="pl-PL" dirty="0" err="1" smtClean="0"/>
              <a:t>extremely</a:t>
            </a:r>
            <a:r>
              <a:rPr lang="pl-PL" dirty="0" smtClean="0"/>
              <a:t> </a:t>
            </a:r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background</a:t>
            </a:r>
            <a:r>
              <a:rPr lang="pl-PL" dirty="0" smtClean="0"/>
              <a:t> </a:t>
            </a:r>
            <a:r>
              <a:rPr lang="pl-PL" dirty="0" err="1" smtClean="0"/>
              <a:t>levels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7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4937357-2FB5-4E8D-A1C2-454D35C67909}" type="slidenum">
              <a:rPr lang="pl-PL"/>
              <a:pPr>
                <a:defRPr/>
              </a:pPr>
              <a:t>3</a:t>
            </a:fld>
            <a:endParaRPr lang="pl-PL"/>
          </a:p>
        </p:txBody>
      </p:sp>
      <p:pic>
        <p:nvPicPr>
          <p:cNvPr id="5123" name="Picture 2" descr="nucl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340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GB" sz="3600" dirty="0" smtClean="0"/>
              <a:t>Double beta decay</a:t>
            </a:r>
          </a:p>
        </p:txBody>
      </p:sp>
      <p:graphicFrame>
        <p:nvGraphicFramePr>
          <p:cNvPr id="512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52450" y="4489450"/>
          <a:ext cx="37322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Równanie" r:id="rId5" imgW="1866900" imgH="228600" progId="Equation.3">
                  <p:embed/>
                </p:oleObj>
              </mc:Choice>
              <mc:Fallback>
                <p:oleObj name="Równanie" r:id="rId5" imgW="1866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489450"/>
                        <a:ext cx="37322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>
                <a:solidFill>
                  <a:srgbClr val="A50021"/>
                </a:solidFill>
              </a:rPr>
              <a:t>2</a:t>
            </a:r>
            <a:r>
              <a:rPr lang="en-GB" sz="3600" b="1">
                <a:solidFill>
                  <a:srgbClr val="A50021"/>
                </a:solidFill>
                <a:cs typeface="Arial" charset="0"/>
              </a:rPr>
              <a:t>ν</a:t>
            </a:r>
            <a:r>
              <a:rPr lang="el-GR" sz="3600" b="1">
                <a:solidFill>
                  <a:srgbClr val="A50021"/>
                </a:solidFill>
                <a:cs typeface="Arial" charset="0"/>
              </a:rPr>
              <a:t>ββ</a:t>
            </a:r>
            <a:endParaRPr lang="el-GR" sz="3600" b="1">
              <a:cs typeface="Arial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7380288" y="1492250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>
                <a:solidFill>
                  <a:srgbClr val="A50021"/>
                </a:solidFill>
              </a:rPr>
              <a:t>0</a:t>
            </a:r>
            <a:r>
              <a:rPr lang="en-GB" sz="3600" b="1">
                <a:solidFill>
                  <a:srgbClr val="A50021"/>
                </a:solidFill>
                <a:cs typeface="Arial" charset="0"/>
              </a:rPr>
              <a:t>ν</a:t>
            </a:r>
            <a:r>
              <a:rPr lang="el-GR" sz="3600" b="1">
                <a:solidFill>
                  <a:srgbClr val="A50021"/>
                </a:solidFill>
                <a:cs typeface="Arial" charset="0"/>
              </a:rPr>
              <a:t>ββ</a:t>
            </a:r>
            <a:endParaRPr lang="el-GR" sz="3600" b="1">
              <a:cs typeface="Arial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179388" y="5084763"/>
            <a:ext cx="43926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ahoma" charset="0"/>
                <a:sym typeface="Wingdings" pitchFamily="2" charset="2"/>
              </a:rPr>
              <a:t>Allowed </a:t>
            </a:r>
            <a:r>
              <a:rPr lang="en-US" sz="2000">
                <a:latin typeface="Tahoma" charset="0"/>
                <a:sym typeface="Wingdings" pitchFamily="2" charset="2"/>
              </a:rPr>
              <a:t>in SM and </a:t>
            </a:r>
            <a:r>
              <a:rPr lang="en-US" sz="2000">
                <a:solidFill>
                  <a:srgbClr val="0000CC"/>
                </a:solidFill>
                <a:latin typeface="Tahoma" charset="0"/>
                <a:sym typeface="Wingdings" pitchFamily="2" charset="2"/>
              </a:rPr>
              <a:t>observed</a:t>
            </a:r>
            <a:r>
              <a:rPr lang="en-US" sz="2000">
                <a:latin typeface="Tahoma" charset="0"/>
                <a:sym typeface="Wingdings" pitchFamily="2" charset="2"/>
              </a:rPr>
              <a:t> for several isotopes with forbidden single beta decay. </a:t>
            </a:r>
            <a:r>
              <a:rPr lang="en-US" sz="2000">
                <a:solidFill>
                  <a:srgbClr val="0000CC"/>
                </a:solidFill>
                <a:latin typeface="Tahoma" charset="0"/>
                <a:sym typeface="Wingdings" pitchFamily="2" charset="2"/>
              </a:rPr>
              <a:t>Conserves</a:t>
            </a:r>
            <a:r>
              <a:rPr lang="en-US" sz="2000">
                <a:latin typeface="Tahoma" charset="0"/>
                <a:sym typeface="Wingdings" pitchFamily="2" charset="2"/>
              </a:rPr>
              <a:t> lepton number. </a:t>
            </a:r>
            <a:r>
              <a:rPr lang="en-US" sz="2000">
                <a:solidFill>
                  <a:srgbClr val="0000CC"/>
                </a:solidFill>
                <a:latin typeface="Tahoma" charset="0"/>
                <a:sym typeface="Wingdings" pitchFamily="2" charset="2"/>
              </a:rPr>
              <a:t>Long </a:t>
            </a:r>
            <a:r>
              <a:rPr lang="en-US" sz="2000">
                <a:latin typeface="Tahoma" charset="0"/>
                <a:sym typeface="Wingdings" pitchFamily="2" charset="2"/>
              </a:rPr>
              <a:t>half-lifetimes</a:t>
            </a:r>
          </a:p>
          <a:p>
            <a:r>
              <a:rPr lang="en-US" sz="2000">
                <a:latin typeface="Tahoma" charset="0"/>
                <a:sym typeface="Wingdings" pitchFamily="2" charset="2"/>
              </a:rPr>
              <a:t>(</a:t>
            </a:r>
            <a:r>
              <a:rPr lang="en-US" sz="2000">
                <a:latin typeface="Tahoma" charset="0"/>
                <a:sym typeface="Symbol" pitchFamily="18" charset="2"/>
              </a:rPr>
              <a:t>10</a:t>
            </a:r>
            <a:r>
              <a:rPr lang="en-US" sz="2000" baseline="30000">
                <a:latin typeface="Tahoma" charset="0"/>
                <a:sym typeface="Symbol" pitchFamily="18" charset="2"/>
              </a:rPr>
              <a:t>19</a:t>
            </a:r>
            <a:r>
              <a:rPr lang="en-US" sz="2000">
                <a:latin typeface="Tahoma" charset="0"/>
                <a:sym typeface="Symbol" pitchFamily="18" charset="2"/>
              </a:rPr>
              <a:t> </a:t>
            </a:r>
            <a:r>
              <a:rPr lang="en-US" sz="2000">
                <a:latin typeface="Tahoma" charset="0"/>
                <a:sym typeface="Wingdings" pitchFamily="2" charset="2"/>
              </a:rPr>
              <a:t>÷</a:t>
            </a:r>
            <a:r>
              <a:rPr lang="en-US" sz="2000">
                <a:latin typeface="Tahoma" charset="0"/>
                <a:sym typeface="Symbol" pitchFamily="18" charset="2"/>
              </a:rPr>
              <a:t> 10</a:t>
            </a:r>
            <a:r>
              <a:rPr lang="en-US" sz="2000" baseline="30000">
                <a:latin typeface="Tahoma" charset="0"/>
                <a:sym typeface="Symbol" pitchFamily="18" charset="2"/>
              </a:rPr>
              <a:t>21</a:t>
            </a:r>
            <a:r>
              <a:rPr lang="en-US" sz="2000">
                <a:latin typeface="Tahoma" charset="0"/>
                <a:sym typeface="Symbol" pitchFamily="18" charset="2"/>
              </a:rPr>
              <a:t> y).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4714875" y="5300663"/>
            <a:ext cx="4321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00CC"/>
                </a:solidFill>
                <a:latin typeface="Tahoma" charset="0"/>
                <a:sym typeface="Wingdings" pitchFamily="2" charset="2"/>
              </a:rPr>
              <a:t>Does not conserve </a:t>
            </a:r>
            <a:r>
              <a:rPr lang="en-GB" sz="2000" dirty="0">
                <a:latin typeface="Tahoma" charset="0"/>
                <a:sym typeface="Wingdings" pitchFamily="2" charset="2"/>
              </a:rPr>
              <a:t>lepton number (</a:t>
            </a:r>
            <a:r>
              <a:rPr lang="en-GB" sz="2000" dirty="0">
                <a:latin typeface="Tahoma" charset="0"/>
                <a:cs typeface="Tahoma" charset="0"/>
                <a:sym typeface="Wingdings" pitchFamily="2" charset="2"/>
              </a:rPr>
              <a:t>ΔL=2</a:t>
            </a:r>
            <a:r>
              <a:rPr lang="en-GB" sz="2000" dirty="0">
                <a:latin typeface="Tahoma" charset="0"/>
                <a:sym typeface="Wingdings" pitchFamily="2" charset="2"/>
              </a:rPr>
              <a:t>). Possible if neutrinos are </a:t>
            </a:r>
            <a:r>
              <a:rPr lang="en-GB" sz="2000" dirty="0">
                <a:solidFill>
                  <a:srgbClr val="0000CC"/>
                </a:solidFill>
                <a:latin typeface="Tahoma" charset="0"/>
                <a:sym typeface="Wingdings" pitchFamily="2" charset="2"/>
              </a:rPr>
              <a:t>Majorana</a:t>
            </a:r>
            <a:r>
              <a:rPr lang="en-GB" sz="2000" dirty="0">
                <a:latin typeface="Tahoma" charset="0"/>
                <a:sym typeface="Wingdings" pitchFamily="2" charset="2"/>
              </a:rPr>
              <a:t> particles. Expected lifetimes &gt; </a:t>
            </a:r>
            <a:r>
              <a:rPr lang="en-GB" sz="2000" dirty="0" smtClean="0">
                <a:latin typeface="Tahoma" charset="0"/>
                <a:sym typeface="Wingdings" pitchFamily="2" charset="2"/>
              </a:rPr>
              <a:t>10</a:t>
            </a:r>
            <a:r>
              <a:rPr lang="en-GB" sz="2000" baseline="30000" dirty="0" smtClean="0">
                <a:latin typeface="Tahoma" charset="0"/>
                <a:sym typeface="Wingdings" pitchFamily="2" charset="2"/>
              </a:rPr>
              <a:t>2</a:t>
            </a:r>
            <a:r>
              <a:rPr lang="pl-PL" sz="2000" baseline="30000" dirty="0" smtClean="0">
                <a:latin typeface="Tahoma" charset="0"/>
                <a:sym typeface="Wingdings" pitchFamily="2" charset="2"/>
              </a:rPr>
              <a:t>6</a:t>
            </a:r>
            <a:r>
              <a:rPr lang="en-GB" sz="2000" dirty="0" smtClean="0">
                <a:latin typeface="Tahoma" charset="0"/>
                <a:sym typeface="Wingdings" pitchFamily="2" charset="2"/>
              </a:rPr>
              <a:t> </a:t>
            </a:r>
            <a:r>
              <a:rPr lang="en-GB" sz="2000" dirty="0">
                <a:latin typeface="Tahoma" charset="0"/>
                <a:sym typeface="Wingdings" pitchFamily="2" charset="2"/>
              </a:rPr>
              <a:t>y.</a:t>
            </a:r>
            <a:endParaRPr lang="en-GB" sz="2000" dirty="0">
              <a:latin typeface="Tahoma" charset="0"/>
              <a:sym typeface="Symbol" pitchFamily="18" charset="2"/>
            </a:endParaRPr>
          </a:p>
        </p:txBody>
      </p:sp>
      <p:graphicFrame>
        <p:nvGraphicFramePr>
          <p:cNvPr id="5130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4937125" y="4476750"/>
          <a:ext cx="30194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Równanie" r:id="rId7" imgW="1511300" imgH="228600" progId="Equation.3">
                  <p:embed/>
                </p:oleObj>
              </mc:Choice>
              <mc:Fallback>
                <p:oleObj name="Równanie" r:id="rId7" imgW="151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4476750"/>
                        <a:ext cx="30194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72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10E900D-F235-4B71-BB2E-E178D904B8B8}" type="slidenum">
              <a:rPr lang="pl-PL"/>
              <a:pPr>
                <a:defRPr/>
              </a:pPr>
              <a:t>4</a:t>
            </a:fld>
            <a:endParaRPr lang="pl-PL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+mn-lt"/>
              </a:rPr>
              <a:t>The </a:t>
            </a:r>
            <a:r>
              <a:rPr lang="pl-PL" sz="3600" cap="small" dirty="0" smtClean="0">
                <a:latin typeface="+mn-lt"/>
              </a:rPr>
              <a:t>Gerda</a:t>
            </a:r>
            <a:r>
              <a:rPr lang="pl-PL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Experiment @ LNGS</a:t>
            </a:r>
          </a:p>
        </p:txBody>
      </p:sp>
      <p:pic>
        <p:nvPicPr>
          <p:cNvPr id="18436" name="Picture 3" descr="GERDA-Modell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11975" cy="518795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2555875" y="2060575"/>
            <a:ext cx="2303463" cy="1368425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2555875" y="3789363"/>
            <a:ext cx="2736850" cy="360362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flipV="1">
            <a:off x="2627313" y="5084763"/>
            <a:ext cx="1944687" cy="720725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H="1" flipV="1">
            <a:off x="5938838" y="5013325"/>
            <a:ext cx="361950" cy="4318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H="1" flipV="1">
            <a:off x="5651500" y="1844675"/>
            <a:ext cx="1728788" cy="2159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6011863" y="5373688"/>
            <a:ext cx="2903537" cy="1044575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  <a:cs typeface="Arial" charset="0"/>
              </a:rPr>
              <a:t>High-purity l</a:t>
            </a:r>
            <a:r>
              <a:rPr lang="pl-PL" sz="2000" dirty="0">
                <a:latin typeface="+mn-lt"/>
                <a:cs typeface="Arial" charset="0"/>
              </a:rPr>
              <a:t>i</a:t>
            </a:r>
            <a:r>
              <a:rPr lang="en-US" sz="2000" dirty="0">
                <a:latin typeface="+mn-lt"/>
                <a:cs typeface="Arial" charset="0"/>
              </a:rPr>
              <a:t>quid argon (</a:t>
            </a:r>
            <a:r>
              <a:rPr lang="en-US" sz="2000" dirty="0" err="1">
                <a:latin typeface="+mn-lt"/>
                <a:cs typeface="Arial" charset="0"/>
              </a:rPr>
              <a:t>LAr</a:t>
            </a:r>
            <a:r>
              <a:rPr lang="en-US" sz="2000" dirty="0">
                <a:latin typeface="+mn-lt"/>
                <a:cs typeface="Arial" charset="0"/>
              </a:rPr>
              <a:t>)</a:t>
            </a:r>
            <a:r>
              <a:rPr lang="pl-PL" sz="2000" dirty="0">
                <a:latin typeface="+mn-lt"/>
                <a:cs typeface="Arial" charset="0"/>
              </a:rPr>
              <a:t> </a:t>
            </a:r>
            <a:r>
              <a:rPr lang="en-US" sz="2000" dirty="0">
                <a:latin typeface="+mn-lt"/>
                <a:cs typeface="Arial" charset="0"/>
              </a:rPr>
              <a:t>shield &amp; coolant</a:t>
            </a:r>
            <a:r>
              <a:rPr lang="pl-PL" sz="2000" dirty="0">
                <a:latin typeface="+mn-lt"/>
                <a:cs typeface="Arial" charset="0"/>
              </a:rPr>
              <a:t/>
            </a:r>
            <a:br>
              <a:rPr lang="pl-PL" sz="2000" dirty="0">
                <a:latin typeface="+mn-lt"/>
                <a:cs typeface="Arial" charset="0"/>
              </a:rPr>
            </a:br>
            <a:r>
              <a:rPr lang="pl-PL" sz="2000" dirty="0" err="1" smtClean="0">
                <a:latin typeface="+mn-lt"/>
                <a:cs typeface="Arial" charset="0"/>
              </a:rPr>
              <a:t>Phase</a:t>
            </a:r>
            <a:r>
              <a:rPr lang="pl-PL" sz="2000" dirty="0" smtClean="0">
                <a:latin typeface="+mn-lt"/>
                <a:cs typeface="Arial" charset="0"/>
              </a:rPr>
              <a:t> II</a:t>
            </a:r>
            <a:r>
              <a:rPr lang="en-US" sz="2000" dirty="0" smtClean="0">
                <a:latin typeface="+mn-lt"/>
                <a:cs typeface="Arial" charset="0"/>
              </a:rPr>
              <a:t>: </a:t>
            </a:r>
            <a:r>
              <a:rPr lang="en-US" sz="2000" dirty="0">
                <a:latin typeface="+mn-lt"/>
                <a:cs typeface="Arial" charset="0"/>
              </a:rPr>
              <a:t>active veto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7334199" y="1557338"/>
            <a:ext cx="143520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  <a:cs typeface="Arial" charset="0"/>
              </a:rPr>
              <a:t>Clean room</a:t>
            </a:r>
          </a:p>
          <a:p>
            <a:pPr algn="ctr" eaLnBrk="1" hangingPunct="1"/>
            <a:r>
              <a:rPr lang="en-US" sz="2000">
                <a:latin typeface="+mn-lt"/>
                <a:cs typeface="Arial" charset="0"/>
              </a:rPr>
              <a:t>Lock system</a:t>
            </a: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250825" y="1557338"/>
            <a:ext cx="244951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  <a:cs typeface="Arial" charset="0"/>
              </a:rPr>
              <a:t>Steel cryostat</a:t>
            </a:r>
            <a:r>
              <a:rPr lang="pl-PL" sz="2000" dirty="0">
                <a:latin typeface="+mn-lt"/>
                <a:cs typeface="Arial" charset="0"/>
              </a:rPr>
              <a:t> </a:t>
            </a:r>
            <a:r>
              <a:rPr lang="en-US" sz="2000" dirty="0">
                <a:latin typeface="+mn-lt"/>
                <a:cs typeface="Arial" charset="0"/>
              </a:rPr>
              <a:t>with internal Cu shield</a:t>
            </a:r>
          </a:p>
        </p:txBody>
      </p:sp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250825" y="3429000"/>
            <a:ext cx="244951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  <a:cs typeface="Arial" charset="0"/>
              </a:rPr>
              <a:t>Array of bare</a:t>
            </a:r>
            <a:r>
              <a:rPr lang="pl-PL" sz="2000" dirty="0">
                <a:latin typeface="+mn-lt"/>
                <a:cs typeface="Arial" charset="0"/>
              </a:rPr>
              <a:t/>
            </a:r>
            <a:br>
              <a:rPr lang="pl-PL" sz="2000" dirty="0">
                <a:latin typeface="+mn-lt"/>
                <a:cs typeface="Arial" charset="0"/>
              </a:rPr>
            </a:br>
            <a:r>
              <a:rPr lang="en-US" sz="2000" dirty="0" err="1">
                <a:latin typeface="+mn-lt"/>
                <a:cs typeface="Arial" charset="0"/>
              </a:rPr>
              <a:t>Ge</a:t>
            </a:r>
            <a:r>
              <a:rPr lang="en-US" sz="2000" dirty="0">
                <a:latin typeface="+mn-lt"/>
                <a:cs typeface="Arial" charset="0"/>
              </a:rPr>
              <a:t>-diodes</a:t>
            </a:r>
          </a:p>
        </p:txBody>
      </p:sp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250825" y="5229225"/>
            <a:ext cx="2449513" cy="1044575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  <a:cs typeface="Arial" charset="0"/>
              </a:rPr>
              <a:t>Water: </a:t>
            </a:r>
            <a:r>
              <a:rPr lang="el-GR" sz="2000">
                <a:latin typeface="+mn-lt"/>
                <a:cs typeface="Arial" charset="0"/>
                <a:sym typeface="Wingdings" pitchFamily="2" charset="2"/>
              </a:rPr>
              <a:t>γ</a:t>
            </a:r>
            <a:r>
              <a:rPr lang="en-US" sz="2000">
                <a:latin typeface="+mn-lt"/>
                <a:cs typeface="Arial" charset="0"/>
                <a:sym typeface="Wingdings" pitchFamily="2" charset="2"/>
              </a:rPr>
              <a:t>,n shield</a:t>
            </a:r>
            <a:r>
              <a:rPr lang="pl-PL" sz="2000"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n-US" sz="2000">
                <a:latin typeface="+mn-lt"/>
                <a:cs typeface="Arial" charset="0"/>
                <a:sym typeface="Wingdings" pitchFamily="2" charset="2"/>
              </a:rPr>
              <a:t>Cherenkov medium</a:t>
            </a:r>
            <a:r>
              <a:rPr lang="pl-PL" sz="2000"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n-US" sz="2000">
                <a:latin typeface="+mn-lt"/>
                <a:cs typeface="Arial" charset="0"/>
                <a:sym typeface="Wingdings" pitchFamily="2" charset="2"/>
              </a:rPr>
              <a:t>for µ veto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859338" y="2483177"/>
            <a:ext cx="412933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l-PL" sz="2800" dirty="0" err="1" smtClean="0"/>
              <a:t>Phase</a:t>
            </a:r>
            <a:r>
              <a:rPr lang="pl-PL" sz="2800" dirty="0" smtClean="0"/>
              <a:t> I: 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-</a:t>
            </a:r>
            <a:r>
              <a:rPr lang="pl-PL" sz="2800" baseline="30000" dirty="0" smtClean="0"/>
              <a:t>2</a:t>
            </a:r>
            <a:r>
              <a:rPr lang="en-GB" sz="2800" dirty="0" smtClean="0"/>
              <a:t> </a:t>
            </a:r>
            <a:r>
              <a:rPr lang="en-GB" sz="2800" dirty="0" err="1" smtClean="0"/>
              <a:t>cts</a:t>
            </a:r>
            <a:r>
              <a:rPr lang="en-GB" sz="2800" dirty="0" smtClean="0"/>
              <a:t>/</a:t>
            </a:r>
            <a:r>
              <a:rPr lang="pl-PL" sz="2800" dirty="0" smtClean="0"/>
              <a:t>(</a:t>
            </a:r>
            <a:r>
              <a:rPr lang="en-GB" sz="2800" dirty="0" smtClean="0"/>
              <a:t>kg</a:t>
            </a:r>
            <a:r>
              <a:rPr lang="pl-PL" sz="2800" dirty="0" smtClean="0"/>
              <a:t> </a:t>
            </a:r>
            <a:r>
              <a:rPr lang="en-GB" sz="2800" dirty="0" err="1" smtClean="0"/>
              <a:t>ke</a:t>
            </a:r>
            <a:r>
              <a:rPr lang="pl-PL" sz="2800" dirty="0" smtClean="0"/>
              <a:t>V </a:t>
            </a:r>
            <a:r>
              <a:rPr lang="en-GB" sz="2800" dirty="0" err="1" smtClean="0"/>
              <a:t>yr</a:t>
            </a:r>
            <a:r>
              <a:rPr lang="pl-PL" sz="2800" dirty="0" smtClean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15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FFCA796-7E87-493B-9F48-CDD44F1E6837}" type="slidenum">
              <a:rPr lang="pl-PL"/>
              <a:pPr>
                <a:defRPr/>
              </a:pPr>
              <a:t>5</a:t>
            </a:fld>
            <a:endParaRPr lang="pl-PL"/>
          </a:p>
        </p:txBody>
      </p:sp>
      <p:sp>
        <p:nvSpPr>
          <p:cNvPr id="8195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+mn-lt"/>
              </a:rPr>
              <a:t>Surprising </a:t>
            </a:r>
            <a:r>
              <a:rPr lang="en-US" sz="3600" baseline="30000" dirty="0" smtClean="0">
                <a:latin typeface="+mn-lt"/>
              </a:rPr>
              <a:t>42</a:t>
            </a:r>
            <a:r>
              <a:rPr lang="en-US" sz="3600" dirty="0" smtClean="0">
                <a:latin typeface="+mn-lt"/>
              </a:rPr>
              <a:t>K</a:t>
            </a:r>
            <a:endParaRPr lang="pl-PL" sz="3600" dirty="0" smtClean="0">
              <a:latin typeface="+mn-lt"/>
            </a:endParaRPr>
          </a:p>
        </p:txBody>
      </p:sp>
      <p:sp>
        <p:nvSpPr>
          <p:cNvPr id="8196" name="Line 15"/>
          <p:cNvSpPr>
            <a:spLocks noChangeShapeType="1"/>
          </p:cNvSpPr>
          <p:nvPr/>
        </p:nvSpPr>
        <p:spPr bwMode="auto">
          <a:xfrm>
            <a:off x="250825" y="6308725"/>
            <a:ext cx="8497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7226300" y="6381750"/>
            <a:ext cx="663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>
                <a:latin typeface="+mn-lt"/>
              </a:rPr>
              <a:t>TIME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34925" y="6308725"/>
            <a:ext cx="401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+mn-lt"/>
                <a:cs typeface="Arial" charset="0"/>
              </a:rPr>
              <a:t>µ</a:t>
            </a:r>
            <a:r>
              <a:rPr lang="pl-PL">
                <a:latin typeface="+mn-lt"/>
              </a:rPr>
              <a:t>s</a:t>
            </a:r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2978150" y="6308725"/>
            <a:ext cx="274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>
                <a:latin typeface="+mn-lt"/>
              </a:rPr>
              <a:t>s</a:t>
            </a: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5724525" y="6308725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>
                <a:latin typeface="+mn-lt"/>
              </a:rPr>
              <a:t>min</a:t>
            </a:r>
          </a:p>
        </p:txBody>
      </p:sp>
      <p:sp>
        <p:nvSpPr>
          <p:cNvPr id="8201" name="Line 20"/>
          <p:cNvSpPr>
            <a:spLocks noChangeShapeType="1"/>
          </p:cNvSpPr>
          <p:nvPr/>
        </p:nvSpPr>
        <p:spPr bwMode="auto">
          <a:xfrm>
            <a:off x="250825" y="60928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2" name="Line 21"/>
          <p:cNvSpPr>
            <a:spLocks noChangeShapeType="1"/>
          </p:cNvSpPr>
          <p:nvPr/>
        </p:nvSpPr>
        <p:spPr bwMode="auto">
          <a:xfrm>
            <a:off x="3132138" y="60928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Line 22"/>
          <p:cNvSpPr>
            <a:spLocks noChangeShapeType="1"/>
          </p:cNvSpPr>
          <p:nvPr/>
        </p:nvSpPr>
        <p:spPr bwMode="auto">
          <a:xfrm>
            <a:off x="1681163" y="616585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4" name="Line 23"/>
          <p:cNvSpPr>
            <a:spLocks noChangeShapeType="1"/>
          </p:cNvSpPr>
          <p:nvPr/>
        </p:nvSpPr>
        <p:spPr bwMode="auto">
          <a:xfrm>
            <a:off x="2400300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5" name="Line 24"/>
          <p:cNvSpPr>
            <a:spLocks noChangeShapeType="1"/>
          </p:cNvSpPr>
          <p:nvPr/>
        </p:nvSpPr>
        <p:spPr bwMode="auto">
          <a:xfrm>
            <a:off x="2771775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6" name="Line 25"/>
          <p:cNvSpPr>
            <a:spLocks noChangeShapeType="1"/>
          </p:cNvSpPr>
          <p:nvPr/>
        </p:nvSpPr>
        <p:spPr bwMode="auto">
          <a:xfrm>
            <a:off x="2949575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>
            <a:off x="3036888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8" name="Line 29"/>
          <p:cNvSpPr>
            <a:spLocks noChangeShapeType="1"/>
          </p:cNvSpPr>
          <p:nvPr/>
        </p:nvSpPr>
        <p:spPr bwMode="auto">
          <a:xfrm>
            <a:off x="6011863" y="836613"/>
            <a:ext cx="2808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9" name="Text Box 30"/>
          <p:cNvSpPr txBox="1">
            <a:spLocks noChangeArrowheads="1"/>
          </p:cNvSpPr>
          <p:nvPr/>
        </p:nvSpPr>
        <p:spPr bwMode="auto">
          <a:xfrm>
            <a:off x="6505575" y="476250"/>
            <a:ext cx="1943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000" dirty="0" err="1">
                <a:latin typeface="+mn-lt"/>
              </a:rPr>
              <a:t>Drifting</a:t>
            </a:r>
            <a:r>
              <a:rPr lang="pl-PL" sz="2000" dirty="0">
                <a:latin typeface="+mn-lt"/>
              </a:rPr>
              <a:t> in </a:t>
            </a:r>
            <a:r>
              <a:rPr lang="pl-PL" sz="2000" b="1" dirty="0">
                <a:latin typeface="+mn-lt"/>
              </a:rPr>
              <a:t>E</a:t>
            </a:r>
            <a:r>
              <a:rPr lang="pl-PL" sz="2000" dirty="0">
                <a:latin typeface="+mn-lt"/>
              </a:rPr>
              <a:t>-field</a:t>
            </a:r>
          </a:p>
        </p:txBody>
      </p:sp>
      <p:sp>
        <p:nvSpPr>
          <p:cNvPr id="8210" name="Oval 31"/>
          <p:cNvSpPr>
            <a:spLocks noChangeArrowheads="1"/>
          </p:cNvSpPr>
          <p:nvPr/>
        </p:nvSpPr>
        <p:spPr bwMode="auto">
          <a:xfrm>
            <a:off x="3492500" y="4076700"/>
            <a:ext cx="719138" cy="7191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baseline="30000"/>
              <a:t>4</a:t>
            </a:r>
            <a:r>
              <a:rPr lang="en-US" baseline="30000"/>
              <a:t>2</a:t>
            </a:r>
            <a:r>
              <a:rPr lang="en-US"/>
              <a:t>K</a:t>
            </a:r>
            <a:endParaRPr lang="pl-PL"/>
          </a:p>
        </p:txBody>
      </p:sp>
      <p:sp>
        <p:nvSpPr>
          <p:cNvPr id="8211" name="AutoShape 32"/>
          <p:cNvSpPr>
            <a:spLocks noChangeArrowheads="1"/>
          </p:cNvSpPr>
          <p:nvPr/>
        </p:nvSpPr>
        <p:spPr bwMode="auto">
          <a:xfrm rot="-5400000">
            <a:off x="6552710" y="3249389"/>
            <a:ext cx="3457575" cy="1225998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Detector surface</a:t>
            </a:r>
            <a:endParaRPr lang="pl-PL" dirty="0"/>
          </a:p>
        </p:txBody>
      </p:sp>
      <p:sp>
        <p:nvSpPr>
          <p:cNvPr id="8212" name="Line 34"/>
          <p:cNvSpPr>
            <a:spLocks noChangeShapeType="1"/>
          </p:cNvSpPr>
          <p:nvPr/>
        </p:nvSpPr>
        <p:spPr bwMode="auto">
          <a:xfrm flipH="1" flipV="1">
            <a:off x="7666038" y="3644900"/>
            <a:ext cx="217487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13" name="Group 53"/>
          <p:cNvGrpSpPr>
            <a:grpSpLocks/>
          </p:cNvGrpSpPr>
          <p:nvPr/>
        </p:nvGrpSpPr>
        <p:grpSpPr bwMode="auto">
          <a:xfrm>
            <a:off x="6946900" y="2781300"/>
            <a:ext cx="863600" cy="863600"/>
            <a:chOff x="4150" y="1525"/>
            <a:chExt cx="544" cy="544"/>
          </a:xfrm>
        </p:grpSpPr>
        <p:sp>
          <p:nvSpPr>
            <p:cNvPr id="8284" name="Oval 54"/>
            <p:cNvSpPr>
              <a:spLocks noChangeArrowheads="1"/>
            </p:cNvSpPr>
            <p:nvPr/>
          </p:nvSpPr>
          <p:spPr bwMode="auto">
            <a:xfrm>
              <a:off x="4241" y="1616"/>
              <a:ext cx="453" cy="453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l-PL" baseline="30000"/>
                <a:t>4</a:t>
              </a:r>
              <a:r>
                <a:rPr lang="en-US" baseline="30000"/>
                <a:t>2</a:t>
              </a:r>
              <a:r>
                <a:rPr lang="en-US"/>
                <a:t>K</a:t>
              </a:r>
              <a:endParaRPr lang="pl-PL"/>
            </a:p>
          </p:txBody>
        </p:sp>
        <p:sp>
          <p:nvSpPr>
            <p:cNvPr id="8285" name="Text Box 55"/>
            <p:cNvSpPr txBox="1">
              <a:spLocks noChangeArrowheads="1"/>
            </p:cNvSpPr>
            <p:nvPr/>
          </p:nvSpPr>
          <p:spPr bwMode="auto">
            <a:xfrm>
              <a:off x="4150" y="152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+</a:t>
              </a:r>
            </a:p>
          </p:txBody>
        </p:sp>
      </p:grpSp>
      <p:grpSp>
        <p:nvGrpSpPr>
          <p:cNvPr id="8214" name="Group 59"/>
          <p:cNvGrpSpPr>
            <a:grpSpLocks/>
          </p:cNvGrpSpPr>
          <p:nvPr/>
        </p:nvGrpSpPr>
        <p:grpSpPr bwMode="auto">
          <a:xfrm>
            <a:off x="4932363" y="5013325"/>
            <a:ext cx="534987" cy="441325"/>
            <a:chOff x="2925" y="1661"/>
            <a:chExt cx="337" cy="278"/>
          </a:xfrm>
        </p:grpSpPr>
        <p:sp>
          <p:nvSpPr>
            <p:cNvPr id="8281" name="Oval 60"/>
            <p:cNvSpPr>
              <a:spLocks noChangeArrowheads="1"/>
            </p:cNvSpPr>
            <p:nvPr/>
          </p:nvSpPr>
          <p:spPr bwMode="auto">
            <a:xfrm>
              <a:off x="2925" y="1661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Oval 61"/>
            <p:cNvSpPr>
              <a:spLocks noChangeArrowheads="1"/>
            </p:cNvSpPr>
            <p:nvPr/>
          </p:nvSpPr>
          <p:spPr bwMode="auto">
            <a:xfrm>
              <a:off x="3016" y="1706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62"/>
            <p:cNvSpPr txBox="1">
              <a:spLocks noChangeArrowheads="1"/>
            </p:cNvSpPr>
            <p:nvPr/>
          </p:nvSpPr>
          <p:spPr bwMode="auto">
            <a:xfrm>
              <a:off x="2971" y="1706"/>
              <a:ext cx="2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O</a:t>
              </a:r>
              <a:r>
                <a:rPr lang="pl-PL" baseline="-25000">
                  <a:latin typeface="+mn-lt"/>
                </a:rPr>
                <a:t>2</a:t>
              </a:r>
              <a:r>
                <a:rPr lang="pl-PL" baseline="30000">
                  <a:latin typeface="+mn-lt"/>
                </a:rPr>
                <a:t>-</a:t>
              </a:r>
            </a:p>
          </p:txBody>
        </p:sp>
      </p:grpSp>
      <p:grpSp>
        <p:nvGrpSpPr>
          <p:cNvPr id="8215" name="Group 63"/>
          <p:cNvGrpSpPr>
            <a:grpSpLocks/>
          </p:cNvGrpSpPr>
          <p:nvPr/>
        </p:nvGrpSpPr>
        <p:grpSpPr bwMode="auto">
          <a:xfrm>
            <a:off x="5003800" y="4076700"/>
            <a:ext cx="790575" cy="935038"/>
            <a:chOff x="2472" y="2614"/>
            <a:chExt cx="498" cy="589"/>
          </a:xfrm>
        </p:grpSpPr>
        <p:sp>
          <p:nvSpPr>
            <p:cNvPr id="8279" name="Oval 64"/>
            <p:cNvSpPr>
              <a:spLocks noChangeArrowheads="1"/>
            </p:cNvSpPr>
            <p:nvPr/>
          </p:nvSpPr>
          <p:spPr bwMode="auto">
            <a:xfrm>
              <a:off x="2517" y="2750"/>
              <a:ext cx="453" cy="453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aseline="30000"/>
                <a:t>42</a:t>
              </a:r>
              <a:r>
                <a:rPr lang="en-US"/>
                <a:t>K</a:t>
              </a:r>
              <a:endParaRPr lang="pl-PL"/>
            </a:p>
          </p:txBody>
        </p:sp>
        <p:sp>
          <p:nvSpPr>
            <p:cNvPr id="8280" name="Text Box 65"/>
            <p:cNvSpPr txBox="1">
              <a:spLocks noChangeArrowheads="1"/>
            </p:cNvSpPr>
            <p:nvPr/>
          </p:nvSpPr>
          <p:spPr bwMode="auto">
            <a:xfrm>
              <a:off x="2472" y="2614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+</a:t>
              </a:r>
            </a:p>
          </p:txBody>
        </p:sp>
      </p:grpSp>
      <p:grpSp>
        <p:nvGrpSpPr>
          <p:cNvPr id="8216" name="Group 67"/>
          <p:cNvGrpSpPr>
            <a:grpSpLocks/>
          </p:cNvGrpSpPr>
          <p:nvPr/>
        </p:nvGrpSpPr>
        <p:grpSpPr bwMode="auto">
          <a:xfrm>
            <a:off x="7812088" y="836613"/>
            <a:ext cx="790575" cy="935037"/>
            <a:chOff x="2472" y="2614"/>
            <a:chExt cx="498" cy="589"/>
          </a:xfrm>
        </p:grpSpPr>
        <p:sp>
          <p:nvSpPr>
            <p:cNvPr id="8277" name="Oval 68"/>
            <p:cNvSpPr>
              <a:spLocks noChangeArrowheads="1"/>
            </p:cNvSpPr>
            <p:nvPr/>
          </p:nvSpPr>
          <p:spPr bwMode="auto">
            <a:xfrm>
              <a:off x="2517" y="2750"/>
              <a:ext cx="453" cy="453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l-PL" baseline="30000"/>
                <a:t>4</a:t>
              </a:r>
              <a:r>
                <a:rPr lang="en-US" baseline="30000"/>
                <a:t>2</a:t>
              </a:r>
              <a:r>
                <a:rPr lang="en-US"/>
                <a:t>K</a:t>
              </a:r>
              <a:endParaRPr lang="pl-PL"/>
            </a:p>
          </p:txBody>
        </p:sp>
        <p:sp>
          <p:nvSpPr>
            <p:cNvPr id="8278" name="Text Box 69"/>
            <p:cNvSpPr txBox="1">
              <a:spLocks noChangeArrowheads="1"/>
            </p:cNvSpPr>
            <p:nvPr/>
          </p:nvSpPr>
          <p:spPr bwMode="auto">
            <a:xfrm>
              <a:off x="2472" y="2614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+</a:t>
              </a:r>
            </a:p>
          </p:txBody>
        </p:sp>
      </p:grpSp>
      <p:sp>
        <p:nvSpPr>
          <p:cNvPr id="8217" name="Text Box 71"/>
          <p:cNvSpPr txBox="1">
            <a:spLocks noChangeArrowheads="1"/>
          </p:cNvSpPr>
          <p:nvPr/>
        </p:nvSpPr>
        <p:spPr bwMode="auto">
          <a:xfrm>
            <a:off x="323850" y="5516563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dirty="0" err="1">
                <a:latin typeface="+mn-lt"/>
              </a:rPr>
              <a:t>Germinate</a:t>
            </a:r>
            <a:endParaRPr lang="pl-PL" dirty="0">
              <a:latin typeface="+mn-lt"/>
            </a:endParaRPr>
          </a:p>
          <a:p>
            <a:pPr algn="ctr" eaLnBrk="1" hangingPunct="1"/>
            <a:r>
              <a:rPr lang="pl-PL" dirty="0" err="1">
                <a:latin typeface="+mn-lt"/>
              </a:rPr>
              <a:t>recombination</a:t>
            </a:r>
            <a:endParaRPr lang="pl-PL" dirty="0">
              <a:latin typeface="+mn-lt"/>
            </a:endParaRPr>
          </a:p>
        </p:txBody>
      </p:sp>
      <p:sp>
        <p:nvSpPr>
          <p:cNvPr id="8218" name="Text Box 72"/>
          <p:cNvSpPr txBox="1">
            <a:spLocks noChangeArrowheads="1"/>
          </p:cNvSpPr>
          <p:nvPr/>
        </p:nvSpPr>
        <p:spPr bwMode="auto">
          <a:xfrm>
            <a:off x="3807167" y="5524500"/>
            <a:ext cx="26409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dirty="0" err="1">
                <a:latin typeface="+mn-lt"/>
              </a:rPr>
              <a:t>Recombination</a:t>
            </a:r>
            <a:r>
              <a:rPr lang="pl-PL" dirty="0">
                <a:latin typeface="+mn-lt"/>
              </a:rPr>
              <a:t> on</a:t>
            </a:r>
          </a:p>
          <a:p>
            <a:pPr algn="ctr" eaLnBrk="1" hangingPunct="1"/>
            <a:r>
              <a:rPr lang="pl-PL" dirty="0" err="1">
                <a:latin typeface="+mn-lt"/>
              </a:rPr>
              <a:t>electronegative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impurities</a:t>
            </a:r>
            <a:endParaRPr lang="pl-PL" dirty="0">
              <a:latin typeface="+mn-lt"/>
            </a:endParaRPr>
          </a:p>
        </p:txBody>
      </p:sp>
      <p:sp>
        <p:nvSpPr>
          <p:cNvPr id="8219" name="Oval 74"/>
          <p:cNvSpPr>
            <a:spLocks noChangeArrowheads="1"/>
          </p:cNvSpPr>
          <p:nvPr/>
        </p:nvSpPr>
        <p:spPr bwMode="auto">
          <a:xfrm>
            <a:off x="4716463" y="4005263"/>
            <a:ext cx="1223962" cy="15827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0" name="Group 75"/>
          <p:cNvGrpSpPr>
            <a:grpSpLocks/>
          </p:cNvGrpSpPr>
          <p:nvPr/>
        </p:nvGrpSpPr>
        <p:grpSpPr bwMode="auto">
          <a:xfrm>
            <a:off x="971550" y="3244850"/>
            <a:ext cx="346075" cy="369888"/>
            <a:chOff x="2880" y="3249"/>
            <a:chExt cx="218" cy="233"/>
          </a:xfrm>
        </p:grpSpPr>
        <p:sp>
          <p:nvSpPr>
            <p:cNvPr id="8275" name="Oval 76"/>
            <p:cNvSpPr>
              <a:spLocks noChangeArrowheads="1"/>
            </p:cNvSpPr>
            <p:nvPr/>
          </p:nvSpPr>
          <p:spPr bwMode="auto">
            <a:xfrm>
              <a:off x="2880" y="343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6" name="Text Box 77"/>
            <p:cNvSpPr txBox="1">
              <a:spLocks noChangeArrowheads="1"/>
            </p:cNvSpPr>
            <p:nvPr/>
          </p:nvSpPr>
          <p:spPr bwMode="auto">
            <a:xfrm>
              <a:off x="2880" y="3249"/>
              <a:ext cx="2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e</a:t>
              </a:r>
              <a:r>
                <a:rPr lang="pl-PL" baseline="30000">
                  <a:latin typeface="+mn-lt"/>
                </a:rPr>
                <a:t>-</a:t>
              </a:r>
            </a:p>
          </p:txBody>
        </p:sp>
      </p:grpSp>
      <p:grpSp>
        <p:nvGrpSpPr>
          <p:cNvPr id="8221" name="Group 78"/>
          <p:cNvGrpSpPr>
            <a:grpSpLocks/>
          </p:cNvGrpSpPr>
          <p:nvPr/>
        </p:nvGrpSpPr>
        <p:grpSpPr bwMode="auto">
          <a:xfrm>
            <a:off x="539750" y="4005263"/>
            <a:ext cx="346075" cy="369887"/>
            <a:chOff x="2880" y="3249"/>
            <a:chExt cx="218" cy="233"/>
          </a:xfrm>
        </p:grpSpPr>
        <p:sp>
          <p:nvSpPr>
            <p:cNvPr id="8273" name="Oval 79"/>
            <p:cNvSpPr>
              <a:spLocks noChangeArrowheads="1"/>
            </p:cNvSpPr>
            <p:nvPr/>
          </p:nvSpPr>
          <p:spPr bwMode="auto">
            <a:xfrm>
              <a:off x="2880" y="343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" name="Text Box 80"/>
            <p:cNvSpPr txBox="1">
              <a:spLocks noChangeArrowheads="1"/>
            </p:cNvSpPr>
            <p:nvPr/>
          </p:nvSpPr>
          <p:spPr bwMode="auto">
            <a:xfrm>
              <a:off x="2880" y="3249"/>
              <a:ext cx="2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e</a:t>
              </a:r>
              <a:r>
                <a:rPr lang="pl-PL" baseline="30000">
                  <a:latin typeface="+mn-lt"/>
                </a:rPr>
                <a:t>-</a:t>
              </a:r>
            </a:p>
          </p:txBody>
        </p:sp>
      </p:grpSp>
      <p:sp>
        <p:nvSpPr>
          <p:cNvPr id="8222" name="Line 82"/>
          <p:cNvSpPr>
            <a:spLocks noChangeShapeType="1"/>
          </p:cNvSpPr>
          <p:nvPr/>
        </p:nvSpPr>
        <p:spPr bwMode="auto">
          <a:xfrm flipH="1" flipV="1">
            <a:off x="4211638" y="4581525"/>
            <a:ext cx="504825" cy="142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23" name="Group 83"/>
          <p:cNvGrpSpPr>
            <a:grpSpLocks/>
          </p:cNvGrpSpPr>
          <p:nvPr/>
        </p:nvGrpSpPr>
        <p:grpSpPr bwMode="auto">
          <a:xfrm>
            <a:off x="6227767" y="981075"/>
            <a:ext cx="649288" cy="657225"/>
            <a:chOff x="3016" y="754"/>
            <a:chExt cx="409" cy="414"/>
          </a:xfrm>
        </p:grpSpPr>
        <p:grpSp>
          <p:nvGrpSpPr>
            <p:cNvPr id="8268" name="Group 84"/>
            <p:cNvGrpSpPr>
              <a:grpSpLocks/>
            </p:cNvGrpSpPr>
            <p:nvPr/>
          </p:nvGrpSpPr>
          <p:grpSpPr bwMode="auto">
            <a:xfrm>
              <a:off x="3107" y="890"/>
              <a:ext cx="318" cy="278"/>
              <a:chOff x="2925" y="1661"/>
              <a:chExt cx="318" cy="278"/>
            </a:xfrm>
          </p:grpSpPr>
          <p:sp>
            <p:nvSpPr>
              <p:cNvPr id="8270" name="Oval 85"/>
              <p:cNvSpPr>
                <a:spLocks noChangeArrowheads="1"/>
              </p:cNvSpPr>
              <p:nvPr/>
            </p:nvSpPr>
            <p:spPr bwMode="auto">
              <a:xfrm>
                <a:off x="2925" y="1661"/>
                <a:ext cx="227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Oval 86"/>
              <p:cNvSpPr>
                <a:spLocks noChangeArrowheads="1"/>
              </p:cNvSpPr>
              <p:nvPr/>
            </p:nvSpPr>
            <p:spPr bwMode="auto">
              <a:xfrm>
                <a:off x="3016" y="1706"/>
                <a:ext cx="227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Text Box 87"/>
              <p:cNvSpPr txBox="1">
                <a:spLocks noChangeArrowheads="1"/>
              </p:cNvSpPr>
              <p:nvPr/>
            </p:nvSpPr>
            <p:spPr bwMode="auto">
              <a:xfrm>
                <a:off x="2971" y="1706"/>
                <a:ext cx="26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l-PL">
                    <a:latin typeface="+mn-lt"/>
                  </a:rPr>
                  <a:t>O</a:t>
                </a:r>
                <a:r>
                  <a:rPr lang="pl-PL" baseline="-25000">
                    <a:latin typeface="+mn-lt"/>
                  </a:rPr>
                  <a:t>2</a:t>
                </a:r>
                <a:endParaRPr lang="pl-PL" baseline="30000">
                  <a:latin typeface="+mn-lt"/>
                </a:endParaRPr>
              </a:p>
            </p:txBody>
          </p:sp>
        </p:grpSp>
        <p:sp>
          <p:nvSpPr>
            <p:cNvPr id="8269" name="Text Box 88"/>
            <p:cNvSpPr txBox="1">
              <a:spLocks noChangeArrowheads="1"/>
            </p:cNvSpPr>
            <p:nvPr/>
          </p:nvSpPr>
          <p:spPr bwMode="auto">
            <a:xfrm>
              <a:off x="3016" y="754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-</a:t>
              </a:r>
            </a:p>
          </p:txBody>
        </p:sp>
      </p:grpSp>
      <p:sp>
        <p:nvSpPr>
          <p:cNvPr id="8224" name="Line 89"/>
          <p:cNvSpPr>
            <a:spLocks noChangeShapeType="1"/>
          </p:cNvSpPr>
          <p:nvPr/>
        </p:nvSpPr>
        <p:spPr bwMode="auto">
          <a:xfrm>
            <a:off x="8604250" y="1412875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5" name="Line 90"/>
          <p:cNvSpPr>
            <a:spLocks noChangeShapeType="1"/>
          </p:cNvSpPr>
          <p:nvPr/>
        </p:nvSpPr>
        <p:spPr bwMode="auto">
          <a:xfrm flipH="1">
            <a:off x="6011863" y="1412875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6" name="Text Box 91"/>
          <p:cNvSpPr txBox="1">
            <a:spLocks noChangeArrowheads="1"/>
          </p:cNvSpPr>
          <p:nvPr/>
        </p:nvSpPr>
        <p:spPr bwMode="auto">
          <a:xfrm>
            <a:off x="8027988" y="6308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>
                <a:latin typeface="+mn-lt"/>
              </a:rPr>
              <a:t>h</a:t>
            </a:r>
          </a:p>
        </p:txBody>
      </p:sp>
      <p:sp>
        <p:nvSpPr>
          <p:cNvPr id="8227" name="Line 92"/>
          <p:cNvSpPr>
            <a:spLocks noChangeShapeType="1"/>
          </p:cNvSpPr>
          <p:nvPr/>
        </p:nvSpPr>
        <p:spPr bwMode="auto">
          <a:xfrm>
            <a:off x="6011863" y="60928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8" name="Line 93"/>
          <p:cNvSpPr>
            <a:spLocks noChangeShapeType="1"/>
          </p:cNvSpPr>
          <p:nvPr/>
        </p:nvSpPr>
        <p:spPr bwMode="auto">
          <a:xfrm>
            <a:off x="4560888" y="616585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9" name="Line 94"/>
          <p:cNvSpPr>
            <a:spLocks noChangeShapeType="1"/>
          </p:cNvSpPr>
          <p:nvPr/>
        </p:nvSpPr>
        <p:spPr bwMode="auto">
          <a:xfrm>
            <a:off x="5280025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0" name="Line 95"/>
          <p:cNvSpPr>
            <a:spLocks noChangeShapeType="1"/>
          </p:cNvSpPr>
          <p:nvPr/>
        </p:nvSpPr>
        <p:spPr bwMode="auto">
          <a:xfrm>
            <a:off x="5651500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1" name="Line 96"/>
          <p:cNvSpPr>
            <a:spLocks noChangeShapeType="1"/>
          </p:cNvSpPr>
          <p:nvPr/>
        </p:nvSpPr>
        <p:spPr bwMode="auto">
          <a:xfrm>
            <a:off x="5829300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2" name="Line 97"/>
          <p:cNvSpPr>
            <a:spLocks noChangeShapeType="1"/>
          </p:cNvSpPr>
          <p:nvPr/>
        </p:nvSpPr>
        <p:spPr bwMode="auto">
          <a:xfrm>
            <a:off x="5916613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3" name="Line 98"/>
          <p:cNvSpPr>
            <a:spLocks noChangeShapeType="1"/>
          </p:cNvSpPr>
          <p:nvPr/>
        </p:nvSpPr>
        <p:spPr bwMode="auto">
          <a:xfrm>
            <a:off x="8172450" y="60928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4" name="Line 99"/>
          <p:cNvSpPr>
            <a:spLocks noChangeShapeType="1"/>
          </p:cNvSpPr>
          <p:nvPr/>
        </p:nvSpPr>
        <p:spPr bwMode="auto">
          <a:xfrm>
            <a:off x="6721475" y="616585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5" name="Line 100"/>
          <p:cNvSpPr>
            <a:spLocks noChangeShapeType="1"/>
          </p:cNvSpPr>
          <p:nvPr/>
        </p:nvSpPr>
        <p:spPr bwMode="auto">
          <a:xfrm>
            <a:off x="7440613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6" name="Line 101"/>
          <p:cNvSpPr>
            <a:spLocks noChangeShapeType="1"/>
          </p:cNvSpPr>
          <p:nvPr/>
        </p:nvSpPr>
        <p:spPr bwMode="auto">
          <a:xfrm>
            <a:off x="7812088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7" name="Line 102"/>
          <p:cNvSpPr>
            <a:spLocks noChangeShapeType="1"/>
          </p:cNvSpPr>
          <p:nvPr/>
        </p:nvSpPr>
        <p:spPr bwMode="auto">
          <a:xfrm>
            <a:off x="7989888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8" name="Line 103"/>
          <p:cNvSpPr>
            <a:spLocks noChangeShapeType="1"/>
          </p:cNvSpPr>
          <p:nvPr/>
        </p:nvSpPr>
        <p:spPr bwMode="auto">
          <a:xfrm>
            <a:off x="8077200" y="616585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39" name="Group 123"/>
          <p:cNvGrpSpPr>
            <a:grpSpLocks/>
          </p:cNvGrpSpPr>
          <p:nvPr/>
        </p:nvGrpSpPr>
        <p:grpSpPr bwMode="auto">
          <a:xfrm>
            <a:off x="1763713" y="4581525"/>
            <a:ext cx="542925" cy="654050"/>
            <a:chOff x="2357" y="2020"/>
            <a:chExt cx="342" cy="412"/>
          </a:xfrm>
        </p:grpSpPr>
        <p:sp>
          <p:nvSpPr>
            <p:cNvPr id="8266" name="Oval 124"/>
            <p:cNvSpPr>
              <a:spLocks noChangeArrowheads="1"/>
            </p:cNvSpPr>
            <p:nvPr/>
          </p:nvSpPr>
          <p:spPr bwMode="auto">
            <a:xfrm>
              <a:off x="2426" y="2160"/>
              <a:ext cx="273" cy="27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Ar</a:t>
              </a:r>
              <a:endParaRPr lang="pl-PL" baseline="-25000"/>
            </a:p>
          </p:txBody>
        </p:sp>
        <p:sp>
          <p:nvSpPr>
            <p:cNvPr id="8267" name="Text Box 125"/>
            <p:cNvSpPr txBox="1">
              <a:spLocks noChangeArrowheads="1"/>
            </p:cNvSpPr>
            <p:nvPr/>
          </p:nvSpPr>
          <p:spPr bwMode="auto">
            <a:xfrm>
              <a:off x="2357" y="202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+</a:t>
              </a:r>
            </a:p>
          </p:txBody>
        </p:sp>
      </p:grpSp>
      <p:grpSp>
        <p:nvGrpSpPr>
          <p:cNvPr id="8240" name="Group 126"/>
          <p:cNvGrpSpPr>
            <a:grpSpLocks/>
          </p:cNvGrpSpPr>
          <p:nvPr/>
        </p:nvGrpSpPr>
        <p:grpSpPr bwMode="auto">
          <a:xfrm>
            <a:off x="2484438" y="3644900"/>
            <a:ext cx="542925" cy="654050"/>
            <a:chOff x="2357" y="2020"/>
            <a:chExt cx="342" cy="412"/>
          </a:xfrm>
        </p:grpSpPr>
        <p:sp>
          <p:nvSpPr>
            <p:cNvPr id="8264" name="Oval 127"/>
            <p:cNvSpPr>
              <a:spLocks noChangeArrowheads="1"/>
            </p:cNvSpPr>
            <p:nvPr/>
          </p:nvSpPr>
          <p:spPr bwMode="auto">
            <a:xfrm>
              <a:off x="2426" y="2160"/>
              <a:ext cx="273" cy="27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Ar</a:t>
              </a:r>
              <a:endParaRPr lang="pl-PL" baseline="-25000"/>
            </a:p>
          </p:txBody>
        </p:sp>
        <p:sp>
          <p:nvSpPr>
            <p:cNvPr id="8265" name="Text Box 128"/>
            <p:cNvSpPr txBox="1">
              <a:spLocks noChangeArrowheads="1"/>
            </p:cNvSpPr>
            <p:nvPr/>
          </p:nvSpPr>
          <p:spPr bwMode="auto">
            <a:xfrm>
              <a:off x="2357" y="202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+</a:t>
              </a:r>
            </a:p>
          </p:txBody>
        </p:sp>
      </p:grpSp>
      <p:sp>
        <p:nvSpPr>
          <p:cNvPr id="8241" name="Line 131"/>
          <p:cNvSpPr>
            <a:spLocks noChangeShapeType="1"/>
          </p:cNvSpPr>
          <p:nvPr/>
        </p:nvSpPr>
        <p:spPr bwMode="auto">
          <a:xfrm flipH="1">
            <a:off x="639763" y="3554413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42" name="Line 132"/>
          <p:cNvSpPr>
            <a:spLocks noChangeShapeType="1"/>
          </p:cNvSpPr>
          <p:nvPr/>
        </p:nvSpPr>
        <p:spPr bwMode="auto">
          <a:xfrm flipH="1">
            <a:off x="203200" y="4319588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43" name="Line 133"/>
          <p:cNvSpPr>
            <a:spLocks noChangeShapeType="1"/>
          </p:cNvSpPr>
          <p:nvPr/>
        </p:nvSpPr>
        <p:spPr bwMode="auto">
          <a:xfrm>
            <a:off x="2987675" y="4116388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44" name="Line 134"/>
          <p:cNvSpPr>
            <a:spLocks noChangeShapeType="1"/>
          </p:cNvSpPr>
          <p:nvPr/>
        </p:nvSpPr>
        <p:spPr bwMode="auto">
          <a:xfrm>
            <a:off x="2268538" y="5013325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45" name="Group 135"/>
          <p:cNvGrpSpPr>
            <a:grpSpLocks/>
          </p:cNvGrpSpPr>
          <p:nvPr/>
        </p:nvGrpSpPr>
        <p:grpSpPr bwMode="auto">
          <a:xfrm>
            <a:off x="4429125" y="2638425"/>
            <a:ext cx="790575" cy="935038"/>
            <a:chOff x="2472" y="2614"/>
            <a:chExt cx="498" cy="589"/>
          </a:xfrm>
        </p:grpSpPr>
        <p:sp>
          <p:nvSpPr>
            <p:cNvPr id="8262" name="Oval 136"/>
            <p:cNvSpPr>
              <a:spLocks noChangeArrowheads="1"/>
            </p:cNvSpPr>
            <p:nvPr/>
          </p:nvSpPr>
          <p:spPr bwMode="auto">
            <a:xfrm>
              <a:off x="2517" y="2750"/>
              <a:ext cx="453" cy="453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aseline="30000"/>
                <a:t>4</a:t>
              </a:r>
              <a:r>
                <a:rPr lang="pl-PL" baseline="30000"/>
                <a:t>2</a:t>
              </a:r>
              <a:r>
                <a:rPr lang="en-US"/>
                <a:t>K</a:t>
              </a:r>
              <a:endParaRPr lang="pl-PL"/>
            </a:p>
          </p:txBody>
        </p:sp>
        <p:sp>
          <p:nvSpPr>
            <p:cNvPr id="8263" name="Text Box 137"/>
            <p:cNvSpPr txBox="1">
              <a:spLocks noChangeArrowheads="1"/>
            </p:cNvSpPr>
            <p:nvPr/>
          </p:nvSpPr>
          <p:spPr bwMode="auto">
            <a:xfrm>
              <a:off x="2472" y="2614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+</a:t>
              </a:r>
            </a:p>
          </p:txBody>
        </p:sp>
      </p:grpSp>
      <p:sp>
        <p:nvSpPr>
          <p:cNvPr id="8246" name="Line 138"/>
          <p:cNvSpPr>
            <a:spLocks noChangeShapeType="1"/>
          </p:cNvSpPr>
          <p:nvPr/>
        </p:nvSpPr>
        <p:spPr bwMode="auto">
          <a:xfrm>
            <a:off x="3130550" y="314166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47" name="Line 140"/>
          <p:cNvSpPr>
            <a:spLocks noChangeShapeType="1"/>
          </p:cNvSpPr>
          <p:nvPr/>
        </p:nvSpPr>
        <p:spPr bwMode="auto">
          <a:xfrm>
            <a:off x="5867400" y="321468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48" name="Text Box 142"/>
          <p:cNvSpPr txBox="1">
            <a:spLocks noChangeArrowheads="1"/>
          </p:cNvSpPr>
          <p:nvPr/>
        </p:nvSpPr>
        <p:spPr bwMode="auto">
          <a:xfrm>
            <a:off x="323850" y="1268413"/>
            <a:ext cx="42741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aseline="30000" dirty="0">
                <a:latin typeface="+mn-lt"/>
                <a:cs typeface="Arial" charset="0"/>
              </a:rPr>
              <a:t>42</a:t>
            </a:r>
            <a:r>
              <a:rPr lang="en-US" sz="2000" dirty="0">
                <a:latin typeface="+mn-lt"/>
                <a:cs typeface="Arial" charset="0"/>
              </a:rPr>
              <a:t>Ar </a:t>
            </a:r>
            <a:r>
              <a:rPr lang="el-GR" sz="2000" dirty="0">
                <a:latin typeface="+mn-lt"/>
                <a:cs typeface="Arial" charset="0"/>
              </a:rPr>
              <a:t>β</a:t>
            </a:r>
            <a:r>
              <a:rPr lang="en-US" sz="2000" baseline="30000" dirty="0">
                <a:latin typeface="+mn-lt"/>
                <a:cs typeface="Arial" charset="0"/>
              </a:rPr>
              <a:t>-</a:t>
            </a:r>
            <a:r>
              <a:rPr lang="pl-PL" sz="2000" dirty="0">
                <a:latin typeface="+mn-lt"/>
                <a:cs typeface="Arial" charset="0"/>
              </a:rPr>
              <a:t> </a:t>
            </a:r>
            <a:r>
              <a:rPr lang="pl-PL" sz="2000" dirty="0" err="1">
                <a:latin typeface="+mn-lt"/>
                <a:cs typeface="Arial" charset="0"/>
              </a:rPr>
              <a:t>decay</a:t>
            </a:r>
            <a:r>
              <a:rPr lang="en-US" sz="2000" dirty="0">
                <a:latin typeface="+mn-lt"/>
                <a:cs typeface="Arial" charset="0"/>
              </a:rPr>
              <a:t>s to </a:t>
            </a:r>
            <a:r>
              <a:rPr lang="en-US" sz="2000" baseline="30000" dirty="0">
                <a:latin typeface="+mn-lt"/>
                <a:cs typeface="Arial" charset="0"/>
              </a:rPr>
              <a:t>42</a:t>
            </a:r>
            <a:r>
              <a:rPr lang="en-US" sz="2000" dirty="0">
                <a:latin typeface="+mn-lt"/>
                <a:cs typeface="Arial" charset="0"/>
              </a:rPr>
              <a:t>K</a:t>
            </a:r>
            <a:r>
              <a:rPr lang="pl-PL" sz="2000" baseline="30000" dirty="0">
                <a:latin typeface="+mn-lt"/>
                <a:cs typeface="Arial" charset="0"/>
              </a:rPr>
              <a:t>+</a:t>
            </a:r>
            <a:endParaRPr lang="en-US" sz="2000" dirty="0">
              <a:latin typeface="+mn-lt"/>
              <a:cs typeface="Arial" charset="0"/>
            </a:endParaRPr>
          </a:p>
          <a:p>
            <a:pPr eaLnBrk="1" hangingPunct="1"/>
            <a:r>
              <a:rPr lang="en-US" sz="2000" dirty="0">
                <a:latin typeface="+mn-lt"/>
                <a:cs typeface="Arial" charset="0"/>
              </a:rPr>
              <a:t>Charged </a:t>
            </a:r>
            <a:r>
              <a:rPr lang="en-US" sz="2000" baseline="30000" dirty="0">
                <a:latin typeface="+mn-lt"/>
                <a:cs typeface="Arial" charset="0"/>
              </a:rPr>
              <a:t>42</a:t>
            </a:r>
            <a:r>
              <a:rPr lang="en-US" sz="2000" dirty="0">
                <a:latin typeface="+mn-lt"/>
                <a:cs typeface="Arial" charset="0"/>
              </a:rPr>
              <a:t>K drifts towards the detector</a:t>
            </a:r>
          </a:p>
          <a:p>
            <a:pPr eaLnBrk="1" hangingPunct="1"/>
            <a:r>
              <a:rPr lang="en-US" sz="2000" baseline="30000" dirty="0">
                <a:latin typeface="+mn-lt"/>
                <a:cs typeface="Arial" charset="0"/>
              </a:rPr>
              <a:t>42</a:t>
            </a:r>
            <a:r>
              <a:rPr lang="en-US" sz="2000" dirty="0">
                <a:latin typeface="+mn-lt"/>
                <a:cs typeface="Arial" charset="0"/>
              </a:rPr>
              <a:t>K </a:t>
            </a:r>
            <a:r>
              <a:rPr lang="el-GR" sz="2000" dirty="0">
                <a:latin typeface="+mn-lt"/>
              </a:rPr>
              <a:t>β</a:t>
            </a:r>
            <a:r>
              <a:rPr lang="pl-PL" sz="2000" baseline="30000" dirty="0">
                <a:latin typeface="+mn-lt"/>
              </a:rPr>
              <a:t>-</a:t>
            </a:r>
            <a:r>
              <a:rPr lang="en-US" sz="2000" dirty="0">
                <a:latin typeface="+mn-lt"/>
              </a:rPr>
              <a:t> decays (Q = 3525 </a:t>
            </a:r>
            <a:r>
              <a:rPr lang="en-US" sz="2000" dirty="0" err="1">
                <a:latin typeface="+mn-lt"/>
              </a:rPr>
              <a:t>keV</a:t>
            </a:r>
            <a:r>
              <a:rPr lang="en-US" sz="2000" dirty="0">
                <a:latin typeface="+mn-lt"/>
              </a:rPr>
              <a:t>, above Q</a:t>
            </a:r>
            <a:r>
              <a:rPr lang="el-GR" sz="2000" baseline="-25000" dirty="0">
                <a:latin typeface="+mn-lt"/>
              </a:rPr>
              <a:t>ββ</a:t>
            </a:r>
            <a:r>
              <a:rPr lang="en-US" sz="2000" dirty="0">
                <a:latin typeface="+mn-lt"/>
              </a:rPr>
              <a:t>)</a:t>
            </a:r>
          </a:p>
          <a:p>
            <a:pPr eaLnBrk="1" hangingPunct="1"/>
            <a:r>
              <a:rPr lang="en-US" sz="2000" dirty="0">
                <a:latin typeface="+mn-lt"/>
              </a:rPr>
              <a:t>	possibly nearby the detector</a:t>
            </a:r>
            <a:endParaRPr lang="el-GR" sz="2000" dirty="0">
              <a:latin typeface="+mn-lt"/>
            </a:endParaRPr>
          </a:p>
        </p:txBody>
      </p:sp>
      <p:sp>
        <p:nvSpPr>
          <p:cNvPr id="8249" name="Text Box 33"/>
          <p:cNvSpPr txBox="1">
            <a:spLocks noChangeArrowheads="1"/>
          </p:cNvSpPr>
          <p:nvPr/>
        </p:nvSpPr>
        <p:spPr bwMode="auto">
          <a:xfrm>
            <a:off x="468313" y="4941888"/>
            <a:ext cx="36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>
                <a:latin typeface="+mn-lt"/>
                <a:cs typeface="Arial" charset="0"/>
              </a:rPr>
              <a:t>β</a:t>
            </a:r>
            <a:r>
              <a:rPr lang="pl-PL" baseline="30000">
                <a:latin typeface="+mn-lt"/>
                <a:cs typeface="Arial" charset="0"/>
              </a:rPr>
              <a:t>-</a:t>
            </a:r>
            <a:endParaRPr lang="pl-PL" baseline="30000">
              <a:latin typeface="+mn-lt"/>
            </a:endParaRPr>
          </a:p>
        </p:txBody>
      </p:sp>
      <p:sp>
        <p:nvSpPr>
          <p:cNvPr id="8250" name="Line 129"/>
          <p:cNvSpPr>
            <a:spLocks noChangeShapeType="1"/>
          </p:cNvSpPr>
          <p:nvPr/>
        </p:nvSpPr>
        <p:spPr bwMode="auto">
          <a:xfrm rot="-7983626" flipH="1" flipV="1">
            <a:off x="1338263" y="3367087"/>
            <a:ext cx="376238" cy="1604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51" name="Line 130"/>
          <p:cNvSpPr>
            <a:spLocks noChangeShapeType="1"/>
          </p:cNvSpPr>
          <p:nvPr/>
        </p:nvSpPr>
        <p:spPr bwMode="auto">
          <a:xfrm rot="-7983626" flipH="1" flipV="1">
            <a:off x="953294" y="4837907"/>
            <a:ext cx="730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52" name="Oval 143"/>
          <p:cNvSpPr>
            <a:spLocks noChangeArrowheads="1"/>
          </p:cNvSpPr>
          <p:nvPr/>
        </p:nvSpPr>
        <p:spPr bwMode="auto">
          <a:xfrm rot="-7983626">
            <a:off x="1028700" y="48450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53" name="Group 158"/>
          <p:cNvGrpSpPr>
            <a:grpSpLocks/>
          </p:cNvGrpSpPr>
          <p:nvPr/>
        </p:nvGrpSpPr>
        <p:grpSpPr bwMode="auto">
          <a:xfrm>
            <a:off x="6416675" y="1679575"/>
            <a:ext cx="346075" cy="369888"/>
            <a:chOff x="2880" y="3249"/>
            <a:chExt cx="218" cy="233"/>
          </a:xfrm>
        </p:grpSpPr>
        <p:sp>
          <p:nvSpPr>
            <p:cNvPr id="8260" name="Oval 159"/>
            <p:cNvSpPr>
              <a:spLocks noChangeArrowheads="1"/>
            </p:cNvSpPr>
            <p:nvPr/>
          </p:nvSpPr>
          <p:spPr bwMode="auto">
            <a:xfrm>
              <a:off x="2880" y="343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Text Box 160"/>
            <p:cNvSpPr txBox="1">
              <a:spLocks noChangeArrowheads="1"/>
            </p:cNvSpPr>
            <p:nvPr/>
          </p:nvSpPr>
          <p:spPr bwMode="auto">
            <a:xfrm>
              <a:off x="2880" y="3249"/>
              <a:ext cx="2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>
                  <a:latin typeface="+mn-lt"/>
                </a:rPr>
                <a:t>e</a:t>
              </a:r>
              <a:r>
                <a:rPr lang="pl-PL" baseline="30000">
                  <a:latin typeface="+mn-lt"/>
                </a:rPr>
                <a:t>-</a:t>
              </a:r>
            </a:p>
          </p:txBody>
        </p:sp>
      </p:grpSp>
      <p:sp>
        <p:nvSpPr>
          <p:cNvPr id="8254" name="Line 161"/>
          <p:cNvSpPr>
            <a:spLocks noChangeShapeType="1"/>
          </p:cNvSpPr>
          <p:nvPr/>
        </p:nvSpPr>
        <p:spPr bwMode="auto">
          <a:xfrm flipH="1">
            <a:off x="6084888" y="1989138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55" name="Oval 28"/>
          <p:cNvSpPr>
            <a:spLocks noChangeArrowheads="1"/>
          </p:cNvSpPr>
          <p:nvPr/>
        </p:nvSpPr>
        <p:spPr bwMode="auto">
          <a:xfrm>
            <a:off x="1765300" y="2852738"/>
            <a:ext cx="719138" cy="7191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30000"/>
              <a:t>42</a:t>
            </a:r>
            <a:r>
              <a:rPr lang="en-US"/>
              <a:t>Ar</a:t>
            </a:r>
            <a:endParaRPr lang="pl-PL"/>
          </a:p>
        </p:txBody>
      </p:sp>
      <p:sp>
        <p:nvSpPr>
          <p:cNvPr id="8256" name="Text Box 162"/>
          <p:cNvSpPr txBox="1">
            <a:spLocks noChangeArrowheads="1"/>
          </p:cNvSpPr>
          <p:nvPr/>
        </p:nvSpPr>
        <p:spPr bwMode="auto">
          <a:xfrm rot="-2227855">
            <a:off x="6491950" y="2419628"/>
            <a:ext cx="1143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>
                <a:latin typeface="+mn-lt"/>
              </a:rPr>
              <a:t>T</a:t>
            </a:r>
            <a:r>
              <a:rPr lang="pl-PL" baseline="-25000">
                <a:latin typeface="+mn-lt"/>
              </a:rPr>
              <a:t>1/2</a:t>
            </a:r>
            <a:r>
              <a:rPr lang="pl-PL">
                <a:latin typeface="+mn-lt"/>
              </a:rPr>
              <a:t> = </a:t>
            </a:r>
            <a:r>
              <a:rPr lang="en-US">
                <a:latin typeface="+mn-lt"/>
              </a:rPr>
              <a:t>12</a:t>
            </a:r>
            <a:r>
              <a:rPr lang="pl-PL">
                <a:latin typeface="+mn-lt"/>
              </a:rPr>
              <a:t> </a:t>
            </a:r>
            <a:r>
              <a:rPr lang="en-US">
                <a:latin typeface="+mn-lt"/>
                <a:cs typeface="Arial" charset="0"/>
              </a:rPr>
              <a:t>h</a:t>
            </a:r>
          </a:p>
        </p:txBody>
      </p:sp>
      <p:sp>
        <p:nvSpPr>
          <p:cNvPr id="8257" name="Text Box 163"/>
          <p:cNvSpPr txBox="1">
            <a:spLocks noChangeArrowheads="1"/>
          </p:cNvSpPr>
          <p:nvPr/>
        </p:nvSpPr>
        <p:spPr bwMode="auto">
          <a:xfrm>
            <a:off x="7307263" y="3716338"/>
            <a:ext cx="36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>
                <a:latin typeface="+mn-lt"/>
                <a:cs typeface="Arial" charset="0"/>
              </a:rPr>
              <a:t>β</a:t>
            </a:r>
            <a:r>
              <a:rPr lang="pl-PL" baseline="30000">
                <a:latin typeface="+mn-lt"/>
                <a:cs typeface="Arial" charset="0"/>
              </a:rPr>
              <a:t>-</a:t>
            </a:r>
            <a:endParaRPr lang="pl-PL" baseline="30000">
              <a:latin typeface="+mn-lt"/>
            </a:endParaRPr>
          </a:p>
        </p:txBody>
      </p:sp>
      <p:sp>
        <p:nvSpPr>
          <p:cNvPr id="8258" name="Oval 165"/>
          <p:cNvSpPr>
            <a:spLocks noChangeArrowheads="1"/>
          </p:cNvSpPr>
          <p:nvPr/>
        </p:nvSpPr>
        <p:spPr bwMode="auto">
          <a:xfrm>
            <a:off x="7883525" y="38608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9" name="AutoShape 49"/>
          <p:cNvSpPr>
            <a:spLocks noChangeArrowheads="1"/>
          </p:cNvSpPr>
          <p:nvPr/>
        </p:nvSpPr>
        <p:spPr bwMode="auto">
          <a:xfrm rot="-8881418">
            <a:off x="1093788" y="3200400"/>
            <a:ext cx="825500" cy="1900238"/>
          </a:xfrm>
          <a:prstGeom prst="can">
            <a:avLst>
              <a:gd name="adj" fmla="val 19748"/>
            </a:avLst>
          </a:prstGeom>
          <a:solidFill>
            <a:srgbClr val="C0C0C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36FA37A-E904-48C9-B7B3-873D0F1F9928}" type="slidenum">
              <a:rPr lang="pl-PL"/>
              <a:pPr>
                <a:defRPr/>
              </a:pPr>
              <a:t>6</a:t>
            </a:fld>
            <a:endParaRPr lang="pl-P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GB" sz="3600" dirty="0" smtClean="0"/>
              <a:t>Cold Dark Matter</a:t>
            </a:r>
            <a:endParaRPr lang="pl-PL" sz="3600" dirty="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sz="2000" dirty="0" err="1" smtClean="0"/>
              <a:t>Astronomical</a:t>
            </a:r>
            <a:r>
              <a:rPr lang="pl-PL" sz="2000" dirty="0" smtClean="0"/>
              <a:t> </a:t>
            </a:r>
            <a:r>
              <a:rPr lang="pl-PL" sz="2000" dirty="0" err="1" smtClean="0"/>
              <a:t>evidences</a:t>
            </a:r>
            <a:r>
              <a:rPr lang="pl-PL" sz="2000" dirty="0" smtClean="0"/>
              <a:t> (</a:t>
            </a:r>
            <a:r>
              <a:rPr lang="pl-PL" sz="2000" dirty="0" err="1" smtClean="0"/>
              <a:t>large-scale</a:t>
            </a:r>
            <a:r>
              <a:rPr lang="pl-PL" sz="2000" dirty="0" smtClean="0"/>
              <a:t> </a:t>
            </a:r>
            <a:r>
              <a:rPr lang="pl-PL" sz="2000" dirty="0" err="1" smtClean="0"/>
              <a:t>galaxy</a:t>
            </a:r>
            <a:r>
              <a:rPr lang="pl-PL" sz="2000" dirty="0" smtClean="0"/>
              <a:t> </a:t>
            </a:r>
            <a:r>
              <a:rPr lang="pl-PL" sz="2000" dirty="0" err="1" smtClean="0"/>
              <a:t>surveys</a:t>
            </a:r>
            <a:r>
              <a:rPr lang="pl-PL" sz="2000" dirty="0" smtClean="0"/>
              <a:t> and </a:t>
            </a:r>
            <a:r>
              <a:rPr lang="pl-PL" sz="2000" dirty="0" err="1" smtClean="0"/>
              <a:t>microwave</a:t>
            </a:r>
            <a:r>
              <a:rPr lang="pl-PL" sz="2000" dirty="0" smtClean="0"/>
              <a:t> </a:t>
            </a:r>
            <a:r>
              <a:rPr lang="pl-PL" sz="2000" dirty="0" err="1" smtClean="0"/>
              <a:t>background</a:t>
            </a:r>
            <a:r>
              <a:rPr lang="pl-PL" sz="2000" dirty="0" smtClean="0"/>
              <a:t> </a:t>
            </a:r>
            <a:r>
              <a:rPr lang="pl-PL" sz="2000" dirty="0" err="1" smtClean="0"/>
              <a:t>measurements</a:t>
            </a:r>
            <a:r>
              <a:rPr lang="pl-PL" sz="2000" dirty="0" smtClean="0"/>
              <a:t>) </a:t>
            </a:r>
            <a:r>
              <a:rPr lang="pl-PL" sz="2000" dirty="0" err="1" smtClean="0"/>
              <a:t>indicate</a:t>
            </a:r>
            <a:r>
              <a:rPr lang="pl-PL" sz="2000" dirty="0" smtClean="0"/>
              <a:t> </a:t>
            </a:r>
            <a:r>
              <a:rPr lang="pl-PL" sz="2000" dirty="0" err="1" smtClean="0"/>
              <a:t>that</a:t>
            </a:r>
            <a:r>
              <a:rPr lang="pl-PL" sz="2000" dirty="0" smtClean="0"/>
              <a:t> the </a:t>
            </a:r>
            <a:r>
              <a:rPr lang="pl-PL" sz="2000" dirty="0" err="1" smtClean="0"/>
              <a:t>majority</a:t>
            </a:r>
            <a:r>
              <a:rPr lang="pl-PL" sz="2000" dirty="0" smtClean="0"/>
              <a:t> of </a:t>
            </a:r>
            <a:r>
              <a:rPr lang="pl-PL" sz="2000" dirty="0" err="1" smtClean="0"/>
              <a:t>matter</a:t>
            </a:r>
            <a:r>
              <a:rPr lang="pl-PL" sz="2000" dirty="0" smtClean="0"/>
              <a:t> in the </a:t>
            </a:r>
            <a:r>
              <a:rPr lang="pl-PL" sz="2000" dirty="0" err="1" smtClean="0"/>
              <a:t>Universe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non-</a:t>
            </a:r>
            <a:r>
              <a:rPr lang="pl-PL" sz="2000" dirty="0" err="1" smtClean="0"/>
              <a:t>baryonic</a:t>
            </a:r>
            <a:endParaRPr lang="pl-PL" sz="2000" dirty="0" smtClean="0"/>
          </a:p>
          <a:p>
            <a:pPr eaLnBrk="1" hangingPunct="1"/>
            <a:r>
              <a:rPr lang="pl-PL" sz="2000" dirty="0" smtClean="0"/>
              <a:t>The “</a:t>
            </a:r>
            <a:r>
              <a:rPr lang="pl-PL" sz="2000" dirty="0" err="1" smtClean="0"/>
              <a:t>dark</a:t>
            </a:r>
            <a:r>
              <a:rPr lang="pl-PL" sz="2000" dirty="0" smtClean="0"/>
              <a:t> </a:t>
            </a:r>
            <a:r>
              <a:rPr lang="pl-PL" sz="2000" dirty="0" err="1" smtClean="0"/>
              <a:t>matter</a:t>
            </a:r>
            <a:r>
              <a:rPr lang="pl-PL" sz="2000" dirty="0" smtClean="0"/>
              <a:t>”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typically</a:t>
            </a:r>
            <a:r>
              <a:rPr lang="pl-PL" sz="2000" dirty="0" smtClean="0"/>
              <a:t> a </a:t>
            </a:r>
            <a:r>
              <a:rPr lang="pl-PL" sz="2000" dirty="0" err="1" smtClean="0"/>
              <a:t>factor</a:t>
            </a:r>
            <a:r>
              <a:rPr lang="pl-PL" sz="2000" dirty="0" smtClean="0"/>
              <a:t> of 10 </a:t>
            </a:r>
            <a:r>
              <a:rPr lang="pl-PL" sz="2000" dirty="0" err="1" smtClean="0"/>
              <a:t>times</a:t>
            </a:r>
            <a:r>
              <a:rPr lang="pl-PL" sz="2000" dirty="0" smtClean="0"/>
              <a:t> </a:t>
            </a:r>
            <a:r>
              <a:rPr lang="pl-PL" sz="2000" dirty="0" err="1" smtClean="0"/>
              <a:t>greater</a:t>
            </a:r>
            <a:r>
              <a:rPr lang="pl-PL" sz="2000" dirty="0" smtClean="0"/>
              <a:t> in </a:t>
            </a:r>
            <a:r>
              <a:rPr lang="pl-PL" sz="2000" dirty="0" err="1" smtClean="0"/>
              <a:t>total</a:t>
            </a:r>
            <a:r>
              <a:rPr lang="pl-PL" sz="2000" dirty="0" smtClean="0"/>
              <a:t> mass</a:t>
            </a:r>
          </a:p>
          <a:p>
            <a:pPr eaLnBrk="1" hangingPunct="1"/>
            <a:r>
              <a:rPr lang="pl-PL" sz="2000" dirty="0" smtClean="0"/>
              <a:t>The </a:t>
            </a:r>
            <a:r>
              <a:rPr lang="pl-PL" sz="2000" dirty="0" err="1" smtClean="0"/>
              <a:t>nature</a:t>
            </a:r>
            <a:r>
              <a:rPr lang="pl-PL" sz="2000" dirty="0" smtClean="0"/>
              <a:t> of </a:t>
            </a:r>
            <a:r>
              <a:rPr lang="pl-PL" sz="2000" dirty="0" err="1" smtClean="0"/>
              <a:t>this</a:t>
            </a:r>
            <a:r>
              <a:rPr lang="pl-PL" sz="2000" dirty="0" smtClean="0"/>
              <a:t> non-</a:t>
            </a:r>
            <a:r>
              <a:rPr lang="pl-PL" sz="2000" dirty="0" err="1" smtClean="0"/>
              <a:t>baryonic</a:t>
            </a:r>
            <a:r>
              <a:rPr lang="pl-PL" sz="2000" dirty="0" smtClean="0"/>
              <a:t> component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unknown</a:t>
            </a:r>
            <a:r>
              <a:rPr lang="pl-PL" sz="2000" dirty="0" smtClean="0"/>
              <a:t>, but of </a:t>
            </a:r>
            <a:r>
              <a:rPr lang="pl-PL" sz="2000" dirty="0" err="1" smtClean="0"/>
              <a:t>fundamental</a:t>
            </a:r>
            <a:r>
              <a:rPr lang="pl-PL" sz="2000" dirty="0" smtClean="0"/>
              <a:t> </a:t>
            </a:r>
            <a:r>
              <a:rPr lang="pl-PL" sz="2000" dirty="0" err="1" smtClean="0"/>
              <a:t>importance</a:t>
            </a:r>
            <a:r>
              <a:rPr lang="pl-PL" sz="2000" dirty="0" smtClean="0"/>
              <a:t> to </a:t>
            </a:r>
            <a:r>
              <a:rPr lang="pl-PL" sz="2000" dirty="0" err="1" smtClean="0"/>
              <a:t>cosmology</a:t>
            </a:r>
            <a:r>
              <a:rPr lang="pl-PL" sz="2000" dirty="0" smtClean="0"/>
              <a:t>, </a:t>
            </a:r>
            <a:r>
              <a:rPr lang="pl-PL" sz="2000" dirty="0" err="1" smtClean="0"/>
              <a:t>astrophysics</a:t>
            </a:r>
            <a:r>
              <a:rPr lang="pl-PL" sz="2000" dirty="0" smtClean="0"/>
              <a:t>, and </a:t>
            </a:r>
            <a:r>
              <a:rPr lang="pl-PL" sz="2000" dirty="0" err="1" smtClean="0"/>
              <a:t>elementary</a:t>
            </a:r>
            <a:r>
              <a:rPr lang="pl-PL" sz="2000" dirty="0" smtClean="0"/>
              <a:t> </a:t>
            </a:r>
            <a:r>
              <a:rPr lang="pl-PL" sz="2000" dirty="0" err="1" smtClean="0"/>
              <a:t>particle</a:t>
            </a:r>
            <a:r>
              <a:rPr lang="pl-PL" sz="2000" dirty="0" smtClean="0"/>
              <a:t> </a:t>
            </a:r>
            <a:r>
              <a:rPr lang="pl-PL" sz="2000" dirty="0" err="1" smtClean="0"/>
              <a:t>physics</a:t>
            </a:r>
            <a:endParaRPr lang="pl-PL" sz="2000" dirty="0" smtClean="0"/>
          </a:p>
        </p:txBody>
      </p:sp>
      <p:pic>
        <p:nvPicPr>
          <p:cNvPr id="10245" name="Picture 8" descr="Bullet_cluster_len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36721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038600" cy="2089150"/>
          </a:xfrm>
        </p:spPr>
        <p:txBody>
          <a:bodyPr>
            <a:noAutofit/>
          </a:bodyPr>
          <a:lstStyle/>
          <a:p>
            <a:pPr eaLnBrk="1" hangingPunct="1"/>
            <a:r>
              <a:rPr lang="pl-PL" sz="2000" dirty="0" smtClean="0"/>
              <a:t>One of the </a:t>
            </a:r>
            <a:r>
              <a:rPr lang="pl-PL" sz="2000" dirty="0" err="1" smtClean="0"/>
              <a:t>candidates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WIMPs</a:t>
            </a:r>
            <a:r>
              <a:rPr lang="pl-PL" sz="2000" dirty="0" smtClean="0"/>
              <a:t> – </a:t>
            </a:r>
            <a:r>
              <a:rPr lang="pl-PL" sz="2000" dirty="0" err="1" smtClean="0"/>
              <a:t>Weakly</a:t>
            </a:r>
            <a:r>
              <a:rPr lang="pl-PL" sz="2000" dirty="0" smtClean="0"/>
              <a:t> </a:t>
            </a:r>
            <a:r>
              <a:rPr lang="pl-PL" sz="2000" dirty="0" err="1" smtClean="0"/>
              <a:t>Interacting</a:t>
            </a:r>
            <a:r>
              <a:rPr lang="pl-PL" sz="2000" dirty="0" smtClean="0"/>
              <a:t> </a:t>
            </a:r>
            <a:r>
              <a:rPr lang="pl-PL" sz="2000" dirty="0" err="1" smtClean="0"/>
              <a:t>Massive</a:t>
            </a:r>
            <a:r>
              <a:rPr lang="pl-PL" sz="2000" dirty="0" smtClean="0"/>
              <a:t> </a:t>
            </a:r>
            <a:r>
              <a:rPr lang="pl-PL" sz="2000" dirty="0" err="1" smtClean="0"/>
              <a:t>Particles</a:t>
            </a:r>
            <a:r>
              <a:rPr lang="pl-PL" sz="2000" dirty="0" smtClean="0"/>
              <a:t>, </a:t>
            </a:r>
            <a:r>
              <a:rPr lang="pl-PL" sz="2000" dirty="0" err="1" smtClean="0"/>
              <a:t>possibly</a:t>
            </a:r>
            <a:r>
              <a:rPr lang="pl-PL" sz="2000" dirty="0" smtClean="0"/>
              <a:t> </a:t>
            </a:r>
            <a:r>
              <a:rPr lang="pl-PL" sz="2000" dirty="0" err="1" smtClean="0"/>
              <a:t>detectable</a:t>
            </a:r>
            <a:r>
              <a:rPr lang="pl-PL" sz="2000" dirty="0" smtClean="0"/>
              <a:t> </a:t>
            </a:r>
            <a:r>
              <a:rPr lang="pl-PL" sz="2000" dirty="0" err="1" smtClean="0"/>
              <a:t>through</a:t>
            </a:r>
            <a:r>
              <a:rPr lang="pl-PL" sz="2000" dirty="0" smtClean="0"/>
              <a:t> </a:t>
            </a:r>
            <a:r>
              <a:rPr lang="pl-PL" sz="2000" dirty="0" err="1" smtClean="0"/>
              <a:t>their</a:t>
            </a:r>
            <a:r>
              <a:rPr lang="pl-PL" sz="2000" dirty="0" smtClean="0"/>
              <a:t> </a:t>
            </a:r>
            <a:r>
              <a:rPr lang="pl-PL" sz="2000" dirty="0" err="1" smtClean="0"/>
              <a:t>collisions</a:t>
            </a:r>
            <a:r>
              <a:rPr lang="pl-PL" sz="2000" dirty="0" smtClean="0"/>
              <a:t> with </a:t>
            </a:r>
            <a:r>
              <a:rPr lang="pl-PL" sz="2000" dirty="0" err="1" smtClean="0"/>
              <a:t>ordinary</a:t>
            </a:r>
            <a:r>
              <a:rPr lang="pl-PL" sz="2000" dirty="0" smtClean="0"/>
              <a:t> </a:t>
            </a:r>
            <a:r>
              <a:rPr lang="pl-PL" sz="2000" dirty="0" err="1" smtClean="0"/>
              <a:t>nuclei</a:t>
            </a:r>
            <a:r>
              <a:rPr lang="pl-PL" sz="2000" dirty="0" smtClean="0"/>
              <a:t>, </a:t>
            </a:r>
            <a:r>
              <a:rPr lang="pl-PL" sz="2000" dirty="0" err="1" smtClean="0"/>
              <a:t>giving</a:t>
            </a:r>
            <a:r>
              <a:rPr lang="pl-PL" sz="2000" dirty="0" smtClean="0"/>
              <a:t> </a:t>
            </a:r>
            <a:r>
              <a:rPr lang="pl-PL" sz="2000" dirty="0" err="1" smtClean="0"/>
              <a:t>observable</a:t>
            </a:r>
            <a:r>
              <a:rPr lang="pl-PL" sz="2000" dirty="0" smtClean="0"/>
              <a:t> </a:t>
            </a:r>
            <a:r>
              <a:rPr lang="pl-PL" sz="2000" dirty="0" err="1" smtClean="0"/>
              <a:t>low-energy</a:t>
            </a:r>
            <a:r>
              <a:rPr lang="pl-PL" sz="2000" dirty="0" smtClean="0"/>
              <a:t> (&lt;100 </a:t>
            </a:r>
            <a:r>
              <a:rPr lang="pl-PL" sz="2000" dirty="0" err="1" smtClean="0"/>
              <a:t>keV</a:t>
            </a:r>
            <a:r>
              <a:rPr lang="pl-PL" sz="2000" dirty="0" smtClean="0"/>
              <a:t>) </a:t>
            </a:r>
            <a:r>
              <a:rPr lang="pl-PL" sz="2000" dirty="0" err="1" smtClean="0"/>
              <a:t>nuclear</a:t>
            </a:r>
            <a:r>
              <a:rPr lang="pl-PL" sz="2000" dirty="0" smtClean="0"/>
              <a:t> </a:t>
            </a:r>
            <a:r>
              <a:rPr lang="pl-PL" sz="2000" dirty="0" err="1" smtClean="0"/>
              <a:t>recoils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274764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1111764-DCDC-4A90-89FE-8A527D88F33E}" type="slidenum">
              <a:rPr lang="pl-PL">
                <a:latin typeface="+mj-lt"/>
              </a:rPr>
              <a:pPr>
                <a:defRPr/>
              </a:pPr>
              <a:t>7</a:t>
            </a:fld>
            <a:endParaRPr lang="pl-PL" dirty="0">
              <a:latin typeface="+mj-lt"/>
            </a:endParaRPr>
          </a:p>
        </p:txBody>
      </p:sp>
      <p:pic>
        <p:nvPicPr>
          <p:cNvPr id="11268" name="Picture 14" descr="sche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584"/>
            <a:ext cx="3344168" cy="49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Cryo-Plu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14" y="548680"/>
            <a:ext cx="3135026" cy="56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Oval 17" descr="75%"/>
          <p:cNvSpPr>
            <a:spLocks noChangeArrowheads="1"/>
          </p:cNvSpPr>
          <p:nvPr/>
        </p:nvSpPr>
        <p:spPr bwMode="auto">
          <a:xfrm>
            <a:off x="3551067" y="1337022"/>
            <a:ext cx="761421" cy="723826"/>
          </a:xfrm>
          <a:prstGeom prst="ellipse">
            <a:avLst/>
          </a:prstGeom>
          <a:pattFill prst="trellis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263466" y="1337022"/>
            <a:ext cx="763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latin typeface="+mj-lt"/>
              </a:rPr>
              <a:t>WIMP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292080" y="6069722"/>
            <a:ext cx="3135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000" dirty="0" err="1">
                <a:latin typeface="+mj-lt"/>
              </a:rPr>
              <a:t>Two-phase</a:t>
            </a:r>
            <a:r>
              <a:rPr lang="pl-PL" sz="2000" dirty="0">
                <a:latin typeface="+mj-lt"/>
              </a:rPr>
              <a:t> Liquid Argon TPC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GB" sz="3600" dirty="0" smtClean="0"/>
              <a:t>The </a:t>
            </a:r>
            <a:r>
              <a:rPr lang="en-GB" sz="3600" dirty="0" err="1" smtClean="0"/>
              <a:t>DarkSide</a:t>
            </a:r>
            <a:r>
              <a:rPr lang="pl-PL" sz="3600" dirty="0"/>
              <a:t> </a:t>
            </a:r>
            <a:r>
              <a:rPr lang="en-GB" sz="3600" dirty="0" smtClean="0"/>
              <a:t>Experiment</a:t>
            </a:r>
            <a:endParaRPr lang="pl-PL" sz="3600" dirty="0" smtClean="0"/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3931778" y="4763254"/>
            <a:ext cx="14698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000" dirty="0" smtClean="0">
                <a:latin typeface="+mj-lt"/>
              </a:rPr>
              <a:t>Liquid argon</a:t>
            </a:r>
            <a:endParaRPr lang="pl-PL" sz="2000" dirty="0">
              <a:latin typeface="+mj-lt"/>
            </a:endParaRPr>
          </a:p>
        </p:txBody>
      </p:sp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4131928" y="2422629"/>
            <a:ext cx="1069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000" dirty="0" err="1" smtClean="0">
                <a:latin typeface="+mj-lt"/>
              </a:rPr>
              <a:t>Gaseous</a:t>
            </a:r>
            <a:r>
              <a:rPr lang="pl-PL" sz="2000" dirty="0" smtClean="0">
                <a:latin typeface="+mj-lt"/>
              </a:rPr>
              <a:t/>
            </a:r>
            <a:br>
              <a:rPr lang="pl-PL" sz="2000" dirty="0" smtClean="0">
                <a:latin typeface="+mj-lt"/>
              </a:rPr>
            </a:br>
            <a:r>
              <a:rPr lang="pl-PL" sz="2000" dirty="0" smtClean="0">
                <a:latin typeface="+mj-lt"/>
              </a:rPr>
              <a:t>argon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13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CC4F17E-1273-4F59-82DD-9B65E99ABF22}" type="slidenum">
              <a:rPr lang="pl-PL"/>
              <a:pPr>
                <a:defRPr/>
              </a:pPr>
              <a:t>8</a:t>
            </a:fld>
            <a:endParaRPr lang="pl-P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dirty="0" err="1" smtClean="0"/>
              <a:t>DarkSide</a:t>
            </a:r>
            <a:r>
              <a:rPr lang="pl-PL" sz="3600" dirty="0" smtClean="0"/>
              <a:t> – </a:t>
            </a:r>
            <a:r>
              <a:rPr lang="pl-PL" sz="3600" dirty="0" err="1" smtClean="0"/>
              <a:t>Electrostatic</a:t>
            </a:r>
            <a:r>
              <a:rPr lang="pl-PL" sz="3600" dirty="0" smtClean="0"/>
              <a:t> Rn monitor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537"/>
            <a:ext cx="4038600" cy="2016447"/>
          </a:xfrm>
        </p:spPr>
        <p:txBody>
          <a:bodyPr>
            <a:noAutofit/>
          </a:bodyPr>
          <a:lstStyle/>
          <a:p>
            <a:r>
              <a:rPr lang="pl-PL" sz="2000" dirty="0" smtClean="0"/>
              <a:t>On-</a:t>
            </a:r>
            <a:r>
              <a:rPr lang="pl-PL" sz="2000" dirty="0" err="1" smtClean="0"/>
              <a:t>line</a:t>
            </a:r>
            <a:r>
              <a:rPr lang="pl-PL" sz="2000" dirty="0" smtClean="0"/>
              <a:t> monitoring of the </a:t>
            </a:r>
            <a:r>
              <a:rPr lang="pl-PL" sz="2000" baseline="30000" dirty="0" smtClean="0"/>
              <a:t>222</a:t>
            </a:r>
            <a:r>
              <a:rPr lang="pl-PL" sz="2000" dirty="0" smtClean="0"/>
              <a:t>Rn </a:t>
            </a:r>
            <a:r>
              <a:rPr lang="pl-PL" sz="2000" dirty="0" err="1" smtClean="0"/>
              <a:t>content</a:t>
            </a:r>
            <a:r>
              <a:rPr lang="pl-PL" sz="2000" dirty="0" smtClean="0"/>
              <a:t> in the </a:t>
            </a:r>
            <a:r>
              <a:rPr lang="pl-PL" sz="2000" dirty="0" err="1" smtClean="0"/>
              <a:t>DarkSide</a:t>
            </a:r>
            <a:r>
              <a:rPr lang="pl-PL" sz="2000" dirty="0" smtClean="0"/>
              <a:t> </a:t>
            </a:r>
            <a:r>
              <a:rPr lang="pl-PL" sz="2000" dirty="0" err="1" smtClean="0"/>
              <a:t>clean-rooms</a:t>
            </a:r>
            <a:r>
              <a:rPr lang="pl-PL" sz="2000" dirty="0" smtClean="0"/>
              <a:t> (</a:t>
            </a:r>
            <a:r>
              <a:rPr lang="pl-PL" sz="2000" dirty="0" err="1" smtClean="0"/>
              <a:t>nitrogen</a:t>
            </a:r>
            <a:r>
              <a:rPr lang="pl-PL" sz="2000" dirty="0" smtClean="0"/>
              <a:t>, Rn-</a:t>
            </a:r>
            <a:r>
              <a:rPr lang="pl-PL" sz="2000" dirty="0" err="1" smtClean="0"/>
              <a:t>reduced</a:t>
            </a:r>
            <a:r>
              <a:rPr lang="pl-PL" sz="2000" dirty="0" smtClean="0"/>
              <a:t> </a:t>
            </a:r>
            <a:r>
              <a:rPr lang="pl-PL" sz="2000" dirty="0" err="1" smtClean="0"/>
              <a:t>air</a:t>
            </a:r>
            <a:r>
              <a:rPr lang="pl-PL" sz="2000" dirty="0" smtClean="0"/>
              <a:t>);</a:t>
            </a:r>
          </a:p>
          <a:p>
            <a:r>
              <a:rPr lang="pl-PL" sz="2000" dirty="0" err="1" smtClean="0"/>
              <a:t>Sensitivity</a:t>
            </a:r>
            <a:r>
              <a:rPr lang="pl-PL" sz="2000" dirty="0" smtClean="0"/>
              <a:t> ~1.5 </a:t>
            </a:r>
            <a:r>
              <a:rPr lang="pl-PL" sz="2000" dirty="0" err="1" smtClean="0"/>
              <a:t>mBq</a:t>
            </a:r>
            <a:r>
              <a:rPr lang="pl-PL" sz="2000" dirty="0" smtClean="0"/>
              <a:t>/m</a:t>
            </a:r>
            <a:r>
              <a:rPr lang="pl-PL" sz="2000" baseline="30000" dirty="0" smtClean="0"/>
              <a:t>3</a:t>
            </a:r>
            <a:br>
              <a:rPr lang="pl-PL" sz="2000" baseline="30000" dirty="0" smtClean="0"/>
            </a:br>
            <a:r>
              <a:rPr lang="pl-PL" sz="2000" dirty="0" smtClean="0"/>
              <a:t>(750 </a:t>
            </a:r>
            <a:r>
              <a:rPr lang="pl-PL" sz="2000" dirty="0" err="1" smtClean="0"/>
              <a:t>atoms</a:t>
            </a:r>
            <a:r>
              <a:rPr lang="pl-PL" sz="2000" dirty="0" smtClean="0"/>
              <a:t> of Rn/m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).</a:t>
            </a:r>
          </a:p>
        </p:txBody>
      </p:sp>
      <p:pic>
        <p:nvPicPr>
          <p:cNvPr id="2050" name="Picture 2" descr="F:\documents\DarkSide\publikacja 2014\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" y="3206367"/>
            <a:ext cx="4751186" cy="34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ocuments\DarkSide\publikacja 2014\IMG_6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99" y="1124744"/>
            <a:ext cx="4170881" cy="55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600" dirty="0" err="1" smtClean="0"/>
              <a:t>Summary</a:t>
            </a:r>
            <a:endParaRPr lang="en-GB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5987008" cy="639762"/>
          </a:xfrm>
        </p:spPr>
        <p:txBody>
          <a:bodyPr/>
          <a:lstStyle/>
          <a:p>
            <a:r>
              <a:rPr lang="pl-PL" sz="1800" dirty="0" err="1" smtClean="0"/>
              <a:t>Achievements</a:t>
            </a:r>
            <a:endParaRPr lang="en-GB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57200" y="1764506"/>
            <a:ext cx="5987008" cy="4832846"/>
          </a:xfrm>
        </p:spPr>
        <p:txBody>
          <a:bodyPr/>
          <a:lstStyle/>
          <a:p>
            <a:r>
              <a:rPr lang="en-GB" sz="1800" dirty="0" smtClean="0"/>
              <a:t>The GERDA Experiment</a:t>
            </a:r>
          </a:p>
          <a:p>
            <a:r>
              <a:rPr lang="en-GB" sz="1800" dirty="0" smtClean="0"/>
              <a:t>GERDA Phase I – search of the </a:t>
            </a:r>
            <a:r>
              <a:rPr lang="en-GB" sz="1800" baseline="30000" dirty="0" smtClean="0"/>
              <a:t>76</a:t>
            </a:r>
            <a:r>
              <a:rPr lang="en-GB" sz="1800" dirty="0" smtClean="0"/>
              <a:t>Ge 0νββ decay</a:t>
            </a:r>
          </a:p>
          <a:p>
            <a:endParaRPr lang="en-GB" sz="1600" dirty="0" smtClean="0"/>
          </a:p>
          <a:p>
            <a:r>
              <a:rPr lang="en-GB" sz="1800" dirty="0" smtClean="0"/>
              <a:t>Measurement of </a:t>
            </a:r>
            <a:r>
              <a:rPr lang="pl-PL" sz="1800" dirty="0" smtClean="0"/>
              <a:t>2</a:t>
            </a:r>
            <a:r>
              <a:rPr lang="en-GB" sz="1800" dirty="0" smtClean="0"/>
              <a:t>νββ decay lifetime</a:t>
            </a:r>
          </a:p>
          <a:p>
            <a:r>
              <a:rPr lang="en-GB" sz="1800" dirty="0" smtClean="0"/>
              <a:t>GERDA background model</a:t>
            </a:r>
          </a:p>
          <a:p>
            <a:r>
              <a:rPr lang="en-GB" sz="1800" dirty="0" smtClean="0"/>
              <a:t>New pulse shape discrimination techniques in </a:t>
            </a:r>
            <a:r>
              <a:rPr lang="en-GB" sz="1800" dirty="0" err="1" smtClean="0"/>
              <a:t>Ge</a:t>
            </a:r>
            <a:r>
              <a:rPr lang="en-GB" sz="1800" dirty="0" smtClean="0"/>
              <a:t> detectors</a:t>
            </a:r>
          </a:p>
          <a:p>
            <a:r>
              <a:rPr lang="en-GB" sz="1800" dirty="0" smtClean="0"/>
              <a:t>GERDA </a:t>
            </a:r>
            <a:r>
              <a:rPr lang="en-GB" sz="1800" dirty="0" err="1" smtClean="0"/>
              <a:t>Ge</a:t>
            </a:r>
            <a:r>
              <a:rPr lang="en-GB" sz="1800" dirty="0" smtClean="0"/>
              <a:t> detectors characterisation</a:t>
            </a:r>
          </a:p>
          <a:p>
            <a:r>
              <a:rPr lang="en-GB" sz="1800" dirty="0" smtClean="0"/>
              <a:t>Model of </a:t>
            </a:r>
            <a:r>
              <a:rPr lang="en-GB" sz="1800" baseline="30000" dirty="0" smtClean="0"/>
              <a:t>222</a:t>
            </a:r>
            <a:r>
              <a:rPr lang="en-GB" sz="1800" dirty="0" smtClean="0"/>
              <a:t>Rn and its daughters in cryogenic liquids</a:t>
            </a:r>
          </a:p>
          <a:p>
            <a:r>
              <a:rPr lang="en-GB" sz="1800" baseline="30000" dirty="0" smtClean="0"/>
              <a:t>42</a:t>
            </a:r>
            <a:r>
              <a:rPr lang="en-GB" sz="1800" dirty="0" smtClean="0"/>
              <a:t>Ar/</a:t>
            </a:r>
            <a:r>
              <a:rPr lang="en-GB" sz="1800" baseline="30000" dirty="0" smtClean="0"/>
              <a:t>42</a:t>
            </a:r>
            <a:r>
              <a:rPr lang="en-GB" sz="1800" dirty="0" smtClean="0"/>
              <a:t>K model („Symposium on applied nuclear physics and innovative technologies” – UJ)</a:t>
            </a:r>
          </a:p>
          <a:p>
            <a:r>
              <a:rPr lang="en-GB" sz="1800" baseline="30000" dirty="0" smtClean="0"/>
              <a:t>222</a:t>
            </a:r>
            <a:r>
              <a:rPr lang="en-GB" sz="1800" dirty="0" smtClean="0"/>
              <a:t>Rn model („Low radioactivity techniques” – LNGS)</a:t>
            </a:r>
            <a:endParaRPr lang="en-GB" sz="1800" baseline="-25000" dirty="0" smtClean="0"/>
          </a:p>
          <a:p>
            <a:r>
              <a:rPr lang="en-GB" sz="1800" dirty="0" smtClean="0"/>
              <a:t>Application of the </a:t>
            </a:r>
            <a:r>
              <a:rPr lang="en-GB" sz="1800" baseline="30000" dirty="0" smtClean="0"/>
              <a:t>222</a:t>
            </a:r>
            <a:r>
              <a:rPr lang="en-GB" sz="1800" dirty="0" smtClean="0"/>
              <a:t>Rn model – the </a:t>
            </a:r>
            <a:r>
              <a:rPr lang="en-GB" sz="1800" dirty="0" err="1" smtClean="0"/>
              <a:t>DarkSide</a:t>
            </a:r>
            <a:r>
              <a:rPr lang="en-GB" sz="1800" dirty="0" smtClean="0"/>
              <a:t> experiment</a:t>
            </a:r>
          </a:p>
          <a:p>
            <a:r>
              <a:rPr lang="en-GB" sz="1800" dirty="0" smtClean="0"/>
              <a:t>Alpha spectrometry optimization techniques</a:t>
            </a:r>
          </a:p>
          <a:p>
            <a:r>
              <a:rPr lang="en-GB" sz="1800" dirty="0" err="1" smtClean="0"/>
              <a:t>LArGe</a:t>
            </a:r>
            <a:r>
              <a:rPr lang="en-GB" sz="1800" dirty="0" smtClean="0"/>
              <a:t> experimental setup, first nat. </a:t>
            </a:r>
            <a:r>
              <a:rPr lang="en-GB" sz="1800" baseline="30000" dirty="0" smtClean="0"/>
              <a:t>42</a:t>
            </a:r>
            <a:r>
              <a:rPr lang="en-GB" sz="1800" dirty="0" smtClean="0"/>
              <a:t>K measurement</a:t>
            </a:r>
            <a:endParaRPr lang="en-GB" sz="1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17233" y="1124744"/>
            <a:ext cx="2015207" cy="639762"/>
          </a:xfrm>
        </p:spPr>
        <p:txBody>
          <a:bodyPr/>
          <a:lstStyle/>
          <a:p>
            <a:r>
              <a:rPr lang="pl-PL" sz="1800" dirty="0" err="1" smtClean="0"/>
              <a:t>Papers</a:t>
            </a:r>
            <a:endParaRPr lang="en-GB" sz="1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00193" y="1772816"/>
            <a:ext cx="2592288" cy="4824536"/>
          </a:xfrm>
        </p:spPr>
        <p:txBody>
          <a:bodyPr>
            <a:noAutofit/>
          </a:bodyPr>
          <a:lstStyle/>
          <a:p>
            <a:r>
              <a:rPr lang="pl-PL" sz="1800" dirty="0" smtClean="0"/>
              <a:t>EPJC 2013</a:t>
            </a:r>
          </a:p>
          <a:p>
            <a:r>
              <a:rPr lang="pl-PL" sz="1800" dirty="0" smtClean="0"/>
              <a:t>PRL 2013, </a:t>
            </a:r>
            <a:r>
              <a:rPr lang="pl-PL" sz="1600" b="1" i="1" dirty="0" err="1" smtClean="0"/>
              <a:t>highlighted</a:t>
            </a:r>
            <a:r>
              <a:rPr lang="pl-PL" sz="1600" b="1" i="1" dirty="0" smtClean="0"/>
              <a:t> by the APS</a:t>
            </a:r>
          </a:p>
          <a:p>
            <a:r>
              <a:rPr lang="pl-PL" sz="1800" dirty="0" smtClean="0"/>
              <a:t>JPG 2013</a:t>
            </a:r>
          </a:p>
          <a:p>
            <a:r>
              <a:rPr lang="pl-PL" sz="1800" dirty="0" smtClean="0"/>
              <a:t>EPJC 2014</a:t>
            </a:r>
            <a:endParaRPr lang="pl-PL" sz="1800" dirty="0"/>
          </a:p>
          <a:p>
            <a:r>
              <a:rPr lang="pl-PL" sz="1800" dirty="0" smtClean="0"/>
              <a:t>EPJC 2013</a:t>
            </a:r>
          </a:p>
          <a:p>
            <a:endParaRPr lang="pl-PL" sz="1800" dirty="0" smtClean="0"/>
          </a:p>
          <a:p>
            <a:r>
              <a:rPr lang="pl-PL" sz="1800" dirty="0" err="1" smtClean="0"/>
              <a:t>Subm</a:t>
            </a:r>
            <a:r>
              <a:rPr lang="pl-PL" sz="1800" dirty="0" smtClean="0"/>
              <a:t>. EPJC 2014</a:t>
            </a:r>
            <a:endParaRPr lang="pl-PL" sz="1800" dirty="0"/>
          </a:p>
          <a:p>
            <a:r>
              <a:rPr lang="pl-PL" sz="1800" dirty="0" smtClean="0"/>
              <a:t>NIMA 2014</a:t>
            </a:r>
            <a:endParaRPr lang="pl-PL" sz="1800" dirty="0"/>
          </a:p>
          <a:p>
            <a:r>
              <a:rPr lang="pl-PL" sz="1800" dirty="0" smtClean="0"/>
              <a:t>APPB Supp. 2013</a:t>
            </a:r>
          </a:p>
          <a:p>
            <a:endParaRPr lang="pl-PL" sz="1800" dirty="0"/>
          </a:p>
          <a:p>
            <a:r>
              <a:rPr lang="pl-PL" sz="1800" dirty="0" smtClean="0"/>
              <a:t>AIP Proc. 2013</a:t>
            </a:r>
          </a:p>
          <a:p>
            <a:r>
              <a:rPr lang="pl-PL" sz="1800" dirty="0" err="1" smtClean="0"/>
              <a:t>tbp</a:t>
            </a:r>
            <a:r>
              <a:rPr lang="pl-PL" sz="1800" dirty="0" smtClean="0"/>
              <a:t> 2014</a:t>
            </a:r>
          </a:p>
          <a:p>
            <a:r>
              <a:rPr lang="pl-PL" sz="1800" dirty="0" smtClean="0"/>
              <a:t>JARI 2013</a:t>
            </a:r>
          </a:p>
          <a:p>
            <a:r>
              <a:rPr lang="pl-PL" sz="1800" dirty="0" err="1" smtClean="0"/>
              <a:t>tbp</a:t>
            </a:r>
            <a:r>
              <a:rPr lang="pl-PL" sz="1800" dirty="0" smtClean="0"/>
              <a:t> 2014</a:t>
            </a:r>
            <a:endParaRPr lang="en-GB" sz="1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40D4-FC23-4318-9D3D-9149137A8E3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11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1107</Words>
  <Application>Microsoft Office PowerPoint</Application>
  <PresentationFormat>Pokaz na ekranie (4:3)</PresentationFormat>
  <Paragraphs>159</Paragraphs>
  <Slides>11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Motyw pakietu Office</vt:lpstr>
      <vt:lpstr>Równanie</vt:lpstr>
      <vt:lpstr>Behaviour of radioactive ions in cryogenic liquids</vt:lpstr>
      <vt:lpstr>Physics beyond the Standard Model</vt:lpstr>
      <vt:lpstr>Double beta decay</vt:lpstr>
      <vt:lpstr>The Gerda Experiment @ LNGS</vt:lpstr>
      <vt:lpstr>Surprising 42K</vt:lpstr>
      <vt:lpstr>Cold Dark Matter</vt:lpstr>
      <vt:lpstr>The DarkSide Experiment</vt:lpstr>
      <vt:lpstr>DarkSide – Electrostatic Rn monitor</vt:lpstr>
      <vt:lpstr>Summary</vt:lpstr>
      <vt:lpstr>Summary</vt:lpstr>
      <vt:lpstr>References</vt:lpstr>
    </vt:vector>
  </TitlesOfParts>
  <Company>Uniwersytet Jagielloński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lenovo</cp:lastModifiedBy>
  <cp:revision>113</cp:revision>
  <dcterms:created xsi:type="dcterms:W3CDTF">2014-09-16T11:48:56Z</dcterms:created>
  <dcterms:modified xsi:type="dcterms:W3CDTF">2014-09-24T09:56:43Z</dcterms:modified>
</cp:coreProperties>
</file>