
<file path=[Content_Types].xml><?xml version="1.0" encoding="utf-8"?>
<Types xmlns="http://schemas.openxmlformats.org/package/2006/content-types">
  <Default Extension="png" ContentType="image/png"/>
  <Default Extension="mpg" ContentType="video/m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9" r:id="rId3"/>
    <p:sldId id="260" r:id="rId4"/>
    <p:sldId id="310" r:id="rId5"/>
    <p:sldId id="258" r:id="rId6"/>
    <p:sldId id="298" r:id="rId7"/>
    <p:sldId id="261" r:id="rId8"/>
    <p:sldId id="305" r:id="rId9"/>
    <p:sldId id="269" r:id="rId10"/>
    <p:sldId id="270" r:id="rId11"/>
    <p:sldId id="271" r:id="rId12"/>
    <p:sldId id="272" r:id="rId13"/>
    <p:sldId id="306" r:id="rId14"/>
    <p:sldId id="299" r:id="rId15"/>
    <p:sldId id="301" r:id="rId16"/>
    <p:sldId id="268" r:id="rId17"/>
    <p:sldId id="308" r:id="rId18"/>
    <p:sldId id="307" r:id="rId19"/>
    <p:sldId id="309" r:id="rId20"/>
    <p:sldId id="311" r:id="rId21"/>
    <p:sldId id="312" r:id="rId22"/>
    <p:sldId id="295" r:id="rId23"/>
    <p:sldId id="296" r:id="rId24"/>
    <p:sldId id="303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8461541-C4AA-4FBC-9180-0313158F6573}">
  <a:tblStyle styleId="{A8461541-C4AA-4FBC-9180-0313158F657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6840720-16E8-4C6F-8242-2671AA8C6B8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83D9312-E2DD-49BB-8132-2F2ACD3F4994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03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8803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72000"/>
          </a:xfrm>
        </p:spPr>
        <p:txBody>
          <a:bodyPr/>
          <a:lstStyle/>
          <a:p>
            <a:r>
              <a:rPr lang="en-US" dirty="0" err="1" smtClean="0"/>
              <a:t>Smm</a:t>
            </a:r>
            <a:r>
              <a:rPr lang="en-US" dirty="0" smtClean="0"/>
              <a:t>:</a:t>
            </a:r>
          </a:p>
          <a:p>
            <a:r>
              <a:rPr lang="en-US" dirty="0" smtClean="0"/>
              <a:t> First decay </a:t>
            </a:r>
            <a:r>
              <a:rPr lang="en-US" dirty="0" err="1" smtClean="0"/>
              <a:t>sstage</a:t>
            </a:r>
            <a:r>
              <a:rPr lang="en-US" dirty="0" smtClean="0"/>
              <a:t> is simultaneous break-up  of the thermalized residua in a number of hot fragments and particles.</a:t>
            </a:r>
          </a:p>
          <a:p>
            <a:r>
              <a:rPr lang="en-US" dirty="0" smtClean="0"/>
              <a:t>Break-ups are sampled according to their </a:t>
            </a:r>
            <a:r>
              <a:rPr lang="en-US" dirty="0" err="1" smtClean="0"/>
              <a:t>thermodynamical</a:t>
            </a:r>
            <a:r>
              <a:rPr lang="en-US" dirty="0" smtClean="0"/>
              <a:t> weights in a given freeze-out volume . </a:t>
            </a:r>
          </a:p>
          <a:p>
            <a:r>
              <a:rPr lang="en-US" dirty="0" smtClean="0"/>
              <a:t>The ratio of  the freeze out volume to the saturation volume is a free parameter and with choice equal to 3 </a:t>
            </a:r>
            <a:r>
              <a:rPr lang="en-US" dirty="0" err="1" smtClean="0"/>
              <a:t>favours</a:t>
            </a:r>
            <a:r>
              <a:rPr lang="en-US" dirty="0" smtClean="0"/>
              <a:t> the single fragment configuration over </a:t>
            </a:r>
            <a:r>
              <a:rPr lang="en-US" dirty="0" err="1" smtClean="0"/>
              <a:t>multifragmentation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dominance of </a:t>
            </a:r>
            <a:r>
              <a:rPr lang="en-US" dirty="0" err="1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multifragmentation</a:t>
            </a:r>
            <a:r>
              <a:rPr lang="en-US" dirty="0" smtClean="0"/>
              <a:t> smoothly increase with increase of excitation energy. </a:t>
            </a:r>
          </a:p>
          <a:p>
            <a:r>
              <a:rPr lang="en-US" dirty="0" err="1" smtClean="0"/>
              <a:t>Secondry</a:t>
            </a:r>
            <a:r>
              <a:rPr lang="en-US" dirty="0" smtClean="0"/>
              <a:t> de-excitation is applied to hot fragments. If they are light ( A &lt;=16), </a:t>
            </a:r>
            <a:r>
              <a:rPr lang="en-US" dirty="0" err="1" smtClean="0"/>
              <a:t>fermi</a:t>
            </a:r>
            <a:r>
              <a:rPr lang="en-US" dirty="0" smtClean="0"/>
              <a:t> break up model is used to describe them, otherwise  according to </a:t>
            </a:r>
            <a:r>
              <a:rPr lang="en-US" dirty="0" err="1" smtClean="0"/>
              <a:t>weisskopf</a:t>
            </a:r>
            <a:r>
              <a:rPr lang="en-US" dirty="0" smtClean="0"/>
              <a:t> –</a:t>
            </a:r>
            <a:r>
              <a:rPr lang="en-US" dirty="0" err="1" smtClean="0"/>
              <a:t>ewing</a:t>
            </a:r>
            <a:r>
              <a:rPr lang="en-US" dirty="0" smtClean="0"/>
              <a:t> evaporation model. </a:t>
            </a:r>
          </a:p>
          <a:p>
            <a:r>
              <a:rPr lang="en-US" dirty="0" smtClean="0"/>
              <a:t>Fission is describe by </a:t>
            </a:r>
            <a:r>
              <a:rPr lang="en-US" dirty="0" err="1" smtClean="0"/>
              <a:t>bohr</a:t>
            </a:r>
            <a:r>
              <a:rPr lang="en-US" dirty="0" smtClean="0"/>
              <a:t>-wheeler model , which in present case is of marginal </a:t>
            </a:r>
            <a:r>
              <a:rPr lang="en-US" dirty="0" err="1" smtClean="0"/>
              <a:t>interst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ABLA07:</a:t>
            </a:r>
          </a:p>
          <a:p>
            <a:r>
              <a:rPr lang="en-US" dirty="0" smtClean="0"/>
              <a:t>Unlike SMM always enter in </a:t>
            </a:r>
            <a:r>
              <a:rPr lang="en-US" dirty="0" err="1" smtClean="0"/>
              <a:t>multifragmentation</a:t>
            </a:r>
            <a:r>
              <a:rPr lang="en-US" dirty="0" smtClean="0"/>
              <a:t> models, if excitation energy of residua is not high enough ( </a:t>
            </a:r>
            <a:r>
              <a:rPr lang="en-US" dirty="0" err="1" smtClean="0"/>
              <a:t>i.e</a:t>
            </a:r>
            <a:r>
              <a:rPr lang="en-US" dirty="0" smtClean="0"/>
              <a:t> temperature of residua </a:t>
            </a:r>
            <a:r>
              <a:rPr lang="en-US" dirty="0" err="1" smtClean="0"/>
              <a:t>cxceeds</a:t>
            </a:r>
            <a:r>
              <a:rPr lang="en-US" dirty="0" smtClean="0"/>
              <a:t> a mass dependent free out threshold ), ABLA07 enters the second de-excitation phase, where emission of any stable nucleus </a:t>
            </a:r>
            <a:r>
              <a:rPr lang="en-US" dirty="0" err="1" smtClean="0"/>
              <a:t>upto</a:t>
            </a:r>
            <a:r>
              <a:rPr lang="en-US" dirty="0" smtClean="0"/>
              <a:t> half the mass of the compound nucleus is possible and described by </a:t>
            </a:r>
            <a:r>
              <a:rPr lang="en-US" dirty="0" err="1" smtClean="0"/>
              <a:t>Weisskopf</a:t>
            </a:r>
            <a:r>
              <a:rPr lang="en-US" dirty="0"/>
              <a:t> </a:t>
            </a:r>
            <a:r>
              <a:rPr lang="en-US" dirty="0" smtClean="0"/>
              <a:t>– Ewing evaporation formalism.  Competition with fission is described based on the solution of </a:t>
            </a:r>
            <a:r>
              <a:rPr lang="en-US" dirty="0" err="1" smtClean="0"/>
              <a:t>fokker</a:t>
            </a:r>
            <a:r>
              <a:rPr lang="en-US" dirty="0" smtClean="0"/>
              <a:t> – plank equation for collective deformation of nuclear over the fission barrier.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2AC-63BD-4E33-8373-FDC3A862D5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  <a:endParaRPr lang="en-US" sz="1100" b="1" i="0" u="none" strike="noStrike" cap="none" baseline="0" dirty="0" smtClean="0">
              <a:solidFill>
                <a:srgbClr val="7F7F7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en-US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72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1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960120" y="3048001"/>
            <a:ext cx="7315200" cy="6095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Proton induced spallation reactions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257800"/>
            <a:ext cx="8991600" cy="122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1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10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lvl="0" algn="ctr">
              <a:buSzPct val="25000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F/B asymmetry at 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2860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 Light Products</a:t>
            </a:r>
          </a:p>
          <a:p>
            <a:r>
              <a:rPr lang="en-US" b="1" dirty="0" smtClean="0"/>
              <a:t>A. </a:t>
            </a:r>
            <a:r>
              <a:rPr lang="en-US" b="1" dirty="0" err="1" smtClean="0"/>
              <a:t>Budzanowski</a:t>
            </a:r>
            <a:r>
              <a:rPr lang="en-US" b="1" dirty="0" smtClean="0"/>
              <a:t> et al.,</a:t>
            </a:r>
          </a:p>
          <a:p>
            <a:r>
              <a:rPr lang="en-US" b="1" dirty="0" smtClean="0"/>
              <a:t>Phys. Rev. C78, 024603 (2008)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Data: Heavy Products</a:t>
            </a:r>
          </a:p>
          <a:p>
            <a:r>
              <a:rPr lang="en-US" b="1" dirty="0" smtClean="0"/>
              <a:t>S.B Kaufmann et al., Phys. Rev. C 18, 1349(1978)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548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For </a:t>
            </a:r>
            <a:r>
              <a:rPr lang="pl-PL" sz="1600" b="1" dirty="0" err="1" smtClean="0">
                <a:solidFill>
                  <a:schemeClr val="tx1"/>
                </a:solidFill>
              </a:rPr>
              <a:t>light</a:t>
            </a:r>
            <a:r>
              <a:rPr lang="pl-PL" sz="1600" b="1" dirty="0" smtClean="0">
                <a:solidFill>
                  <a:schemeClr val="tx1"/>
                </a:solidFill>
              </a:rPr>
              <a:t> products </a:t>
            </a:r>
            <a:r>
              <a:rPr lang="en-US" sz="1600" b="1" dirty="0" smtClean="0">
                <a:solidFill>
                  <a:srgbClr val="FF0000"/>
                </a:solidFill>
              </a:rPr>
              <a:t>SMM</a:t>
            </a:r>
            <a:r>
              <a:rPr lang="en-US" sz="1600" b="1" dirty="0" smtClean="0"/>
              <a:t> model is </a:t>
            </a:r>
            <a:r>
              <a:rPr lang="pl-PL" sz="1600" b="1" dirty="0" smtClean="0"/>
              <a:t>the </a:t>
            </a:r>
            <a:r>
              <a:rPr lang="en-US" sz="1600" b="1" dirty="0" smtClean="0"/>
              <a:t>best in reproducing the experimental data.</a:t>
            </a:r>
            <a:endParaRPr lang="pl-PL" sz="16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 </a:t>
            </a:r>
            <a:r>
              <a:rPr lang="pl-PL" sz="1600" b="1" dirty="0" smtClean="0"/>
              <a:t>F</a:t>
            </a:r>
            <a:r>
              <a:rPr lang="en-US" sz="1600" b="1" dirty="0" smtClean="0">
                <a:solidFill>
                  <a:schemeClr val="tx1"/>
                </a:solidFill>
              </a:rPr>
              <a:t>or heavy </a:t>
            </a:r>
            <a:r>
              <a:rPr lang="pl-PL" sz="1600" b="1" dirty="0" smtClean="0">
                <a:solidFill>
                  <a:schemeClr val="tx1"/>
                </a:solidFill>
              </a:rPr>
              <a:t>products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GEMINI++ </a:t>
            </a:r>
            <a:r>
              <a:rPr lang="en-US" sz="1600" b="1" dirty="0" smtClean="0"/>
              <a:t>and </a:t>
            </a:r>
            <a:r>
              <a:rPr lang="en-US" sz="1600" b="1" dirty="0" smtClean="0">
                <a:solidFill>
                  <a:srgbClr val="00B050"/>
                </a:solidFill>
              </a:rPr>
              <a:t>ABLA07</a:t>
            </a:r>
            <a:r>
              <a:rPr lang="en-US" sz="1600" b="1" dirty="0" smtClean="0"/>
              <a:t> are competing with each other in describing the exp. data.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C000"/>
                </a:solidFill>
              </a:rPr>
              <a:t>GEM2 </a:t>
            </a:r>
            <a:r>
              <a:rPr lang="en-US" sz="1600" b="1" dirty="0" smtClean="0"/>
              <a:t>overestimates the F/B ratio for the fragment A=139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8" y="1258597"/>
            <a:ext cx="5015012" cy="422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Łącznik prosty ze strzałką 12"/>
          <p:cNvCxnSpPr/>
          <p:nvPr/>
        </p:nvCxnSpPr>
        <p:spPr>
          <a:xfrm>
            <a:off x="533400" y="2286000"/>
            <a:ext cx="2438400" cy="685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4"/>
          <p:cNvCxnSpPr/>
          <p:nvPr/>
        </p:nvCxnSpPr>
        <p:spPr>
          <a:xfrm>
            <a:off x="609600" y="4038600"/>
            <a:ext cx="2438400" cy="762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3"/>
          <p:cNvCxnSpPr/>
          <p:nvPr/>
        </p:nvCxnSpPr>
        <p:spPr>
          <a:xfrm flipH="1">
            <a:off x="5181600" y="1600200"/>
            <a:ext cx="1752600" cy="457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5"/>
          <p:cNvCxnSpPr/>
          <p:nvPr/>
        </p:nvCxnSpPr>
        <p:spPr>
          <a:xfrm flipH="1">
            <a:off x="5791200" y="3352800"/>
            <a:ext cx="1752600" cy="457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 for statistical factors or tests ?</a:t>
            </a:r>
          </a:p>
        </p:txBody>
      </p:sp>
      <p:sp>
        <p:nvSpPr>
          <p:cNvPr id="462" name="Shape 462"/>
          <p:cNvSpPr/>
          <p:nvPr/>
        </p:nvSpPr>
        <p:spPr>
          <a:xfrm>
            <a:off x="457201" y="2286000"/>
            <a:ext cx="8153399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❑"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The </a:t>
            </a:r>
            <a:r>
              <a:rPr lang="en-US" sz="1600" b="1" i="0" u="sng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qualitative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agreement between the data and model calculations allows to conclude about general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aplicability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of the models. </a:t>
            </a:r>
          </a:p>
          <a:p>
            <a:pPr marL="342900" marR="0" lvl="0" indent="-215900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❑"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However, it does not allow to judge in </a:t>
            </a:r>
            <a:r>
              <a:rPr lang="en-US" sz="1600" b="1" i="0" u="sng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objective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manner about quality of different model descriptions i.e.  for </a:t>
            </a:r>
            <a:r>
              <a:rPr lang="en-US" sz="1600" b="1" i="0" u="sng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the ranking 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of models.</a:t>
            </a:r>
          </a:p>
          <a:p>
            <a:pPr marL="342900" marR="0" lvl="0" indent="-190500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❑"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One has to use some </a:t>
            </a:r>
            <a:r>
              <a:rPr lang="en-US" sz="1600" b="1" i="0" u="sng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quantitative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measures of (dis)agreement of the data and theoretical cross sections.</a:t>
            </a:r>
          </a:p>
          <a:p>
            <a:pPr marL="342900" marR="0" lvl="0" indent="-215900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❑"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There are many </a:t>
            </a:r>
            <a:r>
              <a:rPr lang="en-US" sz="1600" b="1" i="0" u="sng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tests (statistics</a:t>
            </a:r>
            <a:r>
              <a:rPr lang="en-US" sz="1600" b="1" i="0" u="none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) 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used in the literature for this purpose.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8763000" y="6564867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8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0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11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1" y="2102498"/>
            <a:ext cx="3733799" cy="1326502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611785"/>
            <a:ext cx="3733801" cy="133181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H- Test</a:t>
            </a:r>
            <a:r>
              <a:rPr lang="en-US" dirty="0" smtClean="0"/>
              <a:t>: </a:t>
            </a:r>
            <a:r>
              <a:rPr lang="en-US" b="1" dirty="0" smtClean="0"/>
              <a:t>( Like Chi-square 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4019490"/>
            <a:ext cx="259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 - Test</a:t>
            </a:r>
            <a:r>
              <a:rPr lang="en-US" dirty="0" smtClean="0"/>
              <a:t>: </a:t>
            </a:r>
            <a:r>
              <a:rPr lang="en-US" b="1" dirty="0" smtClean="0"/>
              <a:t>(Modulus test)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2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12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Statistical tests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523"/>
          <p:cNvGraphicFramePr/>
          <p:nvPr>
            <p:extLst>
              <p:ext uri="{D42A27DB-BD31-4B8C-83A1-F6EECF244321}">
                <p14:modId xmlns:p14="http://schemas.microsoft.com/office/powerpoint/2010/main" val="1869729700"/>
              </p:ext>
            </p:extLst>
          </p:nvPr>
        </p:nvGraphicFramePr>
        <p:xfrm>
          <a:off x="1295400" y="1798161"/>
          <a:ext cx="6172200" cy="1859439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0.75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0.62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1.15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0.89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1.93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1.43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963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2.31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1.60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" name="Shape 523"/>
          <p:cNvGraphicFramePr/>
          <p:nvPr>
            <p:extLst>
              <p:ext uri="{D42A27DB-BD31-4B8C-83A1-F6EECF244321}">
                <p14:modId xmlns:p14="http://schemas.microsoft.com/office/powerpoint/2010/main" val="83651851"/>
              </p:ext>
            </p:extLst>
          </p:nvPr>
        </p:nvGraphicFramePr>
        <p:xfrm>
          <a:off x="1295400" y="3883798"/>
          <a:ext cx="6172200" cy="1907402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2554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50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4.74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3.99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50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5.02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3.95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6.99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6.15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7.18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6.16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0" y="2492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Light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roducts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4626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Heavy </a:t>
            </a:r>
          </a:p>
          <a:p>
            <a:pPr algn="ctr"/>
            <a:r>
              <a:rPr lang="en-US" sz="2000" b="1" i="1" dirty="0" smtClean="0"/>
              <a:t>Products</a:t>
            </a:r>
            <a:endParaRPr lang="en-US" sz="2000" b="1" i="1" dirty="0"/>
          </a:p>
        </p:txBody>
      </p:sp>
      <p:sp>
        <p:nvSpPr>
          <p:cNvPr id="13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4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13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of H and M test over 1GeV and 3GeV separately for light and heavy products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59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RANKS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2206823"/>
            <a:ext cx="609600" cy="1450777"/>
            <a:chOff x="685800" y="2206823"/>
            <a:chExt cx="609600" cy="1450777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206823"/>
              <a:ext cx="4572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r>
                <a:rPr lang="en-US" b="1" baseline="30000" dirty="0" smtClean="0"/>
                <a:t>ST</a:t>
              </a:r>
              <a:endParaRPr lang="en-US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2587823"/>
              <a:ext cx="4572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baseline="30000" dirty="0" smtClean="0"/>
                <a:t>ND</a:t>
              </a:r>
              <a:endParaRPr lang="en-US" b="1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2968823"/>
              <a:ext cx="4572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r>
                <a:rPr lang="en-US" b="1" baseline="30000" dirty="0" smtClean="0"/>
                <a:t>RD</a:t>
              </a:r>
              <a:endParaRPr lang="en-US" b="1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3349823"/>
              <a:ext cx="4572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r>
                <a:rPr lang="en-US" b="1" baseline="30000" dirty="0" smtClean="0"/>
                <a:t>TH</a:t>
              </a:r>
              <a:endParaRPr lang="en-US" b="1" baseline="3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143000" y="2360711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143000" y="2743200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43000" y="3124200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43000" y="3505200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09600" y="4267200"/>
            <a:ext cx="655319" cy="712857"/>
            <a:chOff x="609600" y="4267200"/>
            <a:chExt cx="655319" cy="712857"/>
          </a:xfrm>
        </p:grpSpPr>
        <p:sp>
          <p:nvSpPr>
            <p:cNvPr id="24" name="Left Brace 23"/>
            <p:cNvSpPr/>
            <p:nvPr/>
          </p:nvSpPr>
          <p:spPr>
            <a:xfrm>
              <a:off x="1143000" y="4267200"/>
              <a:ext cx="121919" cy="71285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" y="4492823"/>
              <a:ext cx="5334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r>
                <a:rPr lang="en-US" b="1" baseline="30000" dirty="0" smtClean="0"/>
                <a:t>ST</a:t>
              </a:r>
              <a:endParaRPr lang="en-US" b="1" baseline="30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5078343"/>
            <a:ext cx="655319" cy="712857"/>
            <a:chOff x="609600" y="5078343"/>
            <a:chExt cx="655319" cy="712857"/>
          </a:xfrm>
        </p:grpSpPr>
        <p:sp>
          <p:nvSpPr>
            <p:cNvPr id="29" name="TextBox 28"/>
            <p:cNvSpPr txBox="1"/>
            <p:nvPr/>
          </p:nvSpPr>
          <p:spPr>
            <a:xfrm>
              <a:off x="609600" y="5254823"/>
              <a:ext cx="53340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baseline="30000" dirty="0" smtClean="0"/>
                <a:t>ND</a:t>
              </a:r>
              <a:endParaRPr lang="en-US" b="1" baseline="30000" dirty="0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1143000" y="5078343"/>
              <a:ext cx="121919" cy="71285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2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The </a:t>
            </a:r>
            <a:r>
              <a:rPr lang="en-US" sz="1800" b="1" dirty="0">
                <a:solidFill>
                  <a:schemeClr val="tx1"/>
                </a:solidFill>
              </a:rPr>
              <a:t>INCL4.6</a:t>
            </a:r>
            <a:r>
              <a:rPr lang="en-US" sz="1800" b="1" dirty="0"/>
              <a:t> model </a:t>
            </a:r>
            <a:r>
              <a:rPr lang="en-US" sz="1800" b="1" dirty="0">
                <a:solidFill>
                  <a:srgbClr val="FF0000"/>
                </a:solidFill>
              </a:rPr>
              <a:t>coupled to </a:t>
            </a:r>
            <a:r>
              <a:rPr lang="en-US" sz="1800" b="1" dirty="0">
                <a:solidFill>
                  <a:srgbClr val="00B0F0"/>
                </a:solidFill>
              </a:rPr>
              <a:t>GEMINI</a:t>
            </a:r>
            <a:r>
              <a:rPr lang="en-US" sz="1800" b="1" dirty="0" smtClean="0">
                <a:solidFill>
                  <a:srgbClr val="00B0F0"/>
                </a:solidFill>
              </a:rPr>
              <a:t>++</a:t>
            </a:r>
            <a:r>
              <a:rPr lang="en-US" sz="1800" b="1" dirty="0" smtClean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SMM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92D050"/>
                </a:solidFill>
              </a:rPr>
              <a:t>ABLA07</a:t>
            </a:r>
            <a:r>
              <a:rPr lang="en-US" sz="1800" b="1" dirty="0"/>
              <a:t> and </a:t>
            </a:r>
            <a:r>
              <a:rPr lang="en-US" sz="1800" b="1" dirty="0">
                <a:solidFill>
                  <a:srgbClr val="FFC000"/>
                </a:solidFill>
              </a:rPr>
              <a:t>GEM2</a:t>
            </a:r>
            <a:r>
              <a:rPr lang="en-US" sz="1800" b="1" dirty="0"/>
              <a:t> models without any free parameters is able to reproduce the shape of the </a:t>
            </a:r>
            <a:r>
              <a:rPr lang="en-US" sz="1800" b="1" i="1" u="sng" dirty="0"/>
              <a:t>mass number dependence </a:t>
            </a:r>
            <a:r>
              <a:rPr lang="en-US" sz="1800" b="1" dirty="0"/>
              <a:t>of the F/B asymmetry</a:t>
            </a:r>
            <a:r>
              <a:rPr lang="en-US" sz="18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The model predictions  also agree with the </a:t>
            </a:r>
            <a:r>
              <a:rPr lang="en-US" sz="1800" b="1" i="1" u="sng" dirty="0"/>
              <a:t>beam energy dependence</a:t>
            </a:r>
            <a:r>
              <a:rPr lang="en-US" sz="1800" b="1" u="sng" dirty="0"/>
              <a:t> </a:t>
            </a:r>
            <a:r>
              <a:rPr lang="en-US" sz="1800" b="1" dirty="0"/>
              <a:t>of the F/B </a:t>
            </a:r>
            <a:r>
              <a:rPr lang="en-US" sz="1800" b="1" dirty="0" smtClean="0"/>
              <a:t>asymmetry.</a:t>
            </a:r>
            <a:endParaRPr lang="en-US" sz="18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7337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 smtClean="0"/>
              <a:t>Best Models ( Light Products</a:t>
            </a:r>
            <a:r>
              <a:rPr lang="pl-PL" sz="1800" b="1" dirty="0" smtClean="0"/>
              <a:t> </a:t>
            </a:r>
            <a:r>
              <a:rPr lang="en-US" sz="1800" b="1" dirty="0" smtClean="0"/>
              <a:t>): </a:t>
            </a:r>
            <a:r>
              <a:rPr lang="en-US" sz="18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INCL4.6+SMM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FFC000"/>
                </a:solidFill>
              </a:rPr>
              <a:t>INCL4.6+GEM2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92D050"/>
                </a:solidFill>
              </a:rPr>
              <a:t>INCL4.6+ABLA07</a:t>
            </a:r>
            <a:r>
              <a:rPr lang="en-US" sz="1800" b="1" dirty="0" smtClean="0"/>
              <a:t>     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03938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 smtClean="0"/>
              <a:t>Best Models</a:t>
            </a:r>
            <a:r>
              <a:rPr lang="pl-PL" sz="1800" b="1" dirty="0" smtClean="0"/>
              <a:t> </a:t>
            </a:r>
            <a:r>
              <a:rPr lang="en-US" sz="1800" b="1" dirty="0" smtClean="0"/>
              <a:t>( Heavy Products</a:t>
            </a:r>
            <a:r>
              <a:rPr lang="pl-PL" sz="1800" b="1" smtClean="0"/>
              <a:t> </a:t>
            </a:r>
            <a:r>
              <a:rPr lang="en-US" sz="1800" b="1" smtClean="0"/>
              <a:t>): </a:t>
            </a: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/>
              <a:t>1</a:t>
            </a:r>
            <a:r>
              <a:rPr lang="en-US" sz="1800" b="1" baseline="30000" dirty="0" smtClean="0"/>
              <a:t>st  </a:t>
            </a:r>
            <a:r>
              <a:rPr lang="en-US" sz="1800" b="1" dirty="0" smtClean="0">
                <a:solidFill>
                  <a:srgbClr val="92D050"/>
                </a:solidFill>
              </a:rPr>
              <a:t>(INCL4.6+ABLA07</a:t>
            </a:r>
            <a:r>
              <a:rPr lang="en-US" sz="1800" b="1" dirty="0" smtClean="0"/>
              <a:t>, </a:t>
            </a:r>
            <a:r>
              <a:rPr lang="en-US" sz="1800" b="1" dirty="0">
                <a:solidFill>
                  <a:srgbClr val="0070C0"/>
                </a:solidFill>
              </a:rPr>
              <a:t>INCL4.6+GEMINI</a:t>
            </a:r>
            <a:r>
              <a:rPr lang="en-US" sz="1800" b="1" dirty="0" smtClean="0">
                <a:solidFill>
                  <a:srgbClr val="0070C0"/>
                </a:solidFill>
              </a:rPr>
              <a:t>++)</a:t>
            </a:r>
            <a:r>
              <a:rPr lang="en-US" sz="18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(INCL4.6+SMM, </a:t>
            </a:r>
            <a:r>
              <a:rPr lang="en-US" sz="1800" b="1" dirty="0" smtClean="0">
                <a:solidFill>
                  <a:srgbClr val="FFC000"/>
                </a:solidFill>
              </a:rPr>
              <a:t>INCL4.6+GEM2</a:t>
            </a:r>
            <a:r>
              <a:rPr lang="en-US" sz="1800" b="1" dirty="0"/>
              <a:t>)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Ranking of Models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0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1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</a:t>
            </a:r>
            <a:r>
              <a:rPr lang="en-US" sz="12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reactions                      14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8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hank yo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93020"/>
            <a:ext cx="5410200" cy="426958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 rot="-1193105">
            <a:off x="2098892" y="1936761"/>
            <a:ext cx="2186196" cy="1075255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304800" y="5629871"/>
            <a:ext cx="87630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1600" b="1" i="1" u="none" strike="noStrike" cap="none" baseline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Exp. and </a:t>
            </a:r>
            <a:r>
              <a:rPr lang="en-US" sz="1600" b="1" i="1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the. </a:t>
            </a:r>
            <a:r>
              <a:rPr lang="en-US" sz="1600" b="1" i="1" u="none" strike="noStrike" cap="none" baseline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cross sections increase in average with increasing mass of fragment.</a:t>
            </a:r>
          </a:p>
          <a:p>
            <a:pPr marL="285750" marR="0" lvl="0" indent="-285750" algn="just" rtl="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1600" b="1" i="1" u="none" strike="noStrike" cap="none" baseline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Maxima being observed for specific fragments in both, exp. and </a:t>
            </a:r>
            <a:r>
              <a:rPr lang="en-US" sz="1600" b="1" i="1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the.  </a:t>
            </a:r>
            <a:r>
              <a:rPr lang="en-US" sz="1600" b="1" i="1" u="none" strike="noStrike" cap="none" baseline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cross sections.</a:t>
            </a:r>
          </a:p>
          <a:p>
            <a:pPr marL="285750" marR="0" lvl="0" indent="-285750" algn="just" rtl="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pl-PL" sz="1600" b="1" i="0" u="sng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HOWEVER: </a:t>
            </a:r>
            <a:r>
              <a:rPr lang="en-US" sz="1600" b="1" i="0" u="sng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None </a:t>
            </a:r>
            <a:r>
              <a:rPr lang="en-US" sz="1600" b="1" i="0" u="sng" strike="noStrike" cap="none" baseline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of the models is in perfect  agreement with the data. 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1104901" y="2310765"/>
            <a:ext cx="1600199" cy="255269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0" name="Shape 430"/>
          <p:cNvCxnSpPr/>
          <p:nvPr/>
        </p:nvCxnSpPr>
        <p:spPr>
          <a:xfrm>
            <a:off x="914400" y="2364104"/>
            <a:ext cx="1333499" cy="403859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1" name="Shape 431"/>
          <p:cNvCxnSpPr/>
          <p:nvPr/>
        </p:nvCxnSpPr>
        <p:spPr>
          <a:xfrm>
            <a:off x="952500" y="2188262"/>
            <a:ext cx="2057400" cy="19696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5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1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Isobaric cross section at 180 MeV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905001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err="1" smtClean="0"/>
              <a:t>Points</a:t>
            </a:r>
            <a:r>
              <a:rPr lang="pl-PL" b="1" dirty="0" smtClean="0"/>
              <a:t> = </a:t>
            </a:r>
            <a:r>
              <a:rPr lang="en-US" b="1" dirty="0" smtClean="0"/>
              <a:t>Data:</a:t>
            </a:r>
          </a:p>
          <a:p>
            <a:r>
              <a:rPr lang="en-US" b="1" dirty="0" smtClean="0"/>
              <a:t>K. Kwiatkowski et al., 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50, 1648(1983)</a:t>
            </a:r>
            <a:endParaRPr lang="pl-PL" b="1" dirty="0" smtClean="0"/>
          </a:p>
          <a:p>
            <a:endParaRPr lang="pl-PL" b="1" dirty="0"/>
          </a:p>
          <a:p>
            <a:r>
              <a:rPr lang="pl-PL" b="1" u="sng" dirty="0" smtClean="0"/>
              <a:t>Lines</a:t>
            </a:r>
            <a:r>
              <a:rPr lang="pl-PL" b="1" dirty="0" smtClean="0"/>
              <a:t> = model </a:t>
            </a:r>
            <a:r>
              <a:rPr lang="pl-PL" b="1" dirty="0" err="1" smtClean="0"/>
              <a:t>predictions</a:t>
            </a:r>
            <a:r>
              <a:rPr lang="pl-PL" b="1" dirty="0" smtClean="0"/>
              <a:t>:</a:t>
            </a:r>
          </a:p>
          <a:p>
            <a:r>
              <a:rPr lang="pl-PL" b="1" dirty="0" smtClean="0">
                <a:solidFill>
                  <a:srgbClr val="92D050"/>
                </a:solidFill>
              </a:rPr>
              <a:t>INCL4.6+ABLA07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INCL4.6+GEM2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INCL4.6+SMM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INCL4.6+GEMINI++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new_calculations_p_al_180MeV\INCL46+ABLA07\K_fig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46482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2057400"/>
            <a:ext cx="4343400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Angular distributions of fragments are forward peaked (A=24-25) in both measurements and calculations.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sz="1600" b="1" dirty="0" smtClean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For fragments A &lt; 24, models are able to reproduce the shape of distribution.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sz="1600" b="1" dirty="0" smtClean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All models predictions are consistent with the conclusions observed from the fragments isobaric distributions.</a:t>
            </a:r>
            <a:endParaRPr lang="en-US" sz="1600" b="1" dirty="0"/>
          </a:p>
        </p:txBody>
      </p:sp>
      <p:sp>
        <p:nvSpPr>
          <p:cNvPr id="11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2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2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Isobaric angular dist. at 180 MeV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45" y="2209800"/>
            <a:ext cx="522535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902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Ranking to different </a:t>
            </a:r>
            <a:r>
              <a:rPr lang="en-US" sz="1600" b="1" dirty="0" err="1" smtClean="0"/>
              <a:t>Mdoels</a:t>
            </a:r>
            <a:r>
              <a:rPr lang="en-US" dirty="0" smtClean="0">
                <a:sym typeface="Wingdings" panose="05000000000000000000" pitchFamily="2" charset="2"/>
              </a:rPr>
              <a:t>: ( Based on total isobaric cross section and angular distribution)</a:t>
            </a:r>
            <a:endParaRPr lang="en-US" dirty="0"/>
          </a:p>
        </p:txBody>
      </p:sp>
      <p:sp>
        <p:nvSpPr>
          <p:cNvPr id="6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7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3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Ranking of models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2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w_calculations_p_al_180MeV\INCL46+ABLA07\k_fig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8121"/>
            <a:ext cx="5715000" cy="40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5486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400" b="1" dirty="0" smtClean="0"/>
              <a:t>Agreement between experimental data and model predictions improves towards the heavier fragments and increasing  angles. </a:t>
            </a:r>
            <a:r>
              <a:rPr lang="en-US" sz="1400" b="1" baseline="30000" dirty="0" smtClean="0"/>
              <a:t> </a:t>
            </a:r>
            <a:endParaRPr lang="en-US" sz="1400" b="1" dirty="0" smtClean="0"/>
          </a:p>
        </p:txBody>
      </p:sp>
      <p:sp>
        <p:nvSpPr>
          <p:cNvPr id="2" name="Oval 1"/>
          <p:cNvSpPr/>
          <p:nvPr/>
        </p:nvSpPr>
        <p:spPr>
          <a:xfrm>
            <a:off x="2057400" y="1447800"/>
            <a:ext cx="9144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5962471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400" b="1" dirty="0"/>
              <a:t>The (dis)agreement at LOW energy  for A=7 ( BELOW  </a:t>
            </a:r>
            <a:r>
              <a:rPr lang="en-US" sz="1400" b="1" dirty="0">
                <a:latin typeface="Agency FB"/>
              </a:rPr>
              <a:t>≈ </a:t>
            </a:r>
            <a:r>
              <a:rPr lang="en-US" sz="1400" b="1" dirty="0"/>
              <a:t>15 MeV ) clearly shows  the absence of some reaction mechanism in models </a:t>
            </a:r>
            <a:r>
              <a:rPr lang="en-US" b="1" dirty="0"/>
              <a:t>prescriptions.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0" y="6564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3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4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Isobaric Energy dist. at 180 MeV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0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8763000" y="6564867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8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spallation ?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3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2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10pbl0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295400"/>
            <a:ext cx="8763000" cy="511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1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68979" y="1707995"/>
            <a:ext cx="2454441" cy="5878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Symmetric - splits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8979" y="3003395"/>
            <a:ext cx="2454441" cy="5878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 asymmetric splits, heavy partner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8979" y="3841595"/>
            <a:ext cx="2454441" cy="5878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 asymmetric splits,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light partner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96792" y="2514600"/>
            <a:ext cx="2594808" cy="20055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14674" y="1143000"/>
            <a:ext cx="12950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GEMINI++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4601" y="1447800"/>
            <a:ext cx="2743199" cy="31241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763000" y="6564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1143000"/>
            <a:ext cx="1905000" cy="3442703"/>
            <a:chOff x="2133600" y="1600200"/>
            <a:chExt cx="1905000" cy="3442703"/>
          </a:xfrm>
        </p:grpSpPr>
        <p:sp>
          <p:nvSpPr>
            <p:cNvPr id="8" name="TextBox 7"/>
            <p:cNvSpPr txBox="1"/>
            <p:nvPr/>
          </p:nvSpPr>
          <p:spPr>
            <a:xfrm>
              <a:off x="2315441" y="3164498"/>
              <a:ext cx="1558636" cy="1299748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sz="1100" dirty="0" err="1" smtClean="0"/>
                <a:t>hot_source</a:t>
              </a:r>
              <a:r>
                <a:rPr lang="en-US" dirty="0" smtClean="0"/>
                <a:t>=2</a:t>
              </a:r>
            </a:p>
            <a:p>
              <a:endParaRPr lang="en-US" dirty="0" smtClean="0"/>
            </a:p>
            <a:p>
              <a:r>
                <a:rPr lang="en-US" dirty="0" smtClean="0"/>
                <a:t>n</a:t>
              </a:r>
              <a:r>
                <a:rPr lang="en-US" sz="1200" dirty="0" smtClean="0"/>
                <a:t>hot_source</a:t>
              </a:r>
              <a:r>
                <a:rPr lang="en-US" dirty="0" smtClean="0"/>
                <a:t>≥3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600200"/>
              <a:ext cx="1905000" cy="3442703"/>
              <a:chOff x="2362200" y="2807417"/>
              <a:chExt cx="1524000" cy="237418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362200" y="3015714"/>
                <a:ext cx="1524000" cy="2165886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849880" y="280741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SMM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15441" y="2451901"/>
              <a:ext cx="1558636" cy="519899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sz="1100" dirty="0" err="1" smtClean="0"/>
                <a:t>hot_source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4403639" y="3750870"/>
            <a:ext cx="1634942" cy="7402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 - fragmentation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75667" y="1664574"/>
            <a:ext cx="1896533" cy="1928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114800" y="1143000"/>
            <a:ext cx="2133600" cy="3442703"/>
            <a:chOff x="4114800" y="2145268"/>
            <a:chExt cx="2057400" cy="3341132"/>
          </a:xfrm>
        </p:grpSpPr>
        <p:sp>
          <p:nvSpPr>
            <p:cNvPr id="58" name="TextBox 57"/>
            <p:cNvSpPr txBox="1"/>
            <p:nvPr/>
          </p:nvSpPr>
          <p:spPr>
            <a:xfrm>
              <a:off x="4648200" y="2145268"/>
              <a:ext cx="990600" cy="2986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2"/>
                  </a:solidFill>
                </a:rPr>
                <a:t>ABLA07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14800" y="2438400"/>
              <a:ext cx="2057400" cy="3048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403639" y="1799175"/>
            <a:ext cx="1634942" cy="7402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 particle evaporation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03639" y="2741372"/>
            <a:ext cx="1634942" cy="7402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Fragment evaporation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424" y="1143000"/>
            <a:ext cx="9509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GEM2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578" y="1758738"/>
            <a:ext cx="1834444" cy="10470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Light particle evaporation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9578" y="3091339"/>
            <a:ext cx="1834444" cy="10470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Fragment evaporation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" y="1447800"/>
            <a:ext cx="1981200" cy="31406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73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Based on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Weisskopf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Ewing model , which allow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describe the evaporation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ejectiles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up to as heavy as Mg.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9552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Describe possible fission also,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triggered only for nuclei having Z &gt;70 . 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800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the present study, I also used Generalized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vaporation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odel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 GEM2 ) proposed by S.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Furihata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41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5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Possible mechanism triggered in different models 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2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8" grpId="0"/>
      <p:bldP spid="40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523"/>
          <p:cNvGraphicFramePr/>
          <p:nvPr>
            <p:extLst>
              <p:ext uri="{D42A27DB-BD31-4B8C-83A1-F6EECF244321}">
                <p14:modId xmlns:p14="http://schemas.microsoft.com/office/powerpoint/2010/main" val="3648704440"/>
              </p:ext>
            </p:extLst>
          </p:nvPr>
        </p:nvGraphicFramePr>
        <p:xfrm>
          <a:off x="1295400" y="1295400"/>
          <a:ext cx="6172200" cy="1859439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963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3.397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2.342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1.744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1.281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0.735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0.611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2.221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1.620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" name="Shape 523"/>
          <p:cNvGraphicFramePr/>
          <p:nvPr>
            <p:extLst>
              <p:ext uri="{D42A27DB-BD31-4B8C-83A1-F6EECF244321}">
                <p14:modId xmlns:p14="http://schemas.microsoft.com/office/powerpoint/2010/main" val="1119469413"/>
              </p:ext>
            </p:extLst>
          </p:nvPr>
        </p:nvGraphicFramePr>
        <p:xfrm>
          <a:off x="1295400" y="3313474"/>
          <a:ext cx="6172200" cy="1868126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2554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50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4.704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4.060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7.209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6.110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2554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4.410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3.791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7.095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5.955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48600" y="2266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IMF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3787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HEAVY </a:t>
            </a:r>
          </a:p>
          <a:p>
            <a:pPr algn="ctr"/>
            <a:r>
              <a:rPr lang="en-US" sz="2000" b="1" i="1" dirty="0" smtClean="0"/>
              <a:t>RECOILS</a:t>
            </a:r>
            <a:endParaRPr lang="en-US" sz="2000" b="1" i="1" dirty="0"/>
          </a:p>
        </p:txBody>
      </p:sp>
      <p:sp>
        <p:nvSpPr>
          <p:cNvPr id="13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4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Proton induced reactions at 1 </a:t>
            </a:r>
            <a:r>
              <a:rPr lang="en-US" sz="2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NEED TO STUDY SPALLATION REACTIONS</a:t>
            </a:r>
            <a:endParaRPr lang="en-US" sz="1100" b="1" i="0" u="none" strike="noStrike" cap="none" baseline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562600"/>
            <a:ext cx="822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 ( IMF): </a:t>
            </a:r>
            <a:r>
              <a:rPr lang="en-US" sz="15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0000"/>
                </a:solidFill>
              </a:rPr>
              <a:t>INCL4.6+SMM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92D050"/>
                </a:solidFill>
              </a:rPr>
              <a:t>INCL4.6+ABLA07</a:t>
            </a:r>
            <a:r>
              <a:rPr lang="en-US" sz="1500" b="1" dirty="0" smtClean="0"/>
              <a:t>     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6016823"/>
            <a:ext cx="906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Models( Heavy Recoils):</a:t>
            </a:r>
            <a:r>
              <a:rPr lang="en-US" sz="15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92D050"/>
                </a:solidFill>
              </a:rPr>
              <a:t>INCL4.6+ABLA07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0000"/>
                </a:solidFill>
              </a:rPr>
              <a:t>INCL4.6+SMM</a:t>
            </a:r>
            <a:r>
              <a:rPr lang="en-US" sz="1500" b="1" dirty="0" smtClean="0"/>
              <a:t> 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9415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523"/>
          <p:cNvGraphicFramePr/>
          <p:nvPr>
            <p:extLst>
              <p:ext uri="{D42A27DB-BD31-4B8C-83A1-F6EECF244321}">
                <p14:modId xmlns:p14="http://schemas.microsoft.com/office/powerpoint/2010/main" val="3291039001"/>
              </p:ext>
            </p:extLst>
          </p:nvPr>
        </p:nvGraphicFramePr>
        <p:xfrm>
          <a:off x="1295400" y="1295400"/>
          <a:ext cx="6172200" cy="1872158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3323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9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1.222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0.859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0.551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0.503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23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0.770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0.634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1.645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1.241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8" name="Shape 523"/>
          <p:cNvGraphicFramePr/>
          <p:nvPr>
            <p:extLst>
              <p:ext uri="{D42A27DB-BD31-4B8C-83A1-F6EECF244321}">
                <p14:modId xmlns:p14="http://schemas.microsoft.com/office/powerpoint/2010/main" val="3627902030"/>
              </p:ext>
            </p:extLst>
          </p:nvPr>
        </p:nvGraphicFramePr>
        <p:xfrm>
          <a:off x="1295400" y="3352801"/>
          <a:ext cx="6172200" cy="2194620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341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515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4.768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3.927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41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6.772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6.192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41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5.633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4.102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41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23.134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10.67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41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INCL.46+GEM2_CORR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7.256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6.355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8600" y="205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IMF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3962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HEAVY </a:t>
            </a:r>
          </a:p>
          <a:p>
            <a:pPr algn="ctr"/>
            <a:r>
              <a:rPr lang="en-US" sz="2000" b="1" i="1" dirty="0" smtClean="0"/>
              <a:t>RECOILS</a:t>
            </a:r>
            <a:endParaRPr lang="en-US" sz="2000" b="1" i="1" dirty="0"/>
          </a:p>
        </p:txBody>
      </p:sp>
      <p:sp>
        <p:nvSpPr>
          <p:cNvPr id="11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2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lvl="0" algn="ctr">
              <a:buSzPct val="25000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roton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induced reactions at 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NEED TO STUDY SPALLATION REACTIONS</a:t>
            </a:r>
            <a:endParaRPr lang="en-US" sz="1100" b="1" i="0" u="none" strike="noStrike" cap="none" baseline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699612"/>
            <a:ext cx="822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 ( IMF):</a:t>
            </a:r>
            <a:r>
              <a:rPr lang="en-US" sz="1500" b="1" dirty="0"/>
              <a:t> </a:t>
            </a:r>
            <a:r>
              <a:rPr lang="en-US" sz="1500" b="1" dirty="0">
                <a:solidFill>
                  <a:srgbClr val="FF0000"/>
                </a:solidFill>
              </a:rPr>
              <a:t>INCL4.6+SMM</a:t>
            </a:r>
            <a:r>
              <a:rPr lang="en-US" sz="1500" b="1" dirty="0" smtClean="0"/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92D050"/>
                </a:solidFill>
              </a:rPr>
              <a:t>INCL4.6+ABLA07, </a:t>
            </a:r>
            <a:r>
              <a:rPr lang="en-US" sz="1500" b="1" dirty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     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153835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Models( Heavy Recoils):</a:t>
            </a:r>
            <a:r>
              <a:rPr lang="en-US" sz="1500" b="1" dirty="0"/>
              <a:t> </a:t>
            </a:r>
            <a:r>
              <a:rPr lang="en-US" sz="1500" b="1" dirty="0" smtClean="0">
                <a:solidFill>
                  <a:srgbClr val="92D050"/>
                </a:solidFill>
              </a:rPr>
              <a:t>INCL4.6+ABLA07, </a:t>
            </a:r>
            <a:r>
              <a:rPr lang="en-US" sz="15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0000"/>
                </a:solidFill>
              </a:rPr>
              <a:t>INCL4.6+SMM, </a:t>
            </a:r>
            <a:r>
              <a:rPr lang="en-US" sz="1500" b="1" dirty="0" smtClean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6182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523"/>
          <p:cNvGraphicFramePr/>
          <p:nvPr>
            <p:extLst>
              <p:ext uri="{D42A27DB-BD31-4B8C-83A1-F6EECF244321}">
                <p14:modId xmlns:p14="http://schemas.microsoft.com/office/powerpoint/2010/main" val="643021236"/>
              </p:ext>
            </p:extLst>
          </p:nvPr>
        </p:nvGraphicFramePr>
        <p:xfrm>
          <a:off x="1295400" y="1295400"/>
          <a:ext cx="6172200" cy="1859439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963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2.310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1.601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1.148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0.892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0.753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0.623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9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1.933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1.431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" name="Shape 523"/>
          <p:cNvGraphicFramePr/>
          <p:nvPr>
            <p:extLst>
              <p:ext uri="{D42A27DB-BD31-4B8C-83A1-F6EECF244321}">
                <p14:modId xmlns:p14="http://schemas.microsoft.com/office/powerpoint/2010/main" val="3348458824"/>
              </p:ext>
            </p:extLst>
          </p:nvPr>
        </p:nvGraphicFramePr>
        <p:xfrm>
          <a:off x="1295400" y="3313474"/>
          <a:ext cx="6172200" cy="1868126"/>
        </p:xfrm>
        <a:graphic>
          <a:graphicData uri="http://schemas.openxmlformats.org/drawingml/2006/table">
            <a:tbl>
              <a:tblPr firstRow="1" bandRow="1">
                <a:noFill/>
                <a:tableStyleId>{A8461541-C4AA-4FBC-9180-0313158F6573}</a:tableStyleId>
              </a:tblPr>
              <a:tblGrid>
                <a:gridCol w="2406771"/>
                <a:gridCol w="1863307"/>
                <a:gridCol w="1902122"/>
              </a:tblGrid>
              <a:tr h="2554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MODEL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>
                          <a:solidFill>
                            <a:schemeClr val="dk1"/>
                          </a:solidFill>
                        </a:rPr>
                        <a:t>H-TEST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>
                          <a:solidFill>
                            <a:schemeClr val="dk1"/>
                          </a:solidFill>
                        </a:rPr>
                        <a:t>M-TEST</a:t>
                      </a:r>
                      <a:endParaRPr lang="en-US" sz="180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050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INCL4.6 + ABLA07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4.736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92D050"/>
                          </a:solidFill>
                        </a:rPr>
                        <a:t>3.994</a:t>
                      </a:r>
                      <a:endParaRPr lang="en-US" sz="1800" b="1" u="none" strike="noStrike" cap="none" baseline="0" dirty="0">
                        <a:solidFill>
                          <a:srgbClr val="92D05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INCL4.6 + SMM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6.991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6.151</a:t>
                      </a:r>
                      <a:endParaRPr lang="en-US" sz="1800" b="1" u="none" strike="noStrike" cap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2554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70C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GEMINI++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5.022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0070C0"/>
                          </a:solidFill>
                        </a:rPr>
                        <a:t>3.947</a:t>
                      </a:r>
                      <a:endParaRPr lang="en-US" sz="1800" b="1" u="none" strike="noStrike" cap="none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3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FFC000"/>
                          </a:solidFill>
                        </a:rPr>
                        <a:t>INCL4.6 + 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GEM2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7.176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C000"/>
                          </a:solidFill>
                        </a:rPr>
                        <a:t>6.155</a:t>
                      </a:r>
                      <a:endParaRPr lang="en-US" sz="1800" b="1" u="none" strike="noStrike" cap="none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48600" y="2266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IMF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3787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HEAVY </a:t>
            </a:r>
          </a:p>
          <a:p>
            <a:pPr algn="ctr"/>
            <a:r>
              <a:rPr lang="en-US" sz="2000" b="1" i="1" dirty="0" smtClean="0"/>
              <a:t>RECOILS</a:t>
            </a:r>
            <a:endParaRPr lang="en-US" sz="2000" b="1" i="1" dirty="0"/>
          </a:p>
        </p:txBody>
      </p:sp>
      <p:sp>
        <p:nvSpPr>
          <p:cNvPr id="13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4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over 1GeV and 3GeV separately for IMF and Heavy Recoils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NEED TO STUDY SPALLATION REACTIONS</a:t>
            </a:r>
            <a:endParaRPr lang="en-US" sz="1100" b="1" i="0" u="none" strike="noStrike" cap="none" baseline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SECTIONS FOR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Al+p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SzPct val="25000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562600"/>
            <a:ext cx="822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 ( IMF): </a:t>
            </a:r>
            <a:r>
              <a:rPr lang="en-US" sz="1500" b="1" dirty="0" smtClean="0">
                <a:solidFill>
                  <a:srgbClr val="0070C0"/>
                </a:solidFill>
              </a:rPr>
              <a:t>INCL4.6+GEMINI++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0000"/>
                </a:solidFill>
              </a:rPr>
              <a:t>INCL4.6+SMM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, </a:t>
            </a:r>
            <a:r>
              <a:rPr lang="en-US" sz="1500" b="1" dirty="0" smtClean="0">
                <a:solidFill>
                  <a:srgbClr val="92D050"/>
                </a:solidFill>
              </a:rPr>
              <a:t>INCL4.6+ABLA07</a:t>
            </a:r>
            <a:r>
              <a:rPr lang="en-US" sz="1500" b="1" dirty="0" smtClean="0"/>
              <a:t>     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6016823"/>
            <a:ext cx="906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Best Models( Heavy Recoils):</a:t>
            </a:r>
            <a:r>
              <a:rPr lang="en-US" sz="1500" b="1" dirty="0" smtClean="0">
                <a:solidFill>
                  <a:srgbClr val="92D050"/>
                </a:solidFill>
              </a:rPr>
              <a:t>INCL4.6+ABLA07</a:t>
            </a:r>
            <a:r>
              <a:rPr lang="en-US" sz="1500" b="1" dirty="0" smtClean="0"/>
              <a:t>, </a:t>
            </a:r>
            <a:r>
              <a:rPr lang="en-US" sz="1500" b="1" dirty="0">
                <a:solidFill>
                  <a:srgbClr val="0070C0"/>
                </a:solidFill>
              </a:rPr>
              <a:t>INCL4.6+GEMINI++</a:t>
            </a:r>
            <a:r>
              <a:rPr lang="en-US" sz="1500" b="1" dirty="0"/>
              <a:t>, </a:t>
            </a:r>
            <a:r>
              <a:rPr lang="en-US" sz="1500" b="1" dirty="0" smtClean="0">
                <a:solidFill>
                  <a:srgbClr val="FF0000"/>
                </a:solidFill>
              </a:rPr>
              <a:t>INCL4.6+SMM, </a:t>
            </a:r>
            <a:r>
              <a:rPr lang="en-US" sz="1500" b="1" dirty="0" smtClean="0">
                <a:solidFill>
                  <a:srgbClr val="FFC000"/>
                </a:solidFill>
              </a:rPr>
              <a:t>INCL4.6+GEM2</a:t>
            </a:r>
            <a:r>
              <a:rPr lang="en-US" sz="1500" b="1" dirty="0" smtClean="0"/>
              <a:t> 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7709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Wide range of applications</a:t>
            </a:r>
            <a:r>
              <a:rPr lang="en-US" sz="20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sz="20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49900" y="1219200"/>
            <a:ext cx="8744399" cy="397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Astrophysics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/>
              <a:t>- </a:t>
            </a:r>
            <a:r>
              <a:rPr lang="en-US" sz="2000" i="1" dirty="0"/>
              <a:t>Reactions of cosmic rays with interstellar medium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/>
              <a:t>- </a:t>
            </a:r>
            <a:r>
              <a:rPr lang="en-US" sz="2000" i="1" dirty="0" err="1" smtClean="0"/>
              <a:t>Nucleosynthesis</a:t>
            </a:r>
            <a:r>
              <a:rPr lang="en-US" sz="2000" i="1" dirty="0" smtClean="0"/>
              <a:t> </a:t>
            </a:r>
            <a:r>
              <a:rPr lang="en-US" sz="2000" i="1" dirty="0"/>
              <a:t>in turbulence of Supernova explosions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Spallation neutron 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/>
              <a:t>-</a:t>
            </a:r>
            <a:r>
              <a:rPr lang="en-US" sz="2000" i="1" dirty="0"/>
              <a:t> Efficient way for producing neutrons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/>
              <a:t>- Shielding &amp; aging of the constructions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ADS (Accelerator-driven system)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/>
              <a:t>- Project for incinerating radioactive waste and </a:t>
            </a:r>
            <a:r>
              <a:rPr lang="pl-PL" sz="2000" i="1" dirty="0" smtClean="0"/>
              <a:t>for </a:t>
            </a:r>
            <a:r>
              <a:rPr lang="en-US" sz="2000" i="1" dirty="0" smtClean="0"/>
              <a:t>energy </a:t>
            </a:r>
            <a:r>
              <a:rPr lang="en-US" sz="2000" i="1" dirty="0"/>
              <a:t>production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Secondary-beam facilities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/>
              <a:t>- Production of rare isotopes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Biology and medicine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/>
              <a:t>-Production of </a:t>
            </a:r>
            <a:r>
              <a:rPr lang="en-US" sz="2000" i="1" dirty="0" smtClean="0"/>
              <a:t>radionuclides</a:t>
            </a:r>
            <a:endParaRPr lang="pl-PL" sz="2000" i="1" dirty="0" smtClean="0"/>
          </a:p>
          <a:p>
            <a:pPr lvl="0" rtl="0">
              <a:spcBef>
                <a:spcPts val="0"/>
              </a:spcBef>
              <a:buNone/>
            </a:pPr>
            <a:r>
              <a:rPr lang="pl-PL" sz="2000" i="1" dirty="0" smtClean="0"/>
              <a:t>-</a:t>
            </a:r>
            <a:r>
              <a:rPr lang="pl-PL" sz="2000" i="1" dirty="0" err="1" smtClean="0"/>
              <a:t>Cancer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therapy</a:t>
            </a:r>
            <a:endParaRPr lang="en-US" sz="2000" i="1" dirty="0"/>
          </a:p>
        </p:txBody>
      </p:sp>
      <p:sp>
        <p:nvSpPr>
          <p:cNvPr id="243" name="Shape 243"/>
          <p:cNvSpPr txBox="1"/>
          <p:nvPr/>
        </p:nvSpPr>
        <p:spPr>
          <a:xfrm>
            <a:off x="61200" y="5111650"/>
            <a:ext cx="8944200" cy="8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B050"/>
                </a:solidFill>
              </a:rPr>
              <a:t>Many applications</a:t>
            </a:r>
            <a:r>
              <a:rPr lang="en-US" sz="3000" b="1" dirty="0" smtClean="0">
                <a:solidFill>
                  <a:srgbClr val="00B050"/>
                </a:solidFill>
              </a:rPr>
              <a:t>…</a:t>
            </a:r>
            <a:endParaRPr lang="en-US" sz="3000" dirty="0"/>
          </a:p>
        </p:txBody>
      </p:sp>
      <p:sp>
        <p:nvSpPr>
          <p:cNvPr id="244" name="Shape 244"/>
          <p:cNvSpPr txBox="1"/>
          <p:nvPr/>
        </p:nvSpPr>
        <p:spPr>
          <a:xfrm>
            <a:off x="149900" y="5656300"/>
            <a:ext cx="8855400" cy="64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Therefore, the </a:t>
            </a:r>
            <a:r>
              <a:rPr lang="en-US" sz="2000" b="1" dirty="0">
                <a:solidFill>
                  <a:srgbClr val="FF0000"/>
                </a:solidFill>
              </a:rPr>
              <a:t>realistic</a:t>
            </a:r>
            <a:r>
              <a:rPr lang="en-US" sz="2000" dirty="0">
                <a:solidFill>
                  <a:schemeClr val="dk1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reliable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u="sng" dirty="0">
                <a:solidFill>
                  <a:schemeClr val="dk1"/>
                </a:solidFill>
              </a:rPr>
              <a:t>models</a:t>
            </a:r>
            <a:r>
              <a:rPr lang="en-US" sz="2000" dirty="0">
                <a:solidFill>
                  <a:schemeClr val="dk1"/>
                </a:solidFill>
              </a:rPr>
              <a:t> which enable us to predict the </a:t>
            </a:r>
            <a:r>
              <a:rPr lang="en-US" sz="2000" b="1" dirty="0">
                <a:solidFill>
                  <a:srgbClr val="FF0000"/>
                </a:solidFill>
              </a:rPr>
              <a:t>cross sections</a:t>
            </a:r>
            <a:r>
              <a:rPr lang="en-US" sz="2000" dirty="0">
                <a:solidFill>
                  <a:schemeClr val="dk1"/>
                </a:solidFill>
              </a:rPr>
              <a:t> are necessary.</a:t>
            </a:r>
          </a:p>
        </p:txBody>
      </p:sp>
      <p:sp>
        <p:nvSpPr>
          <p:cNvPr id="9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  <a:endParaRPr lang="en-US" sz="1100" b="1" i="0" u="none" strike="noStrike" cap="none" baseline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1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3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409700" y="5181600"/>
            <a:ext cx="1752600" cy="925510"/>
          </a:xfrm>
          <a:prstGeom prst="rect">
            <a:avLst/>
          </a:prstGeom>
          <a:noFill/>
          <a:ln w="28575" cap="flat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53735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 dirty="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Intra-nuclear cascade of NN collisions</a:t>
            </a:r>
          </a:p>
        </p:txBody>
      </p:sp>
      <p:sp>
        <p:nvSpPr>
          <p:cNvPr id="189" name="Shape 189"/>
          <p:cNvSpPr/>
          <p:nvPr/>
        </p:nvSpPr>
        <p:spPr>
          <a:xfrm>
            <a:off x="3442196" y="1295400"/>
            <a:ext cx="2272804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1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STAGE OF REACTION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8763000" y="6564867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91" name="Shape 191"/>
          <p:cNvSpPr/>
          <p:nvPr/>
        </p:nvSpPr>
        <p:spPr>
          <a:xfrm>
            <a:off x="3748530" y="3276599"/>
            <a:ext cx="16002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stages of reaction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Shape 286"/>
          <p:cNvGrpSpPr/>
          <p:nvPr/>
        </p:nvGrpSpPr>
        <p:grpSpPr>
          <a:xfrm>
            <a:off x="647699" y="2247898"/>
            <a:ext cx="2819401" cy="2590801"/>
            <a:chOff x="3429000" y="1391821"/>
            <a:chExt cx="5562600" cy="4856577"/>
          </a:xfrm>
        </p:grpSpPr>
        <p:pic>
          <p:nvPicPr>
            <p:cNvPr id="18" name="Shape 2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9000" y="1391821"/>
              <a:ext cx="5562600" cy="4856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288"/>
            <p:cNvSpPr txBox="1"/>
            <p:nvPr/>
          </p:nvSpPr>
          <p:spPr>
            <a:xfrm>
              <a:off x="3810000" y="2302942"/>
              <a:ext cx="756803" cy="7952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rmAutofit lnSpcReduction="10000"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</a:p>
          </p:txBody>
        </p:sp>
      </p:grpSp>
      <p:sp>
        <p:nvSpPr>
          <p:cNvPr id="20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21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04"/>
          <p:cNvSpPr/>
          <p:nvPr/>
        </p:nvSpPr>
        <p:spPr>
          <a:xfrm>
            <a:off x="5867399" y="2768850"/>
            <a:ext cx="1981201" cy="1866898"/>
          </a:xfrm>
          <a:prstGeom prst="ellipse">
            <a:avLst/>
          </a:prstGeom>
          <a:solidFill>
            <a:srgbClr val="FF9900"/>
          </a:solidFill>
          <a:ln w="5715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Equilibrated Heavy  Residua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242296" y="4011418"/>
            <a:ext cx="61266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TIME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771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9" grpId="0" animBg="1"/>
      <p:bldP spid="191" grpId="0" animBg="1"/>
      <p:bldP spid="2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048001" y="5410200"/>
            <a:ext cx="2666999" cy="525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3300"/>
              </a:buClr>
              <a:buSzPct val="25000"/>
              <a:buFont typeface="Arial"/>
              <a:buNone/>
            </a:pPr>
            <a:r>
              <a:rPr lang="en-US" sz="2800" b="1" i="1" u="none" strike="noStrike" cap="none" baseline="0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De-excitations</a:t>
            </a:r>
          </a:p>
        </p:txBody>
      </p:sp>
      <p:sp>
        <p:nvSpPr>
          <p:cNvPr id="204" name="Shape 204"/>
          <p:cNvSpPr/>
          <p:nvPr/>
        </p:nvSpPr>
        <p:spPr>
          <a:xfrm>
            <a:off x="1981200" y="2922383"/>
            <a:ext cx="1981201" cy="1866898"/>
          </a:xfrm>
          <a:prstGeom prst="ellipse">
            <a:avLst/>
          </a:prstGeom>
          <a:solidFill>
            <a:srgbClr val="FF9900"/>
          </a:solidFill>
          <a:ln w="5715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Equilibrated Heavy  Residua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24662" y="2286755"/>
            <a:ext cx="3490538" cy="844145"/>
            <a:chOff x="2757861" y="2057400"/>
            <a:chExt cx="3490538" cy="844145"/>
          </a:xfrm>
        </p:grpSpPr>
        <p:cxnSp>
          <p:nvCxnSpPr>
            <p:cNvPr id="206" name="Shape 206"/>
            <p:cNvCxnSpPr/>
            <p:nvPr/>
          </p:nvCxnSpPr>
          <p:spPr>
            <a:xfrm flipV="1">
              <a:off x="2757861" y="2285245"/>
              <a:ext cx="1356938" cy="616300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07" name="Shape 207"/>
            <p:cNvSpPr/>
            <p:nvPr/>
          </p:nvSpPr>
          <p:spPr>
            <a:xfrm>
              <a:off x="4114800" y="2057400"/>
              <a:ext cx="2133599" cy="533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Evaporation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78587" y="3061583"/>
            <a:ext cx="3206435" cy="533399"/>
            <a:chOff x="5791200" y="2832227"/>
            <a:chExt cx="3206435" cy="533399"/>
          </a:xfrm>
        </p:grpSpPr>
        <p:cxnSp>
          <p:nvCxnSpPr>
            <p:cNvPr id="209" name="Shape 209"/>
            <p:cNvCxnSpPr/>
            <p:nvPr/>
          </p:nvCxnSpPr>
          <p:spPr>
            <a:xfrm flipV="1">
              <a:off x="5791200" y="3086101"/>
              <a:ext cx="1066800" cy="266698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0" name="Shape 210"/>
            <p:cNvSpPr/>
            <p:nvPr/>
          </p:nvSpPr>
          <p:spPr>
            <a:xfrm>
              <a:off x="6864036" y="2832227"/>
              <a:ext cx="2133599" cy="533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Fragmentation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14801" y="3886201"/>
            <a:ext cx="3200399" cy="533399"/>
            <a:chOff x="5791200" y="3733800"/>
            <a:chExt cx="3200399" cy="533399"/>
          </a:xfrm>
        </p:grpSpPr>
        <p:cxnSp>
          <p:nvCxnSpPr>
            <p:cNvPr id="212" name="Shape 212"/>
            <p:cNvCxnSpPr/>
            <p:nvPr/>
          </p:nvCxnSpPr>
          <p:spPr>
            <a:xfrm>
              <a:off x="5791200" y="3886200"/>
              <a:ext cx="1057274" cy="114300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3" name="Shape 213"/>
            <p:cNvSpPr/>
            <p:nvPr/>
          </p:nvSpPr>
          <p:spPr>
            <a:xfrm>
              <a:off x="6858000" y="3733800"/>
              <a:ext cx="2133599" cy="533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Fission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2401" y="4495800"/>
            <a:ext cx="3352799" cy="762000"/>
            <a:chOff x="5638800" y="4267199"/>
            <a:chExt cx="3352799" cy="762000"/>
          </a:xfrm>
        </p:grpSpPr>
        <p:cxnSp>
          <p:nvCxnSpPr>
            <p:cNvPr id="215" name="Shape 215"/>
            <p:cNvCxnSpPr/>
            <p:nvPr/>
          </p:nvCxnSpPr>
          <p:spPr>
            <a:xfrm>
              <a:off x="5638800" y="4267199"/>
              <a:ext cx="1219200" cy="495301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6" name="Shape 216"/>
            <p:cNvSpPr/>
            <p:nvPr/>
          </p:nvSpPr>
          <p:spPr>
            <a:xfrm>
              <a:off x="6858000" y="4495800"/>
              <a:ext cx="2133599" cy="533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rmAutofit fontScale="92500"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Multi-fragmentation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3429000" y="12954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STAGE OF REACTION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8763000" y="6564867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9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stages of reaction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39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5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5943600" y="2819400"/>
            <a:ext cx="2133599" cy="53339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r>
              <a:rPr lang="pl-PL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A07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943600" y="3657601"/>
            <a:ext cx="2133599" cy="53339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SMM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5943600" y="4495801"/>
            <a:ext cx="2133599" cy="53339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GEMINI++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5943600" y="5334001"/>
            <a:ext cx="2133599" cy="53339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GEM2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219200" y="3543300"/>
            <a:ext cx="2362200" cy="8001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953735"/>
              </a:buClr>
              <a:buSzPct val="25000"/>
            </a:pPr>
            <a:r>
              <a:rPr lang="en-US" sz="2000" b="1" i="1" dirty="0" smtClean="0">
                <a:solidFill>
                  <a:schemeClr val="bg1"/>
                </a:solidFill>
              </a:rPr>
              <a:t>INCL4.6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715000" y="1295400"/>
            <a:ext cx="2590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algn="ctr">
              <a:buSzPct val="25000"/>
            </a:pP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 i="1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STAGE OF </a:t>
            </a:r>
            <a:r>
              <a:rPr lang="en-US" sz="20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REACTION</a:t>
            </a:r>
            <a:endParaRPr lang="en-US" sz="20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763000" y="6564867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9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Theoretical Models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89"/>
          <p:cNvSpPr/>
          <p:nvPr/>
        </p:nvSpPr>
        <p:spPr>
          <a:xfrm>
            <a:off x="1143000" y="1295400"/>
            <a:ext cx="25146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1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1" i="1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STAGE OF REACTION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6019800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en-US" sz="2400" b="1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De-</a:t>
            </a:r>
            <a:r>
              <a:rPr lang="en-US" sz="2400" b="1" i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exci</a:t>
            </a:r>
            <a:r>
              <a:rPr lang="pl-PL" sz="2400" b="1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1" i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ation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Models</a:t>
            </a:r>
            <a:endParaRPr lang="en-US" sz="2400" b="1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22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23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6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3447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10" grpId="0" animBg="1"/>
      <p:bldP spid="213" grpId="0" animBg="1"/>
      <p:bldP spid="216" grpId="0" animBg="1"/>
      <p:bldP spid="218" grpId="0" animBg="1"/>
      <p:bldP spid="2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My Task</a:t>
            </a:r>
            <a:r>
              <a:rPr lang="en-US" sz="2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2" name="Shape 252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27/05/14                                                                  Sushil K. Sharma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6724" y="1600200"/>
            <a:ext cx="7811876" cy="16895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sym typeface="Arial"/>
              </a:rPr>
              <a:t>The goal: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sym typeface="Arial"/>
              </a:rPr>
              <a:t>    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to 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validate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different 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spallation models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  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by comparing predictions of various models with measured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>
                <a:solidFill>
                  <a:schemeClr val="dk1"/>
                </a:solidFill>
              </a:rPr>
              <a:t>     </a:t>
            </a:r>
            <a:r>
              <a:rPr lang="en-US" sz="2000" dirty="0">
                <a:solidFill>
                  <a:srgbClr val="FF0000"/>
                </a:solidFill>
              </a:rPr>
              <a:t>qualitatively</a:t>
            </a:r>
            <a:r>
              <a:rPr lang="en-US" sz="2000" dirty="0">
                <a:solidFill>
                  <a:schemeClr val="dk1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quantitatively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>
                <a:solidFill>
                  <a:schemeClr val="dk1"/>
                </a:solidFill>
              </a:rPr>
              <a:t>     for </a:t>
            </a:r>
            <a:r>
              <a:rPr lang="en-US" sz="2000" dirty="0"/>
              <a:t>different</a:t>
            </a:r>
            <a:r>
              <a:rPr lang="en-US" sz="2000" dirty="0">
                <a:solidFill>
                  <a:schemeClr val="dk1"/>
                </a:solidFill>
              </a:rPr>
              <a:t> targets and proton beam energies.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    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342900" marR="0" lvl="0" indent="-291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36725" y="3276600"/>
            <a:ext cx="9107399" cy="259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dirty="0">
                <a:solidFill>
                  <a:schemeClr val="dk1"/>
                </a:solidFill>
              </a:rPr>
              <a:t>Outline :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79000"/>
              <a:buFont typeface="Wingdings" panose="05000000000000000000" pitchFamily="2" charset="2"/>
              <a:buChar char="q"/>
            </a:pPr>
            <a:r>
              <a:rPr lang="pl-PL" sz="2000" b="0" i="0" u="none" strike="noStrike" cap="none" baseline="0" dirty="0" err="1" smtClean="0">
                <a:solidFill>
                  <a:srgbClr val="FF0000"/>
                </a:solidFill>
                <a:sym typeface="Arial"/>
              </a:rPr>
              <a:t>Angular</a:t>
            </a:r>
            <a:r>
              <a:rPr lang="pl-PL" sz="2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pl-PL" sz="2000" b="0" i="0" u="none" strike="noStrike" cap="none" baseline="0" dirty="0" err="1" smtClean="0">
                <a:solidFill>
                  <a:srgbClr val="FF0000"/>
                </a:solidFill>
                <a:sym typeface="Arial"/>
              </a:rPr>
              <a:t>asymmetry</a:t>
            </a:r>
            <a:r>
              <a:rPr lang="pl-PL" sz="2000" b="0" i="0" u="none" strike="noStrike" cap="none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of fragments</a:t>
            </a:r>
            <a:r>
              <a:rPr lang="pl-PL" sz="2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pl-PL" sz="2000" b="0" i="0" u="none" strike="noStrike" cap="none" baseline="0" dirty="0" err="1" smtClean="0">
                <a:solidFill>
                  <a:srgbClr val="FF0000"/>
                </a:solidFill>
                <a:sym typeface="Arial"/>
              </a:rPr>
              <a:t>emission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    (</a:t>
            </a:r>
            <a:r>
              <a:rPr lang="en-US" sz="2000" dirty="0">
                <a:solidFill>
                  <a:srgbClr val="222222"/>
                </a:solidFill>
              </a:rPr>
              <a:t>results of the analysis </a:t>
            </a:r>
            <a:r>
              <a:rPr lang="en-US" sz="2000" dirty="0" smtClean="0">
                <a:solidFill>
                  <a:srgbClr val="222222"/>
                </a:solidFill>
              </a:rPr>
              <a:t>for </a:t>
            </a:r>
            <a:r>
              <a:rPr lang="en-US" sz="2000" dirty="0" err="1">
                <a:solidFill>
                  <a:srgbClr val="222222"/>
                </a:solidFill>
              </a:rPr>
              <a:t>Au+p</a:t>
            </a:r>
            <a:r>
              <a:rPr lang="en-US" sz="2000" dirty="0">
                <a:solidFill>
                  <a:srgbClr val="222222"/>
                </a:solidFill>
              </a:rPr>
              <a:t> at 1 and 3 </a:t>
            </a:r>
            <a:r>
              <a:rPr lang="en-US" sz="2000" dirty="0" err="1">
                <a:solidFill>
                  <a:srgbClr val="222222"/>
                </a:solidFill>
              </a:rPr>
              <a:t>GeV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sym typeface="Arial"/>
              </a:rPr>
              <a:t>)</a:t>
            </a:r>
          </a:p>
        </p:txBody>
      </p:sp>
      <p:sp>
        <p:nvSpPr>
          <p:cNvPr id="11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REACTIONS</a:t>
            </a:r>
            <a:endParaRPr lang="en-US" sz="1100" b="1" i="0" u="none" strike="noStrike" cap="none" baseline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0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8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F/B asymmetry 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1600" b="1" dirty="0" smtClean="0">
                <a:solidFill>
                  <a:srgbClr val="FF0000"/>
                </a:solidFill>
              </a:rPr>
              <a:t>F</a:t>
            </a:r>
            <a:r>
              <a:rPr lang="pl-PL" sz="1600" b="1" dirty="0" smtClean="0"/>
              <a:t> = </a:t>
            </a:r>
            <a:r>
              <a:rPr lang="pl-PL" sz="1600" b="1" dirty="0" err="1" smtClean="0"/>
              <a:t>total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probability</a:t>
            </a:r>
            <a:r>
              <a:rPr lang="pl-PL" sz="1600" b="1" dirty="0" smtClean="0"/>
              <a:t> to </a:t>
            </a:r>
            <a:r>
              <a:rPr lang="pl-PL" sz="1600" b="1" dirty="0" err="1" smtClean="0"/>
              <a:t>observe</a:t>
            </a:r>
            <a:r>
              <a:rPr lang="pl-PL" sz="1600" b="1" dirty="0" smtClean="0"/>
              <a:t> products of the </a:t>
            </a:r>
            <a:r>
              <a:rPr lang="pl-PL" sz="1600" b="1" dirty="0" err="1" smtClean="0"/>
              <a:t>reaction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emitted</a:t>
            </a:r>
            <a:r>
              <a:rPr lang="pl-PL" sz="1600" b="1" dirty="0" smtClean="0"/>
              <a:t> in the </a:t>
            </a:r>
            <a:r>
              <a:rPr lang="pl-PL" sz="1600" b="1" dirty="0" smtClean="0">
                <a:solidFill>
                  <a:srgbClr val="FF0000"/>
                </a:solidFill>
              </a:rPr>
              <a:t>FORWARD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direction</a:t>
            </a:r>
            <a:r>
              <a:rPr lang="pl-PL" sz="1600" b="1" dirty="0" smtClean="0"/>
              <a:t> (in </a:t>
            </a:r>
            <a:r>
              <a:rPr lang="pl-PL" sz="1600" b="1" dirty="0" err="1" smtClean="0"/>
              <a:t>respect</a:t>
            </a:r>
            <a:r>
              <a:rPr lang="pl-PL" sz="1600" b="1" dirty="0" smtClean="0"/>
              <a:t> to the </a:t>
            </a:r>
            <a:r>
              <a:rPr lang="pl-PL" sz="1600" b="1" dirty="0" err="1" smtClean="0"/>
              <a:t>direction</a:t>
            </a:r>
            <a:r>
              <a:rPr lang="pl-PL" sz="1600" b="1" dirty="0" smtClean="0"/>
              <a:t> of </a:t>
            </a:r>
            <a:r>
              <a:rPr lang="pl-PL" sz="1600" b="1" dirty="0" err="1" smtClean="0"/>
              <a:t>impinging</a:t>
            </a:r>
            <a:r>
              <a:rPr lang="pl-PL" sz="1600" b="1" dirty="0" smtClean="0"/>
              <a:t> proton) , i.e. for angles smaller than 90 degree</a:t>
            </a:r>
            <a:r>
              <a:rPr lang="en-US" sz="1600" b="1" dirty="0" smtClean="0"/>
              <a:t>.</a:t>
            </a:r>
          </a:p>
          <a:p>
            <a:pPr algn="just"/>
            <a:endParaRPr lang="pl-PL" sz="16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smtClean="0">
                <a:solidFill>
                  <a:srgbClr val="FF0000"/>
                </a:solidFill>
              </a:rPr>
              <a:t> </a:t>
            </a:r>
            <a:r>
              <a:rPr lang="pl-PL" sz="1600" b="1" smtClean="0"/>
              <a:t>= </a:t>
            </a:r>
            <a:r>
              <a:rPr lang="pl-PL" sz="1600" b="1" dirty="0" err="1" smtClean="0"/>
              <a:t>total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probability</a:t>
            </a:r>
            <a:r>
              <a:rPr lang="pl-PL" sz="1600" b="1" dirty="0" smtClean="0"/>
              <a:t> to </a:t>
            </a:r>
            <a:r>
              <a:rPr lang="pl-PL" sz="1600" b="1" dirty="0" err="1" smtClean="0"/>
              <a:t>observe</a:t>
            </a:r>
            <a:r>
              <a:rPr lang="pl-PL" sz="1600" b="1" dirty="0" smtClean="0"/>
              <a:t> products of the </a:t>
            </a:r>
            <a:r>
              <a:rPr lang="pl-PL" sz="1600" b="1" dirty="0" err="1" smtClean="0"/>
              <a:t>reaction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emitted</a:t>
            </a:r>
            <a:r>
              <a:rPr lang="pl-PL" sz="1600" b="1" dirty="0" smtClean="0"/>
              <a:t> in the </a:t>
            </a:r>
            <a:r>
              <a:rPr lang="pl-PL" sz="1600" b="1" dirty="0" smtClean="0">
                <a:solidFill>
                  <a:srgbClr val="FF0000"/>
                </a:solidFill>
              </a:rPr>
              <a:t>BACKWARD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direction</a:t>
            </a:r>
            <a:r>
              <a:rPr lang="pl-PL" sz="1600" b="1" dirty="0" smtClean="0"/>
              <a:t>, i.e. angles larger than 90 degree</a:t>
            </a:r>
            <a:endParaRPr lang="en-US" sz="1600" b="1" dirty="0" smtClean="0"/>
          </a:p>
          <a:p>
            <a:pPr algn="just"/>
            <a:endParaRPr lang="pl-PL" sz="16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FF0000"/>
                </a:solidFill>
              </a:rPr>
              <a:t>T</a:t>
            </a:r>
            <a:r>
              <a:rPr lang="pl-PL" sz="1600" b="1" dirty="0" smtClean="0">
                <a:solidFill>
                  <a:srgbClr val="FF0000"/>
                </a:solidFill>
              </a:rPr>
              <a:t>he asymmetry</a:t>
            </a:r>
            <a:r>
              <a:rPr lang="pl-PL" sz="1600" b="1" dirty="0" smtClean="0"/>
              <a:t> is equal to the ratio of </a:t>
            </a:r>
            <a:r>
              <a:rPr lang="pl-PL" sz="1600" b="1" dirty="0" smtClean="0">
                <a:solidFill>
                  <a:srgbClr val="FF0000"/>
                </a:solidFill>
              </a:rPr>
              <a:t>F/B </a:t>
            </a:r>
            <a:r>
              <a:rPr lang="pl-PL" sz="1600" b="1" dirty="0" smtClean="0">
                <a:solidFill>
                  <a:schemeClr val="tx1"/>
                </a:solidFill>
              </a:rPr>
              <a:t>- it measures anisotropy of the angular distribution of the reaction products</a:t>
            </a:r>
            <a:endParaRPr lang="en-US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05288" y="3700046"/>
            <a:ext cx="7910112" cy="2853154"/>
            <a:chOff x="1005288" y="3700046"/>
            <a:chExt cx="7910112" cy="2853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288" y="3968128"/>
              <a:ext cx="5700312" cy="258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0" y="4495800"/>
              <a:ext cx="2057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Data:</a:t>
              </a:r>
              <a:r>
                <a:rPr lang="en-US" b="1" dirty="0"/>
                <a:t> </a:t>
              </a:r>
              <a:endParaRPr lang="en-US" b="1" dirty="0" smtClean="0"/>
            </a:p>
            <a:p>
              <a:r>
                <a:rPr lang="en-US" b="1" dirty="0" smtClean="0"/>
                <a:t>S.B </a:t>
              </a:r>
              <a:r>
                <a:rPr lang="en-US" b="1" dirty="0"/>
                <a:t>Kaufmann et al., </a:t>
              </a:r>
              <a:endParaRPr lang="en-US" b="1" dirty="0" smtClean="0"/>
            </a:p>
            <a:p>
              <a:r>
                <a:rPr lang="en-US" b="1" dirty="0" smtClean="0"/>
                <a:t>Phys</a:t>
              </a:r>
              <a:r>
                <a:rPr lang="en-US" b="1" dirty="0"/>
                <a:t>. Rev. C 18, 1349(1978)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3700046"/>
              <a:ext cx="502920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Mass and Energy dependence of F/B asymmetry</a:t>
              </a:r>
              <a:endParaRPr lang="en-US" sz="16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0800" y="4081046"/>
              <a:ext cx="533400" cy="33855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10839" y="4081046"/>
              <a:ext cx="533400" cy="33855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698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1"/>
          <p:cNvSpPr/>
          <p:nvPr/>
        </p:nvSpPr>
        <p:spPr>
          <a:xfrm>
            <a:off x="0" y="6553200"/>
            <a:ext cx="4572000" cy="3047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24/09/2014                                                                  </a:t>
            </a:r>
            <a:r>
              <a:rPr lang="en-US" sz="12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Sushil</a:t>
            </a:r>
            <a:r>
              <a:rPr lang="en-US" sz="1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K. Sharma</a:t>
            </a:r>
          </a:p>
        </p:txBody>
      </p:sp>
      <p:sp>
        <p:nvSpPr>
          <p:cNvPr id="10" name="Shape 172"/>
          <p:cNvSpPr/>
          <p:nvPr/>
        </p:nvSpPr>
        <p:spPr>
          <a:xfrm>
            <a:off x="4572000" y="6553200"/>
            <a:ext cx="4572000" cy="3047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Proton induced spallation reactions                     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lang="en-US" sz="1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70"/>
          <p:cNvSpPr/>
          <p:nvPr/>
        </p:nvSpPr>
        <p:spPr>
          <a:xfrm>
            <a:off x="4572000" y="0"/>
            <a:ext cx="4572000" cy="1219199"/>
          </a:xfrm>
          <a:prstGeom prst="rect">
            <a:avLst/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F/B asymmetry at 1 </a:t>
            </a:r>
            <a:r>
              <a:rPr lang="en-US" sz="2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69"/>
          <p:cNvSpPr/>
          <p:nvPr/>
        </p:nvSpPr>
        <p:spPr>
          <a:xfrm>
            <a:off x="0" y="0"/>
            <a:ext cx="4572000" cy="1219199"/>
          </a:xfrm>
          <a:prstGeom prst="rect">
            <a:avLst/>
          </a:prstGeom>
          <a:solidFill>
            <a:srgbClr val="0F243E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 dirty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SPALLATION 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MODELS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F/B ASYMMETRY FOR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Au+p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>
              <a:buSzPct val="25000"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RANKING OF SPALLATION MODELS</a:t>
            </a:r>
          </a:p>
          <a:p>
            <a:pPr lvl="0" algn="r">
              <a:buSzPct val="25000"/>
            </a:pPr>
            <a:r>
              <a:rPr lang="en-US" sz="1100" b="1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SUMMARY</a:t>
            </a:r>
            <a:r>
              <a:rPr lang="en-US" sz="1100" b="1" i="0" u="none" strike="noStrike" cap="none" baseline="0" dirty="0" smtClea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i="0" u="none" strike="noStrike" cap="none" baseline="0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6764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 Light Products</a:t>
            </a:r>
          </a:p>
          <a:p>
            <a:r>
              <a:rPr lang="en-US" b="1" dirty="0" smtClean="0"/>
              <a:t>A. </a:t>
            </a:r>
            <a:r>
              <a:rPr lang="en-US" b="1" dirty="0" err="1" smtClean="0"/>
              <a:t>Budzanowski</a:t>
            </a:r>
            <a:r>
              <a:rPr lang="en-US" b="1" dirty="0" smtClean="0"/>
              <a:t> et al.,</a:t>
            </a:r>
          </a:p>
          <a:p>
            <a:r>
              <a:rPr lang="en-US" b="1" dirty="0" smtClean="0"/>
              <a:t>Phys. Rev. C78, 024603 (2008)</a:t>
            </a:r>
          </a:p>
          <a:p>
            <a:endParaRPr lang="en-US" b="1" dirty="0" smtClean="0"/>
          </a:p>
          <a:p>
            <a:r>
              <a:rPr lang="en-US" b="1" dirty="0" smtClean="0"/>
              <a:t>Data: Heavy Products</a:t>
            </a:r>
          </a:p>
          <a:p>
            <a:r>
              <a:rPr lang="en-US" b="1" dirty="0" smtClean="0"/>
              <a:t>S.B Kaufmann et al., Phys. Rev. C 18, 1349(1978)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486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Shape and magnitude of </a:t>
            </a:r>
            <a:r>
              <a:rPr lang="pl-PL" sz="1600" b="1" dirty="0" smtClean="0"/>
              <a:t>m</a:t>
            </a:r>
            <a:r>
              <a:rPr lang="en-US" sz="1600" b="1" dirty="0" smtClean="0"/>
              <a:t>ass </a:t>
            </a:r>
            <a:r>
              <a:rPr lang="pl-PL" sz="1600" b="1" dirty="0" smtClean="0"/>
              <a:t>dependence of F/B </a:t>
            </a:r>
            <a:r>
              <a:rPr lang="pl-PL" sz="1600" b="1" dirty="0" err="1" smtClean="0"/>
              <a:t>asymmetry</a:t>
            </a:r>
            <a:r>
              <a:rPr lang="en-US" sz="1600" b="1" dirty="0" smtClean="0"/>
              <a:t> is BEST reproduced by </a:t>
            </a:r>
            <a:r>
              <a:rPr lang="en-US" sz="1600" b="1" dirty="0" smtClean="0">
                <a:solidFill>
                  <a:srgbClr val="0070C0"/>
                </a:solidFill>
              </a:rPr>
              <a:t>GEMINI++ </a:t>
            </a:r>
            <a:r>
              <a:rPr lang="en-US" sz="1600" b="1" dirty="0" smtClean="0"/>
              <a:t>for both </a:t>
            </a:r>
            <a:r>
              <a:rPr lang="pl-PL" sz="1600" b="1" dirty="0" err="1" smtClean="0"/>
              <a:t>light</a:t>
            </a:r>
            <a:r>
              <a:rPr lang="pl-PL" sz="1600" b="1" dirty="0" smtClean="0"/>
              <a:t> and heavy </a:t>
            </a:r>
            <a:r>
              <a:rPr lang="en-US" sz="1600" b="1" dirty="0" smtClean="0"/>
              <a:t>products. </a:t>
            </a:r>
            <a:endParaRPr lang="pl-PL" sz="16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 smtClean="0"/>
              <a:t>The magnitude of F/B asymmetry of HEAVY products  significantly OVERESTIMATED by </a:t>
            </a:r>
            <a:r>
              <a:rPr lang="pl-PL" sz="1600" b="1" dirty="0" smtClean="0">
                <a:solidFill>
                  <a:srgbClr val="FFC000"/>
                </a:solidFill>
              </a:rPr>
              <a:t>GEM2</a:t>
            </a:r>
            <a:r>
              <a:rPr lang="pl-PL" sz="1600" b="1" dirty="0" smtClean="0"/>
              <a:t> and </a:t>
            </a:r>
            <a:r>
              <a:rPr lang="pl-PL" sz="1600" b="1" dirty="0" smtClean="0">
                <a:solidFill>
                  <a:srgbClr val="FF0000"/>
                </a:solidFill>
              </a:rPr>
              <a:t>SMM</a:t>
            </a: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1" y="1282391"/>
            <a:ext cx="5031659" cy="42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Łącznik prosty ze strzałką 13"/>
          <p:cNvCxnSpPr/>
          <p:nvPr/>
        </p:nvCxnSpPr>
        <p:spPr>
          <a:xfrm flipH="1">
            <a:off x="5715000" y="1371600"/>
            <a:ext cx="1524000" cy="762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4"/>
          <p:cNvCxnSpPr/>
          <p:nvPr/>
        </p:nvCxnSpPr>
        <p:spPr>
          <a:xfrm flipH="1" flipV="1">
            <a:off x="5715000" y="4267200"/>
            <a:ext cx="1524000" cy="914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2"/>
          <p:cNvCxnSpPr/>
          <p:nvPr/>
        </p:nvCxnSpPr>
        <p:spPr>
          <a:xfrm>
            <a:off x="381000" y="4306431"/>
            <a:ext cx="2286000" cy="570369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1295400" y="1371600"/>
            <a:ext cx="1676400" cy="1600200"/>
          </a:xfrm>
          <a:prstGeom prst="wedgeEllipseCallout">
            <a:avLst>
              <a:gd name="adj1" fmla="val -39122"/>
              <a:gd name="adj2" fmla="val 52231"/>
            </a:avLst>
          </a:prstGeom>
          <a:solidFill>
            <a:schemeClr val="accent1">
              <a:alpha val="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5600" y="3683675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Lines</a:t>
            </a:r>
            <a:r>
              <a:rPr lang="pl-PL" b="1" dirty="0" smtClean="0"/>
              <a:t> = model predictions:</a:t>
            </a:r>
          </a:p>
          <a:p>
            <a:r>
              <a:rPr lang="pl-PL" b="1" dirty="0" smtClean="0">
                <a:solidFill>
                  <a:srgbClr val="92D050"/>
                </a:solidFill>
              </a:rPr>
              <a:t>INCL4.6+ABLA07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INCL4.6+SMM</a:t>
            </a:r>
          </a:p>
          <a:p>
            <a:r>
              <a:rPr lang="pl-PL" b="1" dirty="0">
                <a:solidFill>
                  <a:srgbClr val="0070C0"/>
                </a:solidFill>
              </a:rPr>
              <a:t>INCL4.6+GEMINI++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FFC000"/>
                </a:solidFill>
              </a:rPr>
              <a:t>INCL4.6+GEM2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2132</Words>
  <Application>Microsoft Office PowerPoint</Application>
  <PresentationFormat>On-screen Show (4:3)</PresentationFormat>
  <Paragraphs>495</Paragraphs>
  <Slides>24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</dc:creator>
  <cp:lastModifiedBy>sharma</cp:lastModifiedBy>
  <cp:revision>205</cp:revision>
  <dcterms:modified xsi:type="dcterms:W3CDTF">2014-09-21T11:31:57Z</dcterms:modified>
</cp:coreProperties>
</file>