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2" r:id="rId8"/>
    <p:sldId id="270" r:id="rId9"/>
    <p:sldId id="268" r:id="rId10"/>
    <p:sldId id="261" r:id="rId11"/>
    <p:sldId id="264" r:id="rId12"/>
    <p:sldId id="265" r:id="rId13"/>
    <p:sldId id="267" r:id="rId14"/>
    <p:sldId id="266" r:id="rId15"/>
    <p:sldId id="26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16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6F1D-37BF-4144-A07D-C8BD78E1D431}" type="datetimeFigureOut">
              <a:rPr lang="pl-PL" smtClean="0"/>
              <a:t>2014-09-21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8F92-D800-43CE-B66C-53B07436D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45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6F1D-37BF-4144-A07D-C8BD78E1D431}" type="datetimeFigureOut">
              <a:rPr lang="pl-PL" smtClean="0"/>
              <a:t>2014-09-21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8F92-D800-43CE-B66C-53B07436D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16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6F1D-37BF-4144-A07D-C8BD78E1D431}" type="datetimeFigureOut">
              <a:rPr lang="pl-PL" smtClean="0"/>
              <a:t>2014-09-21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8F92-D800-43CE-B66C-53B07436D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46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6F1D-37BF-4144-A07D-C8BD78E1D431}" type="datetimeFigureOut">
              <a:rPr lang="pl-PL" smtClean="0"/>
              <a:t>2014-09-21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8F92-D800-43CE-B66C-53B07436D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0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6F1D-37BF-4144-A07D-C8BD78E1D431}" type="datetimeFigureOut">
              <a:rPr lang="pl-PL" smtClean="0"/>
              <a:t>2014-09-21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8F92-D800-43CE-B66C-53B07436D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373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6F1D-37BF-4144-A07D-C8BD78E1D431}" type="datetimeFigureOut">
              <a:rPr lang="pl-PL" smtClean="0"/>
              <a:t>2014-09-21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8F92-D800-43CE-B66C-53B07436D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18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6F1D-37BF-4144-A07D-C8BD78E1D431}" type="datetimeFigureOut">
              <a:rPr lang="pl-PL" smtClean="0"/>
              <a:t>2014-09-21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8F92-D800-43CE-B66C-53B07436D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48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6F1D-37BF-4144-A07D-C8BD78E1D431}" type="datetimeFigureOut">
              <a:rPr lang="pl-PL" smtClean="0"/>
              <a:t>2014-09-21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8F92-D800-43CE-B66C-53B07436D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34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6F1D-37BF-4144-A07D-C8BD78E1D431}" type="datetimeFigureOut">
              <a:rPr lang="pl-PL" smtClean="0"/>
              <a:t>2014-09-21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8F92-D800-43CE-B66C-53B07436D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726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6F1D-37BF-4144-A07D-C8BD78E1D431}" type="datetimeFigureOut">
              <a:rPr lang="pl-PL" smtClean="0"/>
              <a:t>2014-09-21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8F92-D800-43CE-B66C-53B07436D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72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6F1D-37BF-4144-A07D-C8BD78E1D431}" type="datetimeFigureOut">
              <a:rPr lang="pl-PL" smtClean="0"/>
              <a:t>2014-09-21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8F92-D800-43CE-B66C-53B07436D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209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E6F1D-37BF-4144-A07D-C8BD78E1D431}" type="datetimeFigureOut">
              <a:rPr lang="pl-PL" smtClean="0"/>
              <a:t>2014-09-21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8F92-D800-43CE-B66C-53B07436D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7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Active shielding for measurements of ultra-weak and low frequency magnetic signals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Project by Grzegorz Wyszyński</a:t>
            </a:r>
          </a:p>
          <a:p>
            <a:r>
              <a:rPr lang="pl-PL" dirty="0" err="1" smtClean="0"/>
              <a:t>Supervisor</a:t>
            </a:r>
            <a:r>
              <a:rPr lang="pl-PL" dirty="0" smtClean="0"/>
              <a:t>: prof. dr hab. Kazimierz Bodek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957" y="5257800"/>
            <a:ext cx="6434086" cy="114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My </a:t>
            </a:r>
            <a:r>
              <a:rPr lang="pl-PL" dirty="0" err="1" smtClean="0"/>
              <a:t>solution</a:t>
            </a:r>
            <a:r>
              <a:rPr lang="pl-PL" dirty="0" smtClean="0"/>
              <a:t>: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17" y="1404742"/>
            <a:ext cx="1905802" cy="1905802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01" y="1404742"/>
            <a:ext cx="1885397" cy="190580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80" y="1406144"/>
            <a:ext cx="1881728" cy="19044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0424"/>
            <a:ext cx="1816841" cy="19044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51" y="3350424"/>
            <a:ext cx="1896843" cy="19044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86" y="3350424"/>
            <a:ext cx="1896843" cy="19044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97" y="3350424"/>
            <a:ext cx="1897103" cy="19044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48" y="4930399"/>
            <a:ext cx="1896843" cy="19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How 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the </a:t>
            </a:r>
            <a:r>
              <a:rPr lang="pl-PL" dirty="0" err="1" smtClean="0"/>
              <a:t>compensation</a:t>
            </a:r>
            <a:r>
              <a:rPr lang="pl-PL" dirty="0" smtClean="0"/>
              <a:t> </a:t>
            </a:r>
            <a:r>
              <a:rPr lang="pl-PL" dirty="0" err="1" smtClean="0"/>
              <a:t>systems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r="24628"/>
          <a:stretch/>
        </p:blipFill>
        <p:spPr>
          <a:xfrm>
            <a:off x="9728" y="1679238"/>
            <a:ext cx="4143983" cy="441392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5" r="7048"/>
          <a:stretch/>
        </p:blipFill>
        <p:spPr>
          <a:xfrm>
            <a:off x="4182894" y="1683109"/>
            <a:ext cx="4737370" cy="440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Comparison</a:t>
            </a:r>
            <a:r>
              <a:rPr lang="pl-PL" dirty="0" smtClean="0"/>
              <a:t> –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distant</a:t>
            </a:r>
            <a:r>
              <a:rPr lang="pl-PL" dirty="0" smtClean="0"/>
              <a:t> </a:t>
            </a:r>
            <a:r>
              <a:rPr lang="pl-PL" dirty="0" err="1" smtClean="0"/>
              <a:t>source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r="24885"/>
          <a:stretch/>
        </p:blipFill>
        <p:spPr>
          <a:xfrm>
            <a:off x="107005" y="1742943"/>
            <a:ext cx="4094743" cy="44136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5" r="8112"/>
          <a:stretch/>
        </p:blipFill>
        <p:spPr>
          <a:xfrm>
            <a:off x="4201748" y="1742943"/>
            <a:ext cx="4687484" cy="44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Improving</a:t>
            </a:r>
            <a:r>
              <a:rPr lang="pl-PL" dirty="0" smtClean="0"/>
              <a:t> </a:t>
            </a:r>
            <a:r>
              <a:rPr lang="pl-PL" dirty="0" err="1" smtClean="0"/>
              <a:t>spherical</a:t>
            </a:r>
            <a:r>
              <a:rPr lang="pl-PL" dirty="0" smtClean="0"/>
              <a:t> </a:t>
            </a:r>
            <a:r>
              <a:rPr lang="pl-PL" dirty="0" err="1" smtClean="0"/>
              <a:t>coil</a:t>
            </a:r>
            <a:r>
              <a:rPr lang="pl-PL" dirty="0" smtClean="0"/>
              <a:t> system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83214"/>
            <a:ext cx="2151429" cy="21600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50" y="1883214"/>
            <a:ext cx="2151429" cy="2160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50" y="1883214"/>
            <a:ext cx="2151429" cy="21600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7340"/>
            <a:ext cx="2151429" cy="2160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24" y="4287340"/>
            <a:ext cx="2151429" cy="216000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48" y="4287340"/>
            <a:ext cx="2160000" cy="21600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43" y="4287340"/>
            <a:ext cx="21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Improving</a:t>
            </a:r>
            <a:r>
              <a:rPr lang="pl-PL" dirty="0" smtClean="0"/>
              <a:t> </a:t>
            </a:r>
            <a:r>
              <a:rPr lang="pl-PL" dirty="0" err="1" smtClean="0"/>
              <a:t>spherical</a:t>
            </a:r>
            <a:r>
              <a:rPr lang="pl-PL" dirty="0" smtClean="0"/>
              <a:t> </a:t>
            </a:r>
            <a:r>
              <a:rPr lang="pl-PL" dirty="0" err="1" smtClean="0"/>
              <a:t>coils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24515"/>
          <a:stretch/>
        </p:blipFill>
        <p:spPr>
          <a:xfrm>
            <a:off x="145913" y="1801535"/>
            <a:ext cx="4130838" cy="44100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r="8112"/>
          <a:stretch/>
        </p:blipFill>
        <p:spPr>
          <a:xfrm>
            <a:off x="4276751" y="1801535"/>
            <a:ext cx="4675842" cy="44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Summary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Active </a:t>
            </a:r>
            <a:r>
              <a:rPr lang="pl-PL" dirty="0" err="1" smtClean="0"/>
              <a:t>magnetic</a:t>
            </a:r>
            <a:r>
              <a:rPr lang="pl-PL" dirty="0" smtClean="0"/>
              <a:t> </a:t>
            </a:r>
            <a:r>
              <a:rPr lang="pl-PL" dirty="0" err="1" smtClean="0"/>
              <a:t>shielding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crucial</a:t>
            </a:r>
            <a:r>
              <a:rPr lang="pl-PL" dirty="0" smtClean="0"/>
              <a:t> part in </a:t>
            </a:r>
            <a:r>
              <a:rPr lang="pl-PL" dirty="0" err="1" smtClean="0"/>
              <a:t>many</a:t>
            </a:r>
            <a:r>
              <a:rPr lang="pl-PL" dirty="0" smtClean="0"/>
              <a:t>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medical</a:t>
            </a:r>
            <a:r>
              <a:rPr lang="pl-PL" dirty="0" smtClean="0"/>
              <a:t> </a:t>
            </a:r>
            <a:r>
              <a:rPr lang="pl-PL" dirty="0" err="1" smtClean="0"/>
              <a:t>diagnostic</a:t>
            </a:r>
            <a:r>
              <a:rPr lang="pl-PL" dirty="0" smtClean="0"/>
              <a:t> </a:t>
            </a:r>
            <a:r>
              <a:rPr lang="pl-PL" dirty="0" err="1" smtClean="0"/>
              <a:t>tools</a:t>
            </a:r>
            <a:r>
              <a:rPr lang="pl-PL" dirty="0" smtClean="0"/>
              <a:t>.</a:t>
            </a:r>
          </a:p>
          <a:p>
            <a:r>
              <a:rPr lang="pl-PL" dirty="0" smtClean="0"/>
              <a:t>It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crucial</a:t>
            </a:r>
            <a:r>
              <a:rPr lang="pl-PL" dirty="0" smtClean="0"/>
              <a:t> for </a:t>
            </a:r>
            <a:r>
              <a:rPr lang="pl-PL" dirty="0" err="1" smtClean="0"/>
              <a:t>many</a:t>
            </a:r>
            <a:r>
              <a:rPr lang="pl-PL" dirty="0" smtClean="0"/>
              <a:t> </a:t>
            </a:r>
            <a:r>
              <a:rPr lang="pl-PL" dirty="0" err="1" smtClean="0"/>
              <a:t>experiments</a:t>
            </a:r>
            <a:endParaRPr lang="pl-PL" dirty="0" smtClean="0"/>
          </a:p>
          <a:p>
            <a:r>
              <a:rPr lang="pl-PL" dirty="0" err="1" smtClean="0"/>
              <a:t>Commonly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</a:t>
            </a:r>
            <a:r>
              <a:rPr lang="pl-PL" dirty="0" err="1" smtClean="0"/>
              <a:t>systems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based</a:t>
            </a:r>
            <a:r>
              <a:rPr lang="pl-PL" dirty="0" smtClean="0"/>
              <a:t> on Helmholtz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 smtClean="0"/>
              <a:t>coils</a:t>
            </a:r>
            <a:endParaRPr lang="pl-PL" dirty="0" smtClean="0"/>
          </a:p>
          <a:p>
            <a:r>
              <a:rPr lang="pl-PL" dirty="0" err="1" smtClean="0"/>
              <a:t>Coil</a:t>
            </a:r>
            <a:r>
              <a:rPr lang="pl-PL" dirty="0" smtClean="0"/>
              <a:t> system </a:t>
            </a:r>
            <a:r>
              <a:rPr lang="pl-PL" dirty="0" err="1" smtClean="0"/>
              <a:t>proposed</a:t>
            </a:r>
            <a:r>
              <a:rPr lang="pl-PL" dirty="0" smtClean="0"/>
              <a:t> by </a:t>
            </a:r>
            <a:r>
              <a:rPr lang="pl-PL" dirty="0" err="1" smtClean="0"/>
              <a:t>us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based</a:t>
            </a:r>
            <a:r>
              <a:rPr lang="pl-PL" dirty="0" smtClean="0"/>
              <a:t> on </a:t>
            </a:r>
            <a:r>
              <a:rPr lang="pl-PL" dirty="0" err="1" smtClean="0"/>
              <a:t>decomposition</a:t>
            </a:r>
            <a:r>
              <a:rPr lang="pl-PL" dirty="0" smtClean="0"/>
              <a:t> of </a:t>
            </a:r>
            <a:r>
              <a:rPr lang="pl-PL" dirty="0" err="1" smtClean="0"/>
              <a:t>magnetic</a:t>
            </a:r>
            <a:r>
              <a:rPr lang="pl-PL" dirty="0" smtClean="0"/>
              <a:t> field </a:t>
            </a:r>
            <a:r>
              <a:rPr lang="pl-PL" dirty="0" err="1" smtClean="0"/>
              <a:t>into</a:t>
            </a:r>
            <a:r>
              <a:rPr lang="pl-PL" dirty="0" smtClean="0"/>
              <a:t> </a:t>
            </a:r>
            <a:r>
              <a:rPr lang="pl-PL" dirty="0" err="1" smtClean="0"/>
              <a:t>orthogonal</a:t>
            </a:r>
            <a:r>
              <a:rPr lang="pl-PL" dirty="0" smtClean="0"/>
              <a:t> </a:t>
            </a:r>
            <a:r>
              <a:rPr lang="pl-PL" dirty="0" err="1" smtClean="0"/>
              <a:t>multipoles</a:t>
            </a:r>
            <a:endParaRPr lang="pl-PL" dirty="0" smtClean="0"/>
          </a:p>
          <a:p>
            <a:r>
              <a:rPr lang="pl-PL" dirty="0" err="1" smtClean="0"/>
              <a:t>Such</a:t>
            </a:r>
            <a:r>
              <a:rPr lang="pl-PL" dirty="0" smtClean="0"/>
              <a:t> </a:t>
            </a:r>
            <a:r>
              <a:rPr lang="pl-PL" dirty="0" err="1" smtClean="0"/>
              <a:t>systems</a:t>
            </a:r>
            <a:r>
              <a:rPr lang="pl-PL" dirty="0" smtClean="0"/>
              <a:t> </a:t>
            </a:r>
            <a:r>
              <a:rPr lang="pl-PL" dirty="0" err="1" smtClean="0"/>
              <a:t>gives</a:t>
            </a:r>
            <a:r>
              <a:rPr lang="pl-PL" dirty="0" smtClean="0"/>
              <a:t> 100 </a:t>
            </a:r>
            <a:r>
              <a:rPr lang="pl-PL" dirty="0" err="1" smtClean="0"/>
              <a:t>times</a:t>
            </a:r>
            <a:r>
              <a:rPr lang="pl-PL" dirty="0" smtClean="0"/>
              <a:t> </a:t>
            </a:r>
            <a:r>
              <a:rPr lang="pl-PL" dirty="0" err="1" smtClean="0"/>
              <a:t>better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808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Magnetic</a:t>
            </a:r>
            <a:r>
              <a:rPr lang="pl-PL" dirty="0" smtClean="0"/>
              <a:t> field </a:t>
            </a:r>
            <a:r>
              <a:rPr lang="pl-PL" dirty="0" err="1" smtClean="0"/>
              <a:t>noise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386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Magnetocardiography</a:t>
            </a:r>
            <a:r>
              <a:rPr lang="pl-PL" dirty="0"/>
              <a:t> </a:t>
            </a:r>
            <a:r>
              <a:rPr lang="pl-PL" dirty="0" smtClean="0"/>
              <a:t>(MCG)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977" y="1825625"/>
            <a:ext cx="57860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Magnetocardiography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100" y="3039096"/>
            <a:ext cx="3710250" cy="31378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825625"/>
            <a:ext cx="3557250" cy="334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Magnetoencephalography</a:t>
            </a:r>
            <a:r>
              <a:rPr lang="pl-PL" smtClean="0"/>
              <a:t> (MEG)</a:t>
            </a:r>
            <a:endParaRPr lang="pl-PL" dirty="0"/>
          </a:p>
        </p:txBody>
      </p:sp>
      <p:pic>
        <p:nvPicPr>
          <p:cNvPr id="1026" name="Picture 2" descr="http://upload.wikimedia.org/wikipedia/commons/e/e6/NIMH_ME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66" y="1825625"/>
            <a:ext cx="289006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How to </a:t>
            </a:r>
            <a:r>
              <a:rPr lang="pl-PL" dirty="0" err="1" smtClean="0"/>
              <a:t>shield</a:t>
            </a:r>
            <a:r>
              <a:rPr lang="pl-PL" dirty="0" smtClean="0"/>
              <a:t> the </a:t>
            </a:r>
            <a:r>
              <a:rPr lang="pl-PL" dirty="0" err="1" smtClean="0"/>
              <a:t>magnetic</a:t>
            </a:r>
            <a:r>
              <a:rPr lang="pl-PL" dirty="0" smtClean="0"/>
              <a:t> </a:t>
            </a:r>
            <a:r>
              <a:rPr lang="pl-PL" dirty="0" err="1" smtClean="0"/>
              <a:t>noise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12541" y="2526721"/>
            <a:ext cx="2825578" cy="2586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B=0</a:t>
            </a:r>
            <a:endParaRPr lang="pl-PL" dirty="0"/>
          </a:p>
        </p:txBody>
      </p:sp>
      <p:sp>
        <p:nvSpPr>
          <p:cNvPr id="6" name="Gwiazda 5-ramienna 5"/>
          <p:cNvSpPr/>
          <p:nvPr/>
        </p:nvSpPr>
        <p:spPr>
          <a:xfrm>
            <a:off x="2454875" y="2129298"/>
            <a:ext cx="172995" cy="17299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Gwiazda 5-ramienna 6"/>
          <p:cNvSpPr/>
          <p:nvPr/>
        </p:nvSpPr>
        <p:spPr>
          <a:xfrm>
            <a:off x="3884141" y="2155015"/>
            <a:ext cx="172995" cy="17299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5-ramienna 7"/>
          <p:cNvSpPr/>
          <p:nvPr/>
        </p:nvSpPr>
        <p:spPr>
          <a:xfrm>
            <a:off x="5712940" y="3245525"/>
            <a:ext cx="172995" cy="17299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5-ramienna 8"/>
          <p:cNvSpPr/>
          <p:nvPr/>
        </p:nvSpPr>
        <p:spPr>
          <a:xfrm>
            <a:off x="2096531" y="4456487"/>
            <a:ext cx="172995" cy="17299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Gwiazda 5-ramienna 9"/>
          <p:cNvSpPr/>
          <p:nvPr/>
        </p:nvSpPr>
        <p:spPr>
          <a:xfrm>
            <a:off x="2953264" y="5337830"/>
            <a:ext cx="172995" cy="17299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Gwiazda 5-ramienna 10"/>
          <p:cNvSpPr/>
          <p:nvPr/>
        </p:nvSpPr>
        <p:spPr>
          <a:xfrm>
            <a:off x="4897394" y="5225615"/>
            <a:ext cx="172995" cy="17299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8048368" y="2129298"/>
            <a:ext cx="370702" cy="33815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COMPUTER</a:t>
            </a:r>
            <a:endParaRPr lang="pl-PL" dirty="0"/>
          </a:p>
        </p:txBody>
      </p:sp>
      <p:cxnSp>
        <p:nvCxnSpPr>
          <p:cNvPr id="14" name="Łącznik prosty 13"/>
          <p:cNvCxnSpPr>
            <a:stCxn id="7" idx="4"/>
          </p:cNvCxnSpPr>
          <p:nvPr/>
        </p:nvCxnSpPr>
        <p:spPr>
          <a:xfrm>
            <a:off x="4057136" y="2221093"/>
            <a:ext cx="4002230" cy="0"/>
          </a:xfrm>
          <a:prstGeom prst="line">
            <a:avLst/>
          </a:prstGeom>
          <a:ln w="63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>
            <a:stCxn id="8" idx="1"/>
          </p:cNvCxnSpPr>
          <p:nvPr/>
        </p:nvCxnSpPr>
        <p:spPr>
          <a:xfrm>
            <a:off x="5712940" y="3311603"/>
            <a:ext cx="2346426" cy="24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>
            <a:stCxn id="11" idx="4"/>
          </p:cNvCxnSpPr>
          <p:nvPr/>
        </p:nvCxnSpPr>
        <p:spPr>
          <a:xfrm>
            <a:off x="5070389" y="5291693"/>
            <a:ext cx="29779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>
            <a:stCxn id="9" idx="4"/>
          </p:cNvCxnSpPr>
          <p:nvPr/>
        </p:nvCxnSpPr>
        <p:spPr>
          <a:xfrm>
            <a:off x="2269526" y="4522565"/>
            <a:ext cx="5778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>
            <a:off x="2629141" y="2190353"/>
            <a:ext cx="54204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>
            <a:stCxn id="10" idx="3"/>
          </p:cNvCxnSpPr>
          <p:nvPr/>
        </p:nvCxnSpPr>
        <p:spPr>
          <a:xfrm>
            <a:off x="3093220" y="5510825"/>
            <a:ext cx="5009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29"/>
          <p:cNvSpPr/>
          <p:nvPr/>
        </p:nvSpPr>
        <p:spPr>
          <a:xfrm>
            <a:off x="2269526" y="5734455"/>
            <a:ext cx="3357925" cy="6614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CURRENT SOURCE</a:t>
            </a:r>
            <a:endParaRPr lang="pl-PL" dirty="0"/>
          </a:p>
        </p:txBody>
      </p:sp>
      <p:cxnSp>
        <p:nvCxnSpPr>
          <p:cNvPr id="34" name="Łącznik łamany 33"/>
          <p:cNvCxnSpPr>
            <a:stCxn id="12" idx="2"/>
            <a:endCxn id="30" idx="3"/>
          </p:cNvCxnSpPr>
          <p:nvPr/>
        </p:nvCxnSpPr>
        <p:spPr>
          <a:xfrm rot="5400000">
            <a:off x="6653400" y="4484876"/>
            <a:ext cx="554371" cy="26062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Elipsa 34"/>
          <p:cNvSpPr/>
          <p:nvPr/>
        </p:nvSpPr>
        <p:spPr>
          <a:xfrm>
            <a:off x="2890626" y="2391056"/>
            <a:ext cx="175974" cy="289604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Elipsa 35"/>
          <p:cNvSpPr/>
          <p:nvPr/>
        </p:nvSpPr>
        <p:spPr>
          <a:xfrm>
            <a:off x="4781080" y="2391055"/>
            <a:ext cx="175974" cy="289604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8" name="Łącznik prosty 37"/>
          <p:cNvCxnSpPr>
            <a:stCxn id="35" idx="4"/>
          </p:cNvCxnSpPr>
          <p:nvPr/>
        </p:nvCxnSpPr>
        <p:spPr>
          <a:xfrm>
            <a:off x="2978613" y="5287097"/>
            <a:ext cx="0" cy="447357"/>
          </a:xfrm>
          <a:prstGeom prst="line">
            <a:avLst/>
          </a:prstGeom>
          <a:ln w="12700">
            <a:solidFill>
              <a:schemeClr val="tx1"/>
            </a:solidFill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Łącznik prosty 40"/>
          <p:cNvCxnSpPr>
            <a:stCxn id="36" idx="4"/>
          </p:cNvCxnSpPr>
          <p:nvPr/>
        </p:nvCxnSpPr>
        <p:spPr>
          <a:xfrm>
            <a:off x="4869067" y="5287096"/>
            <a:ext cx="0" cy="447358"/>
          </a:xfrm>
          <a:prstGeom prst="line">
            <a:avLst/>
          </a:prstGeom>
          <a:ln w="12700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2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uiExpand="1" build="allAtOnce" animBg="1"/>
      <p:bldP spid="30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Current</a:t>
            </a:r>
            <a:r>
              <a:rPr lang="pl-PL" dirty="0" smtClean="0"/>
              <a:t> </a:t>
            </a:r>
            <a:r>
              <a:rPr lang="pl-PL" dirty="0" err="1" smtClean="0"/>
              <a:t>active</a:t>
            </a:r>
            <a:r>
              <a:rPr lang="pl-PL" dirty="0" smtClean="0"/>
              <a:t> </a:t>
            </a:r>
            <a:r>
              <a:rPr lang="pl-PL" dirty="0" err="1" smtClean="0"/>
              <a:t>compensation</a:t>
            </a:r>
            <a:r>
              <a:rPr lang="pl-PL" dirty="0" smtClean="0"/>
              <a:t> </a:t>
            </a:r>
            <a:r>
              <a:rPr lang="pl-PL" dirty="0" err="1" smtClean="0"/>
              <a:t>systems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36" y="1825625"/>
            <a:ext cx="6547727" cy="4351338"/>
          </a:xfrm>
        </p:spPr>
      </p:pic>
    </p:spTree>
    <p:extLst>
      <p:ext uri="{BB962C8B-B14F-4D97-AF65-F5344CB8AC3E}">
        <p14:creationId xmlns:p14="http://schemas.microsoft.com/office/powerpoint/2010/main" val="35609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1st idea –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coils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86" y="1825625"/>
            <a:ext cx="4491027" cy="4351338"/>
          </a:xfrm>
        </p:spPr>
      </p:pic>
    </p:spTree>
    <p:extLst>
      <p:ext uri="{BB962C8B-B14F-4D97-AF65-F5344CB8AC3E}">
        <p14:creationId xmlns:p14="http://schemas.microsoft.com/office/powerpoint/2010/main" val="197471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My idea: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Describe field </a:t>
                </a:r>
                <a:r>
                  <a:rPr lang="pl-PL" dirty="0" err="1" smtClean="0"/>
                  <a:t>using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Spherical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Harmonics</a:t>
                </a:r>
                <a:r>
                  <a:rPr lang="pl-PL" dirty="0" smtClean="0"/>
                  <a:t>:</a:t>
                </a:r>
                <a:r>
                  <a:rPr lang="pl-PL" dirty="0"/>
                  <a:t/>
                </a:r>
                <a:br>
                  <a:rPr lang="pl-PL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𝑙𝑚</m:t>
                                </m:r>
                              </m:sub>
                            </m:sSub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pl-PL" dirty="0" smtClean="0"/>
              </a:p>
              <a:p>
                <a:r>
                  <a:rPr lang="pl-PL" dirty="0" err="1" smtClean="0"/>
                  <a:t>Such</a:t>
                </a:r>
                <a:r>
                  <a:rPr lang="pl-PL" dirty="0" smtClean="0"/>
                  <a:t> a field </a:t>
                </a:r>
                <a:r>
                  <a:rPr lang="pl-PL" dirty="0" err="1" smtClean="0"/>
                  <a:t>can</a:t>
                </a:r>
                <a:r>
                  <a:rPr lang="pl-PL" dirty="0" smtClean="0"/>
                  <a:t> be </a:t>
                </a:r>
                <a:r>
                  <a:rPr lang="pl-PL" dirty="0" err="1" smtClean="0"/>
                  <a:t>created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using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currents</a:t>
                </a:r>
                <a:r>
                  <a:rPr lang="pl-PL" dirty="0" smtClean="0"/>
                  <a:t>:</a:t>
                </a:r>
                <a:r>
                  <a:rPr lang="pl-PL" dirty="0"/>
                  <a:t/>
                </a:r>
                <a:br>
                  <a:rPr lang="pl-PL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𝑙𝑚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𝑙𝑚</m:t>
                        </m:r>
                      </m:sub>
                    </m:sSub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pl-PL" dirty="0" smtClean="0"/>
              </a:p>
              <a:p>
                <a:r>
                  <a:rPr lang="pl-PL" dirty="0" smtClean="0"/>
                  <a:t>(lm) </a:t>
                </a:r>
                <a:r>
                  <a:rPr lang="pl-PL" dirty="0" err="1" smtClean="0"/>
                  <a:t>fields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are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orthogonal</a:t>
                </a:r>
                <a:r>
                  <a:rPr lang="pl-PL" dirty="0"/>
                  <a:t> </a:t>
                </a:r>
                <a:r>
                  <a:rPr lang="pl-PL" dirty="0" smtClean="0"/>
                  <a:t>and for far </a:t>
                </a:r>
                <a:r>
                  <a:rPr lang="pl-PL" dirty="0" err="1" smtClean="0"/>
                  <a:t>sources</a:t>
                </a:r>
                <a:r>
                  <a:rPr lang="pl-PL" dirty="0" smtClean="0"/>
                  <a:t>, </a:t>
                </a:r>
                <a:r>
                  <a:rPr lang="pl-PL" dirty="0" err="1" smtClean="0"/>
                  <a:t>only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first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few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ls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are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necessary</a:t>
                </a:r>
                <a:r>
                  <a:rPr lang="pl-PL" dirty="0" smtClean="0"/>
                  <a:t> to </a:t>
                </a:r>
                <a:r>
                  <a:rPr lang="pl-PL" dirty="0" err="1" smtClean="0"/>
                  <a:t>consider</a:t>
                </a:r>
                <a:endParaRPr lang="pl-PL" dirty="0" smtClean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2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140</Words>
  <Application>Microsoft Office PowerPoint</Application>
  <PresentationFormat>Pokaz na ekranie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Motyw pakietu Office</vt:lpstr>
      <vt:lpstr>Active shielding for measurements of ultra-weak and low frequency magnetic signals </vt:lpstr>
      <vt:lpstr>Magnetic field noise</vt:lpstr>
      <vt:lpstr>Magnetocardiography (MCG)</vt:lpstr>
      <vt:lpstr>Magnetocardiography</vt:lpstr>
      <vt:lpstr>Magnetoencephalography (MEG)</vt:lpstr>
      <vt:lpstr>How to shield the magnetic noise?</vt:lpstr>
      <vt:lpstr>Current active compensation systems</vt:lpstr>
      <vt:lpstr>1st idea – additional coils</vt:lpstr>
      <vt:lpstr>My idea:</vt:lpstr>
      <vt:lpstr>My solution:</vt:lpstr>
      <vt:lpstr>How good are the compensation systems?</vt:lpstr>
      <vt:lpstr>Comparison – more distant source</vt:lpstr>
      <vt:lpstr>Improving spherical coil system</vt:lpstr>
      <vt:lpstr>Improving spherical coils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Wyszyński</dc:creator>
  <cp:lastModifiedBy>Grzegorz Wyszyński</cp:lastModifiedBy>
  <cp:revision>13</cp:revision>
  <dcterms:created xsi:type="dcterms:W3CDTF">2014-09-17T17:18:22Z</dcterms:created>
  <dcterms:modified xsi:type="dcterms:W3CDTF">2014-09-21T10:05:31Z</dcterms:modified>
</cp:coreProperties>
</file>