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24"/>
  </p:notesMasterIdLst>
  <p:sldIdLst>
    <p:sldId id="600" r:id="rId2"/>
    <p:sldId id="463" r:id="rId3"/>
    <p:sldId id="291" r:id="rId4"/>
    <p:sldId id="293" r:id="rId5"/>
    <p:sldId id="292" r:id="rId6"/>
    <p:sldId id="704" r:id="rId7"/>
    <p:sldId id="599" r:id="rId8"/>
    <p:sldId id="270" r:id="rId9"/>
    <p:sldId id="876" r:id="rId10"/>
    <p:sldId id="295" r:id="rId11"/>
    <p:sldId id="297" r:id="rId12"/>
    <p:sldId id="80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7" r:id="rId23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1D6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434" autoAdjust="0"/>
  </p:normalViewPr>
  <p:slideViewPr>
    <p:cSldViewPr>
      <p:cViewPr varScale="1">
        <p:scale>
          <a:sx n="78" d="100"/>
          <a:sy n="78" d="100"/>
        </p:scale>
        <p:origin x="162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9" d="100"/>
        <a:sy n="6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740922B9-FF8C-5F10-3D3F-DB6A0ADBBC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D377BD73-5146-9ACD-C712-0B813104DF5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190E22C-2A20-4268-A884-560635B3B337}" type="datetimeFigureOut">
              <a:rPr lang="pl-PL"/>
              <a:pPr>
                <a:defRPr/>
              </a:pPr>
              <a:t>18.10.2024</a:t>
            </a:fld>
            <a:endParaRPr lang="pl-PL"/>
          </a:p>
        </p:txBody>
      </p:sp>
      <p:sp>
        <p:nvSpPr>
          <p:cNvPr id="4" name="Symbol zastępczy obrazu slajdu 3">
            <a:extLst>
              <a:ext uri="{FF2B5EF4-FFF2-40B4-BE49-F238E27FC236}">
                <a16:creationId xmlns:a16="http://schemas.microsoft.com/office/drawing/2014/main" id="{BE584C26-D81D-9250-9D74-DA19E6FD7D3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>
            <a:extLst>
              <a:ext uri="{FF2B5EF4-FFF2-40B4-BE49-F238E27FC236}">
                <a16:creationId xmlns:a16="http://schemas.microsoft.com/office/drawing/2014/main" id="{C8C7A25C-738A-19D9-F2B5-93FEB7E059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14BB268-A0CA-36ED-2136-FC146748B21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5C09705-D94D-14D9-B569-785678D95A4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CFDFE1B-CF9D-46C2-8497-D98F77EB069D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7">
            <a:extLst>
              <a:ext uri="{FF2B5EF4-FFF2-40B4-BE49-F238E27FC236}">
                <a16:creationId xmlns:a16="http://schemas.microsoft.com/office/drawing/2014/main" id="{C4E0F4EF-F90F-4BCC-083F-59A5DFDDDB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Line 8">
            <a:extLst>
              <a:ext uri="{FF2B5EF4-FFF2-40B4-BE49-F238E27FC236}">
                <a16:creationId xmlns:a16="http://schemas.microsoft.com/office/drawing/2014/main" id="{3DA09571-3BC4-56E9-7921-E4F800AAEF6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pl-PL" altLang="en-US" noProof="0"/>
              <a:t>Kliknij, aby edytować styl wzorca tytułu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pl-PL" altLang="en-US" noProof="0"/>
              <a:t>Kliknij, aby edytować styl wzorca podtytułu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9B2BB0A-5752-EA71-EFF7-A29244EE69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DA871-F9C6-4CB8-B10F-176A45F2F7D5}" type="datetimeFigureOut">
              <a:rPr lang="pl-PL"/>
              <a:pPr>
                <a:defRPr/>
              </a:pPr>
              <a:t>18.10.2024</a:t>
            </a:fld>
            <a:endParaRPr lang="pl-PL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8A01FEC-1FBF-2D2D-F0EA-3A1B41058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BFE17ED-FF3E-6944-DDFC-C1B7BD9DDD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FCDFD-C296-4406-AB5B-E699F1D6FDEB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260853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E584BF8-7AAF-10FD-4066-91070C1640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AA14F-E151-4DB0-9925-DF1AEEC087D0}" type="datetimeFigureOut">
              <a:rPr lang="pl-PL"/>
              <a:pPr>
                <a:defRPr/>
              </a:pPr>
              <a:t>18.10.2024</a:t>
            </a:fld>
            <a:endParaRPr lang="pl-PL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8C16D6A-6229-F9CF-FF58-3118904351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BABD548-7188-847F-71EE-1818D84D24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F1AD5-97D3-43FB-BB3F-4C1595DDAD73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686126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2D58765-D6AB-5EBA-5D6D-9D7DBAB125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27ED7-D042-48B0-984F-220F82820360}" type="datetimeFigureOut">
              <a:rPr lang="pl-PL"/>
              <a:pPr>
                <a:defRPr/>
              </a:pPr>
              <a:t>18.10.2024</a:t>
            </a:fld>
            <a:endParaRPr lang="pl-PL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A506702-D30B-B915-4B01-C4F1FD9D8F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EFEF709-7306-EF39-EF63-A010C36C91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96D58-A70E-42AE-B094-95BC370D365D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2653563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ytuł, tekst i 2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BC0F02AC-937F-73E0-67AC-0DA9B647EB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4BA3F-8B59-4AE9-A244-BBF1FF03C41F}" type="datetimeFigureOut">
              <a:rPr lang="pl-PL"/>
              <a:pPr>
                <a:defRPr/>
              </a:pPr>
              <a:t>18.10.2024</a:t>
            </a:fld>
            <a:endParaRPr lang="pl-PL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6566D8D-7118-2806-2240-CA494423FA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300EDB4F-49AE-1BEC-FEC1-9453DB4D0E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3432B-7B44-49E5-AABD-48E001550719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341938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06F948-8019-F8F5-8D36-CD2AE09ECA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81D94-756F-4BEE-851F-FC11AA8AD11C}" type="datetimeFigureOut">
              <a:rPr lang="pl-PL"/>
              <a:pPr>
                <a:defRPr/>
              </a:pPr>
              <a:t>18.10.2024</a:t>
            </a:fld>
            <a:endParaRPr lang="pl-PL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39F1B6-84CC-7A6A-AD6E-56B357821C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3266038-B83F-F2BB-52B8-9FCE340343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592DB-A601-4320-9864-99F10DF5DA59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23895891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ytuł i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abeli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pl-PL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648ACB7-457F-0A48-9B86-5AA130CC84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C893E-66F3-4AA4-8031-DA4061D60D25}" type="datetimeFigureOut">
              <a:rPr lang="pl-PL"/>
              <a:pPr>
                <a:defRPr/>
              </a:pPr>
              <a:t>18.10.2024</a:t>
            </a:fld>
            <a:endParaRPr lang="pl-PL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FFDFBD-8FE4-0A38-C91B-B4D1FD4919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2029504-9B19-46BF-2107-85F4700DCD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07E00-1A32-4185-96E7-93F3FBA2AA0B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329769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786EE20-9908-5C9A-2C7B-BCB3692B00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6F334-5ED8-4E25-9C84-DAEB95A50009}" type="datetimeFigureOut">
              <a:rPr lang="pl-PL"/>
              <a:pPr>
                <a:defRPr/>
              </a:pPr>
              <a:t>18.10.2024</a:t>
            </a:fld>
            <a:endParaRPr lang="pl-PL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4F1D0CC-14CE-2329-CA91-9A2DC5787E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C443CF4-DB8E-77BB-1B8F-BC202D98F3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B9F96-8961-40B5-A2BD-98FE166DCA74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715237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6E3DB3-04C0-7DD0-4D34-927FD27C42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A9E30-18E5-41BA-B884-C80249616AF8}" type="datetimeFigureOut">
              <a:rPr lang="pl-PL"/>
              <a:pPr>
                <a:defRPr/>
              </a:pPr>
              <a:t>18.10.2024</a:t>
            </a:fld>
            <a:endParaRPr lang="pl-PL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D65498-BDC7-DB44-284E-2B3E417B08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E5F6407-6F58-A4E5-34E8-507A5E382B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3787B-C24A-49A8-894E-42539EEE59B8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4193132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66C1B1B-EB89-31AB-D642-8D9E5C3902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02996-C9DC-4928-92FE-2A66D5DEFF07}" type="datetimeFigureOut">
              <a:rPr lang="pl-PL"/>
              <a:pPr>
                <a:defRPr/>
              </a:pPr>
              <a:t>18.10.2024</a:t>
            </a:fld>
            <a:endParaRPr lang="pl-PL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C3CA59-B462-F466-BB55-C6425BB6F5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E51572-F8B0-F3E6-DD94-26F74F422B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AA852-91D6-40E5-A8A9-C00A773D6084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2038865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631CADB-F24A-6BE9-1534-501A65E451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BC8F0B-4126-4C8F-9869-F3113672B343}" type="datetimeFigureOut">
              <a:rPr lang="pl-PL"/>
              <a:pPr>
                <a:defRPr/>
              </a:pPr>
              <a:t>18.10.2024</a:t>
            </a:fld>
            <a:endParaRPr lang="pl-PL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C526B7E-4E9F-D742-FD8B-443CECF6E1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067BA20-5D3A-8BE0-B2A5-82D9ABBC88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C059D-35F3-465A-ABF9-11C0D78346DC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265538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6D5B18C-71B2-689D-BE1E-9593B3F634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895102-98F2-4649-8465-BBA59A2B79BF}" type="datetimeFigureOut">
              <a:rPr lang="pl-PL"/>
              <a:pPr>
                <a:defRPr/>
              </a:pPr>
              <a:t>18.10.2024</a:t>
            </a:fld>
            <a:endParaRPr lang="pl-PL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79F881E-C3C4-DE51-0C15-07CFBB65B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E4BCFA4-963B-3D74-6572-5795E24625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DE910-440E-48A6-80EF-8237E5C5A94E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1993272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CA6A82C-14C5-3072-C969-0E9D9EBA78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D4A93-3749-4B47-8D4F-ED5FEB2E99A1}" type="datetimeFigureOut">
              <a:rPr lang="pl-PL"/>
              <a:pPr>
                <a:defRPr/>
              </a:pPr>
              <a:t>18.10.2024</a:t>
            </a:fld>
            <a:endParaRPr lang="pl-PL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54E78A0-C49E-645D-EBE6-DD3B777487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6A5F93E-F0D0-4304-ADD5-55B51F9FF5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DE71D-89D1-4F54-A0A8-B8E6BB42AE36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375341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D74297-D152-9C22-1088-6C2BD546BB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55855-DFA6-4392-B29F-F571AF6CB60E}" type="datetimeFigureOut">
              <a:rPr lang="pl-PL"/>
              <a:pPr>
                <a:defRPr/>
              </a:pPr>
              <a:t>18.10.2024</a:t>
            </a:fld>
            <a:endParaRPr lang="pl-PL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BFB80CB-135E-4B61-841D-ADE42929DA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1517B81-C1A2-2034-5A3A-12180BE5B9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6C7A8-800A-49E4-897E-67CA2AABC4D8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2879441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2DDF848-EAC5-605B-9348-5C53425605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3AD27-4C46-46DB-ABD3-99867FEECF85}" type="datetimeFigureOut">
              <a:rPr lang="pl-PL"/>
              <a:pPr>
                <a:defRPr/>
              </a:pPr>
              <a:t>18.10.2024</a:t>
            </a:fld>
            <a:endParaRPr lang="pl-PL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4BF47E-CEC6-9B26-D777-D5FEAF6991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B30708-B243-D4C6-CC16-B44423CD0F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CDAC02-EC91-45F7-9F7A-BF5E32DBAB98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2511291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5BC91CA-0732-B90E-9A7B-F935D60C3F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/>
              <a:t>Kliknij, aby edytować styl wzorca tytułu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9D8D7BC-D365-8734-6F36-C39D6844AA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/>
              <a:t>Kliknij, aby edytować style wzorca tekstu</a:t>
            </a:r>
          </a:p>
          <a:p>
            <a:pPr lvl="1"/>
            <a:r>
              <a:rPr lang="pl-PL" altLang="en-US"/>
              <a:t>Drugi poziom</a:t>
            </a:r>
          </a:p>
          <a:p>
            <a:pPr lvl="2"/>
            <a:r>
              <a:rPr lang="pl-PL" altLang="en-US"/>
              <a:t>Trzeci poziom</a:t>
            </a:r>
          </a:p>
          <a:p>
            <a:pPr lvl="3"/>
            <a:r>
              <a:rPr lang="pl-PL" altLang="en-US"/>
              <a:t>Czwarty poziom</a:t>
            </a:r>
          </a:p>
          <a:p>
            <a:pPr lvl="4"/>
            <a:r>
              <a:rPr lang="pl-PL" altLang="en-US"/>
              <a:t>Piąty poziom</a:t>
            </a:r>
          </a:p>
        </p:txBody>
      </p:sp>
      <p:sp>
        <p:nvSpPr>
          <p:cNvPr id="128004" name="Rectangle 4">
            <a:extLst>
              <a:ext uri="{FF2B5EF4-FFF2-40B4-BE49-F238E27FC236}">
                <a16:creationId xmlns:a16="http://schemas.microsoft.com/office/drawing/2014/main" id="{7AB00BE7-9393-8BF0-D403-DC093285F11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fld id="{81070A1B-AB83-46B0-AD68-80E0D7A3386E}" type="datetimeFigureOut">
              <a:rPr lang="pl-PL"/>
              <a:pPr>
                <a:defRPr/>
              </a:pPr>
              <a:t>18.10.2024</a:t>
            </a:fld>
            <a:endParaRPr lang="pl-PL" altLang="en-US"/>
          </a:p>
        </p:txBody>
      </p:sp>
      <p:sp>
        <p:nvSpPr>
          <p:cNvPr id="128005" name="Rectangle 5">
            <a:extLst>
              <a:ext uri="{FF2B5EF4-FFF2-40B4-BE49-F238E27FC236}">
                <a16:creationId xmlns:a16="http://schemas.microsoft.com/office/drawing/2014/main" id="{3F624331-0BEC-3B57-7AF4-8D6F43D2CEA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128006" name="Rectangle 6">
            <a:extLst>
              <a:ext uri="{FF2B5EF4-FFF2-40B4-BE49-F238E27FC236}">
                <a16:creationId xmlns:a16="http://schemas.microsoft.com/office/drawing/2014/main" id="{417F505D-7561-DACE-3E5B-62F811E48B5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anose="02020404030301010803" pitchFamily="18" charset="0"/>
              </a:defRPr>
            </a:lvl1pPr>
          </a:lstStyle>
          <a:p>
            <a:pPr>
              <a:defRPr/>
            </a:pPr>
            <a:fld id="{10633F86-62F0-4707-8348-678930B10935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  <p:sp>
        <p:nvSpPr>
          <p:cNvPr id="1031" name="Freeform 7">
            <a:extLst>
              <a:ext uri="{FF2B5EF4-FFF2-40B4-BE49-F238E27FC236}">
                <a16:creationId xmlns:a16="http://schemas.microsoft.com/office/drawing/2014/main" id="{93AB3537-D647-54FA-65BE-43FC1C5CFF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C83E8CA6-580D-D2B7-DC36-CCAA604EFF2F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882" r:id="rId1"/>
    <p:sldLayoutId id="2147488804" r:id="rId2"/>
    <p:sldLayoutId id="2147488805" r:id="rId3"/>
    <p:sldLayoutId id="2147488806" r:id="rId4"/>
    <p:sldLayoutId id="2147488807" r:id="rId5"/>
    <p:sldLayoutId id="2147488808" r:id="rId6"/>
    <p:sldLayoutId id="2147488809" r:id="rId7"/>
    <p:sldLayoutId id="2147488810" r:id="rId8"/>
    <p:sldLayoutId id="2147488811" r:id="rId9"/>
    <p:sldLayoutId id="2147488812" r:id="rId10"/>
    <p:sldLayoutId id="2147488813" r:id="rId11"/>
    <p:sldLayoutId id="2147488814" r:id="rId12"/>
    <p:sldLayoutId id="2147488815" r:id="rId13"/>
    <p:sldLayoutId id="2147488816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oleObject" Target="../embeddings/oleObject18.bin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oleObject" Target="../embeddings/oleObject19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20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oleObject" Target="../embeddings/oleObject21.bin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13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5.wmf"/><Relationship Id="rId12" Type="http://schemas.openxmlformats.org/officeDocument/2006/relationships/oleObject" Target="../embeddings/oleObject27.bin"/><Relationship Id="rId2" Type="http://schemas.openxmlformats.org/officeDocument/2006/relationships/oleObject" Target="../embeddings/oleObject22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4.bin"/><Relationship Id="rId11" Type="http://schemas.openxmlformats.org/officeDocument/2006/relationships/image" Target="../media/image27.wmf"/><Relationship Id="rId5" Type="http://schemas.openxmlformats.org/officeDocument/2006/relationships/image" Target="../media/image24.wmf"/><Relationship Id="rId10" Type="http://schemas.openxmlformats.org/officeDocument/2006/relationships/oleObject" Target="../embeddings/oleObject26.bin"/><Relationship Id="rId4" Type="http://schemas.openxmlformats.org/officeDocument/2006/relationships/oleObject" Target="../embeddings/oleObject23.bin"/><Relationship Id="rId9" Type="http://schemas.openxmlformats.org/officeDocument/2006/relationships/image" Target="../media/image2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oleObject" Target="../embeddings/oleObject28.bin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0.wmf"/><Relationship Id="rId4" Type="http://schemas.openxmlformats.org/officeDocument/2006/relationships/oleObject" Target="../embeddings/oleObject29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13" Type="http://schemas.openxmlformats.org/officeDocument/2006/relationships/image" Target="../media/image36.wmf"/><Relationship Id="rId3" Type="http://schemas.openxmlformats.org/officeDocument/2006/relationships/image" Target="../media/image31.wmf"/><Relationship Id="rId7" Type="http://schemas.openxmlformats.org/officeDocument/2006/relationships/image" Target="../media/image33.wmf"/><Relationship Id="rId12" Type="http://schemas.openxmlformats.org/officeDocument/2006/relationships/oleObject" Target="../embeddings/oleObject35.bin"/><Relationship Id="rId2" Type="http://schemas.openxmlformats.org/officeDocument/2006/relationships/oleObject" Target="../embeddings/oleObject30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32.bin"/><Relationship Id="rId11" Type="http://schemas.openxmlformats.org/officeDocument/2006/relationships/image" Target="../media/image35.wmf"/><Relationship Id="rId5" Type="http://schemas.openxmlformats.org/officeDocument/2006/relationships/image" Target="../media/image32.wmf"/><Relationship Id="rId10" Type="http://schemas.openxmlformats.org/officeDocument/2006/relationships/oleObject" Target="../embeddings/oleObject34.bin"/><Relationship Id="rId4" Type="http://schemas.openxmlformats.org/officeDocument/2006/relationships/oleObject" Target="../embeddings/oleObject31.bin"/><Relationship Id="rId9" Type="http://schemas.openxmlformats.org/officeDocument/2006/relationships/image" Target="../media/image3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oleObject" Target="../embeddings/oleObject36.bin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oleObject" Target="../embeddings/oleObject37.bin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3" Type="http://schemas.openxmlformats.org/officeDocument/2006/relationships/image" Target="../media/image39.wmf"/><Relationship Id="rId7" Type="http://schemas.openxmlformats.org/officeDocument/2006/relationships/image" Target="../media/image41.wmf"/><Relationship Id="rId2" Type="http://schemas.openxmlformats.org/officeDocument/2006/relationships/oleObject" Target="../embeddings/oleObject38.bin"/><Relationship Id="rId1" Type="http://schemas.openxmlformats.org/officeDocument/2006/relationships/slideLayout" Target="../slideLayouts/slideLayout13.xml"/><Relationship Id="rId6" Type="http://schemas.openxmlformats.org/officeDocument/2006/relationships/oleObject" Target="../embeddings/oleObject40.bin"/><Relationship Id="rId11" Type="http://schemas.openxmlformats.org/officeDocument/2006/relationships/image" Target="../media/image43.wmf"/><Relationship Id="rId5" Type="http://schemas.openxmlformats.org/officeDocument/2006/relationships/image" Target="../media/image40.wmf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9.bin"/><Relationship Id="rId9" Type="http://schemas.openxmlformats.org/officeDocument/2006/relationships/image" Target="../media/image4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oleObject" Target="../embeddings/oleObject43.bin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5.wmf"/><Relationship Id="rId4" Type="http://schemas.openxmlformats.org/officeDocument/2006/relationships/oleObject" Target="../embeddings/oleObject44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oleObject" Target="../embeddings/oleObject45.bin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oleObject" Target="../embeddings/oleObject46.bin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4.w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18.wmf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6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ytuł 1">
            <a:extLst>
              <a:ext uri="{FF2B5EF4-FFF2-40B4-BE49-F238E27FC236}">
                <a16:creationId xmlns:a16="http://schemas.microsoft.com/office/drawing/2014/main" id="{1B2451BF-E03A-D56B-A04E-DC96DECD8F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z="2800"/>
              <a:t>Poprzedni wykład</a:t>
            </a:r>
            <a:endParaRPr lang="en-US" altLang="pl-PL" sz="2800"/>
          </a:p>
        </p:txBody>
      </p:sp>
      <p:graphicFrame>
        <p:nvGraphicFramePr>
          <p:cNvPr id="64515" name="Object 9">
            <a:extLst>
              <a:ext uri="{FF2B5EF4-FFF2-40B4-BE49-F238E27FC236}">
                <a16:creationId xmlns:a16="http://schemas.microsoft.com/office/drawing/2014/main" id="{4508AA1B-8E90-58D6-D4CA-BE5C6DAA8E0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8813" y="3089275"/>
          <a:ext cx="4968875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527300" imgH="431800" progId="Equation.DSMT4">
                  <p:embed/>
                </p:oleObj>
              </mc:Choice>
              <mc:Fallback>
                <p:oleObj name="Equation" r:id="rId2" imgW="2527300" imgH="4318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3" y="3089275"/>
                        <a:ext cx="4968875" cy="849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16" name="Object 13">
            <a:extLst>
              <a:ext uri="{FF2B5EF4-FFF2-40B4-BE49-F238E27FC236}">
                <a16:creationId xmlns:a16="http://schemas.microsoft.com/office/drawing/2014/main" id="{9F0596D7-3736-FFF8-07A5-FC5D0D423AC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4525" y="4522788"/>
          <a:ext cx="2909888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536700" imgH="419100" progId="Equation.DSMT4">
                  <p:embed/>
                </p:oleObj>
              </mc:Choice>
              <mc:Fallback>
                <p:oleObj name="Equation" r:id="rId4" imgW="1536700" imgH="4191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525" y="4522788"/>
                        <a:ext cx="2909888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17" name="Object 4">
            <a:extLst>
              <a:ext uri="{FF2B5EF4-FFF2-40B4-BE49-F238E27FC236}">
                <a16:creationId xmlns:a16="http://schemas.microsoft.com/office/drawing/2014/main" id="{2A4FAA08-36B9-287F-7405-4F259EFA86B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4525" y="1655763"/>
          <a:ext cx="4094163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438400" imgH="419100" progId="Equation.DSMT4">
                  <p:embed/>
                </p:oleObj>
              </mc:Choice>
              <mc:Fallback>
                <p:oleObj name="Equation" r:id="rId6" imgW="2438400" imgH="4191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525" y="1655763"/>
                        <a:ext cx="4094163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18" name="pole tekstowe 6">
            <a:extLst>
              <a:ext uri="{FF2B5EF4-FFF2-40B4-BE49-F238E27FC236}">
                <a16:creationId xmlns:a16="http://schemas.microsoft.com/office/drawing/2014/main" id="{AD967AF1-9EDF-C2FA-C301-D9A05DDC2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888" y="1139825"/>
            <a:ext cx="77597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altLang="pl-PL"/>
              <a:t>Prawdopodobieństwo warunkowe</a:t>
            </a:r>
          </a:p>
          <a:p>
            <a:endParaRPr lang="pl-PL" altLang="pl-PL"/>
          </a:p>
          <a:p>
            <a:endParaRPr lang="pl-PL" altLang="pl-PL"/>
          </a:p>
          <a:p>
            <a:endParaRPr lang="pl-PL" altLang="pl-PL"/>
          </a:p>
          <a:p>
            <a:endParaRPr lang="pl-PL" altLang="pl-PL"/>
          </a:p>
          <a:p>
            <a:endParaRPr lang="pl-PL" altLang="pl-PL"/>
          </a:p>
          <a:p>
            <a:r>
              <a:rPr lang="pl-PL" altLang="pl-PL"/>
              <a:t>Reguła całkowitego prawdopodobieństwa (B</a:t>
            </a:r>
            <a:r>
              <a:rPr lang="pl-PL" altLang="pl-PL" baseline="-25000"/>
              <a:t>i</a:t>
            </a:r>
            <a:r>
              <a:rPr lang="pl-PL" altLang="pl-PL"/>
              <a:t> tworzą partycję)</a:t>
            </a:r>
          </a:p>
          <a:p>
            <a:endParaRPr lang="pl-PL" altLang="pl-PL"/>
          </a:p>
          <a:p>
            <a:endParaRPr lang="pl-PL" altLang="pl-PL"/>
          </a:p>
          <a:p>
            <a:endParaRPr lang="pl-PL" altLang="pl-PL"/>
          </a:p>
          <a:p>
            <a:endParaRPr lang="pl-PL" altLang="pl-PL"/>
          </a:p>
          <a:p>
            <a:r>
              <a:rPr lang="pl-PL" altLang="pl-PL"/>
              <a:t>Wzór Bayesa</a:t>
            </a:r>
          </a:p>
          <a:p>
            <a:endParaRPr lang="pl-PL" altLang="pl-PL"/>
          </a:p>
          <a:p>
            <a:endParaRPr lang="pl-PL" altLang="pl-PL"/>
          </a:p>
          <a:p>
            <a:endParaRPr lang="pl-PL" altLang="pl-PL"/>
          </a:p>
          <a:p>
            <a:endParaRPr lang="pl-PL" altLang="pl-PL"/>
          </a:p>
          <a:p>
            <a:r>
              <a:rPr lang="pl-PL" altLang="pl-PL"/>
              <a:t>Analiza bayesowska</a:t>
            </a:r>
            <a:endParaRPr lang="en-US" altLang="pl-PL"/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5EA70A6A-B9B8-6217-CF41-F13842B4CD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sz="2800"/>
              <a:t>Zmienne losowe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1B62F56B-2E6F-FD2B-133E-C6932FD026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052513"/>
            <a:ext cx="8713788" cy="54006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l-PL" altLang="pl-PL" sz="2000"/>
              <a:t>Syt. Eksperyment losowy E i związana z nim przestrzeń zdarzeń S, zbudowana ze zdarzeń s.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000" b="1"/>
              <a:t>Zmienną losową</a:t>
            </a:r>
            <a:r>
              <a:rPr lang="pl-PL" altLang="pl-PL" sz="2000"/>
              <a:t> nazywamy funkcję X, która każdemu zdarzeniu s</a:t>
            </a:r>
            <a:r>
              <a:rPr lang="pl-PL" altLang="pl-PL" sz="2000">
                <a:sym typeface="Symbol" panose="05050102010706020507" pitchFamily="18" charset="2"/>
              </a:rPr>
              <a:t></a:t>
            </a:r>
            <a:r>
              <a:rPr lang="pl-PL" altLang="pl-PL" sz="2000">
                <a:sym typeface="Mathematica1"/>
              </a:rPr>
              <a:t>S przyporządkowuje liczbę rzeczywistą X(s)=x</a:t>
            </a:r>
          </a:p>
          <a:p>
            <a:pPr eaLnBrk="1" hangingPunct="1">
              <a:lnSpc>
                <a:spcPct val="90000"/>
              </a:lnSpc>
            </a:pPr>
            <a:endParaRPr lang="pl-PL" altLang="pl-PL" sz="2400">
              <a:sym typeface="Mathematica1"/>
            </a:endParaRPr>
          </a:p>
          <a:p>
            <a:pPr eaLnBrk="1" hangingPunct="1">
              <a:lnSpc>
                <a:spcPct val="90000"/>
              </a:lnSpc>
            </a:pPr>
            <a:endParaRPr lang="pl-PL" altLang="pl-PL" sz="2000">
              <a:sym typeface="Mathematica1"/>
            </a:endParaRPr>
          </a:p>
          <a:p>
            <a:pPr eaLnBrk="1" hangingPunct="1">
              <a:lnSpc>
                <a:spcPct val="90000"/>
              </a:lnSpc>
            </a:pPr>
            <a:r>
              <a:rPr lang="pl-PL" altLang="pl-PL" sz="2000">
                <a:sym typeface="Mathematica1"/>
              </a:rPr>
              <a:t>X – nazwa zmiennej losowej (funkcji)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000">
                <a:sym typeface="Mathematica1"/>
              </a:rPr>
              <a:t>x – wartości zmiennej losowej X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000">
                <a:sym typeface="Mathematica1"/>
              </a:rPr>
              <a:t>S</a:t>
            </a:r>
            <a:r>
              <a:rPr lang="pl-PL" altLang="pl-PL" sz="2000" baseline="-25000">
                <a:sym typeface="Mathematica1"/>
              </a:rPr>
              <a:t>X</a:t>
            </a:r>
            <a:r>
              <a:rPr lang="pl-PL" altLang="pl-PL" sz="2000">
                <a:sym typeface="Mathematica1"/>
              </a:rPr>
              <a:t> – zbiór wartości zmiennej losowej X  (dyskretny → dyskretna zmienna losowa; ciągły → ciągła zmienna losowa; mieszany → mieszana zmienna losowa)</a:t>
            </a:r>
          </a:p>
          <a:p>
            <a:pPr eaLnBrk="1" hangingPunct="1">
              <a:lnSpc>
                <a:spcPct val="90000"/>
              </a:lnSpc>
            </a:pPr>
            <a:endParaRPr lang="pl-PL" altLang="pl-PL" sz="2000">
              <a:sym typeface="Mathematica1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l-PL" altLang="pl-PL" sz="1800">
                <a:sym typeface="Mathematica1"/>
              </a:rPr>
              <a:t>Np. rzut kostką; X=liczba wyrzuconych oczek; S</a:t>
            </a:r>
            <a:r>
              <a:rPr lang="pl-PL" altLang="pl-PL" sz="1800" baseline="-25000">
                <a:sym typeface="Mathematica1"/>
              </a:rPr>
              <a:t>X</a:t>
            </a:r>
            <a:r>
              <a:rPr lang="pl-PL" altLang="pl-PL" sz="1800">
                <a:sym typeface="Mathematica1"/>
              </a:rPr>
              <a:t>={1,2,3,4,5,6}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l-PL" altLang="pl-PL" sz="1800">
                <a:sym typeface="Mathematica1"/>
              </a:rPr>
              <a:t>Np. rzut kostką; X=kwadrat liczby wyrzuconych oczek; S</a:t>
            </a:r>
            <a:r>
              <a:rPr lang="pl-PL" altLang="pl-PL" sz="1800" baseline="-25000">
                <a:sym typeface="Mathematica1"/>
              </a:rPr>
              <a:t>X</a:t>
            </a:r>
            <a:r>
              <a:rPr lang="pl-PL" altLang="pl-PL" sz="1800">
                <a:sym typeface="Mathematica1"/>
              </a:rPr>
              <a:t>={1,4,9,16,25,36}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l-PL" altLang="pl-PL" sz="1800">
                <a:sym typeface="Mathematica1"/>
              </a:rPr>
              <a:t>Np. rzut kostką; X=odległość od „4”; S</a:t>
            </a:r>
            <a:r>
              <a:rPr lang="pl-PL" altLang="pl-PL" sz="1800" baseline="-25000">
                <a:sym typeface="Mathematica1"/>
              </a:rPr>
              <a:t>X</a:t>
            </a:r>
            <a:r>
              <a:rPr lang="pl-PL" altLang="pl-PL" sz="1800">
                <a:sym typeface="Mathematica1"/>
              </a:rPr>
              <a:t>={3,2,1,0,1,2}={0,1,2,3}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l-PL" altLang="pl-PL" sz="1800">
                <a:sym typeface="Mathematica1"/>
              </a:rPr>
              <a:t>Np. rzut kostką; X=liczba rzutów aż wypadnie sześć oczek; S</a:t>
            </a:r>
            <a:r>
              <a:rPr lang="pl-PL" altLang="pl-PL" sz="1800" baseline="-25000">
                <a:sym typeface="Mathematica1"/>
              </a:rPr>
              <a:t>X</a:t>
            </a:r>
            <a:r>
              <a:rPr lang="pl-PL" altLang="pl-PL" sz="1800">
                <a:sym typeface="Mathematica1"/>
              </a:rPr>
              <a:t>={1,2,3,…}</a:t>
            </a:r>
          </a:p>
          <a:p>
            <a:pPr eaLnBrk="1" hangingPunct="1">
              <a:lnSpc>
                <a:spcPct val="90000"/>
              </a:lnSpc>
            </a:pPr>
            <a:endParaRPr lang="pl-PL" altLang="pl-PL">
              <a:sym typeface="Mathematica1"/>
            </a:endParaRPr>
          </a:p>
        </p:txBody>
      </p:sp>
      <p:graphicFrame>
        <p:nvGraphicFramePr>
          <p:cNvPr id="76804" name="Object 6">
            <a:extLst>
              <a:ext uri="{FF2B5EF4-FFF2-40B4-BE49-F238E27FC236}">
                <a16:creationId xmlns:a16="http://schemas.microsoft.com/office/drawing/2014/main" id="{3FF618FB-09D5-AE4D-CBD4-7F0C5228EE5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4213" y="2349500"/>
          <a:ext cx="2951162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ównanie" r:id="rId2" imgW="1384300" imgH="228600" progId="Equation.3">
                  <p:embed/>
                </p:oleObj>
              </mc:Choice>
              <mc:Fallback>
                <p:oleObj name="Równanie" r:id="rId2" imgW="138430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2349500"/>
                        <a:ext cx="2951162" cy="4873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05" name="Text Box 7">
            <a:extLst>
              <a:ext uri="{FF2B5EF4-FFF2-40B4-BE49-F238E27FC236}">
                <a16:creationId xmlns:a16="http://schemas.microsoft.com/office/drawing/2014/main" id="{A754EAD0-A5A6-3B69-FFE7-4F6EBB8EF9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6308725"/>
            <a:ext cx="2736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pl-PL" dirty="0" err="1"/>
              <a:t>RPiS</a:t>
            </a:r>
            <a:r>
              <a:rPr lang="pl-PL" altLang="pl-PL" dirty="0"/>
              <a:t> 2024/2025      </a:t>
            </a:r>
            <a:fld id="{9D668F7C-E67F-4493-80E3-273733678EDA}" type="slidenum">
              <a:rPr lang="pl-PL" altLang="pl-PL"/>
              <a:pPr eaLnBrk="1" hangingPunct="1">
                <a:spcBef>
                  <a:spcPct val="50000"/>
                </a:spcBef>
              </a:pPr>
              <a:t>10</a:t>
            </a:fld>
            <a:endParaRPr lang="pl-PL" alt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CEF4CED1-DD00-7AD2-9BD5-A7C9EE3377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sz="2800"/>
              <a:t>Zmienne losowe</a:t>
            </a: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F3C303B0-77D0-847E-2F3E-4ACCEE20DC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0213" y="908050"/>
            <a:ext cx="8713787" cy="54006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l-PL" altLang="pl-PL" sz="1800"/>
              <a:t>Zdarzeniem ze względu na S</a:t>
            </a:r>
            <a:r>
              <a:rPr lang="pl-PL" altLang="pl-PL" sz="1800" baseline="-25000"/>
              <a:t>X</a:t>
            </a:r>
            <a:r>
              <a:rPr lang="pl-PL" altLang="pl-PL" sz="1800"/>
              <a:t> nazywamy podzbiór S</a:t>
            </a:r>
            <a:r>
              <a:rPr lang="pl-PL" altLang="pl-PL" sz="1800" baseline="-25000"/>
              <a:t>X</a:t>
            </a:r>
            <a:r>
              <a:rPr lang="pl-PL" altLang="pl-PL" sz="180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1800"/>
              <a:t>Zdarzenie A</a:t>
            </a:r>
            <a:r>
              <a:rPr lang="pl-PL" altLang="pl-PL" sz="1800">
                <a:sym typeface="Symbol" panose="05050102010706020507" pitchFamily="18" charset="2"/>
              </a:rPr>
              <a:t></a:t>
            </a:r>
            <a:r>
              <a:rPr lang="pl-PL" altLang="pl-PL" sz="1800"/>
              <a:t>S i zbiór wartości A</a:t>
            </a:r>
            <a:r>
              <a:rPr lang="pl-PL" altLang="pl-PL" sz="1800" baseline="-25000"/>
              <a:t>X</a:t>
            </a:r>
            <a:r>
              <a:rPr lang="pl-PL" altLang="pl-PL" sz="1800">
                <a:sym typeface="Symbol" panose="05050102010706020507" pitchFamily="18" charset="2"/>
              </a:rPr>
              <a:t></a:t>
            </a:r>
            <a:r>
              <a:rPr lang="pl-PL" altLang="pl-PL" sz="1800">
                <a:sym typeface="Mathematica1"/>
              </a:rPr>
              <a:t>S</a:t>
            </a:r>
            <a:r>
              <a:rPr lang="pl-PL" altLang="pl-PL" sz="1800" baseline="-25000">
                <a:sym typeface="Mathematica1"/>
              </a:rPr>
              <a:t>X</a:t>
            </a:r>
            <a:r>
              <a:rPr lang="pl-PL" altLang="pl-PL" sz="1800"/>
              <a:t> są równoważne (ekwiwalentne) gdy </a:t>
            </a:r>
            <a:endParaRPr lang="pl-PL" altLang="pl-PL" sz="1800">
              <a:sym typeface="Mathematica1"/>
            </a:endParaRPr>
          </a:p>
          <a:p>
            <a:pPr eaLnBrk="1" hangingPunct="1">
              <a:lnSpc>
                <a:spcPct val="80000"/>
              </a:lnSpc>
            </a:pPr>
            <a:endParaRPr lang="pl-PL" altLang="pl-PL" sz="1800">
              <a:sym typeface="Mathematica1"/>
            </a:endParaRPr>
          </a:p>
          <a:p>
            <a:pPr eaLnBrk="1" hangingPunct="1">
              <a:lnSpc>
                <a:spcPct val="80000"/>
              </a:lnSpc>
            </a:pPr>
            <a:endParaRPr lang="pl-PL" altLang="pl-PL" sz="1800">
              <a:sym typeface="Mathematica1"/>
            </a:endParaRPr>
          </a:p>
          <a:p>
            <a:pPr eaLnBrk="1" hangingPunct="1">
              <a:lnSpc>
                <a:spcPct val="80000"/>
              </a:lnSpc>
            </a:pPr>
            <a:endParaRPr lang="pl-PL" altLang="pl-PL" sz="1800">
              <a:sym typeface="Mathematica1"/>
            </a:endParaRPr>
          </a:p>
          <a:p>
            <a:pPr eaLnBrk="1" hangingPunct="1">
              <a:lnSpc>
                <a:spcPct val="80000"/>
              </a:lnSpc>
            </a:pPr>
            <a:r>
              <a:rPr lang="pl-PL" altLang="pl-PL" sz="1800">
                <a:sym typeface="Mathematica1"/>
              </a:rPr>
              <a:t>Inaczej mówiąc zdarzenie A i zdarzenie (ze względu na S</a:t>
            </a:r>
            <a:r>
              <a:rPr lang="pl-PL" altLang="pl-PL" sz="1800" baseline="-25000">
                <a:sym typeface="Mathematica1"/>
              </a:rPr>
              <a:t>X</a:t>
            </a:r>
            <a:r>
              <a:rPr lang="pl-PL" altLang="pl-PL" sz="1800">
                <a:sym typeface="Mathematica1"/>
              </a:rPr>
              <a:t>) A</a:t>
            </a:r>
            <a:r>
              <a:rPr lang="pl-PL" altLang="pl-PL" sz="1800" baseline="-25000">
                <a:sym typeface="Mathematica1"/>
              </a:rPr>
              <a:t>X</a:t>
            </a:r>
            <a:r>
              <a:rPr lang="pl-PL" altLang="pl-PL" sz="1800">
                <a:sym typeface="Mathematica1"/>
              </a:rPr>
              <a:t> są równoważne, wówczas P(A)=P(A</a:t>
            </a:r>
            <a:r>
              <a:rPr lang="pl-PL" altLang="pl-PL" sz="1800" baseline="-25000">
                <a:sym typeface="Mathematica1"/>
              </a:rPr>
              <a:t>X</a:t>
            </a:r>
            <a:r>
              <a:rPr lang="pl-PL" altLang="pl-PL" sz="1800">
                <a:sym typeface="Mathematica1"/>
              </a:rPr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1800">
                <a:sym typeface="Mathematica1"/>
              </a:rPr>
              <a:t>Czyli </a:t>
            </a:r>
            <a:r>
              <a:rPr lang="pl-PL" altLang="pl-PL" sz="1800" b="1">
                <a:sym typeface="Mathematica1"/>
              </a:rPr>
              <a:t>zamiast operować na zdarzeniach możemy operować na zbiorach wartości w przestrzeni S</a:t>
            </a:r>
            <a:r>
              <a:rPr lang="pl-PL" altLang="pl-PL" sz="1800" b="1" baseline="-25000">
                <a:sym typeface="Mathematica1"/>
              </a:rPr>
              <a:t>X</a:t>
            </a:r>
            <a:r>
              <a:rPr lang="pl-PL" altLang="pl-PL" sz="1800" b="1">
                <a:sym typeface="Mathematica1"/>
              </a:rPr>
              <a:t> </a:t>
            </a:r>
            <a:endParaRPr lang="pl-PL" altLang="pl-PL" sz="1600" b="1">
              <a:sym typeface="Mathematica1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l-PL" altLang="pl-PL" sz="1600">
                <a:sym typeface="Mathematica1"/>
              </a:rPr>
              <a:t>Przykład: Eksperyment: rzucamy trzy razy uczciwą monetą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l-PL" altLang="pl-PL" sz="1600">
                <a:sym typeface="Mathematica1"/>
              </a:rPr>
              <a:t>S={OOO,OOR,ORO,ORR,ROO,RRO,ROR,RRR}, zdarzenia elementarne równoprawdopodobne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l-PL" altLang="pl-PL" sz="1600">
                <a:sym typeface="Mathematica1"/>
              </a:rPr>
              <a:t>Zdarzenie A: wypadła parzysta liczba orłów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l-PL" altLang="pl-PL" sz="1600">
                <a:sym typeface="Mathematica1"/>
              </a:rPr>
              <a:t>Zdarzenia elementarne sprzyjające zdarzeniu A: {OOR,ORO,ROO,RRR}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l-PL" altLang="pl-PL" sz="1600">
                <a:sym typeface="Mathematica1"/>
              </a:rPr>
              <a:t>P(A)=4/8=1/2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l-PL" altLang="pl-PL" sz="1600">
                <a:sym typeface="Mathematica1"/>
              </a:rPr>
              <a:t>Zmienna losowa X – liczba orłów w trzech rzutach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l-PL" altLang="pl-PL" sz="1600">
                <a:sym typeface="Mathematica1"/>
              </a:rPr>
              <a:t>Zbiór wartości X: S</a:t>
            </a:r>
            <a:r>
              <a:rPr lang="pl-PL" altLang="pl-PL" sz="1600" baseline="-25000">
                <a:sym typeface="Mathematica1"/>
              </a:rPr>
              <a:t>X</a:t>
            </a:r>
            <a:r>
              <a:rPr lang="pl-PL" altLang="pl-PL" sz="1600">
                <a:sym typeface="Mathematica1"/>
              </a:rPr>
              <a:t>={0,1,2,3}, P(X)=(1/8, 3/8, 3/8, 1/8)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l-PL" altLang="pl-PL" sz="1600">
                <a:sym typeface="Mathematica1"/>
              </a:rPr>
              <a:t>Zdarzenie ze względu na S</a:t>
            </a:r>
            <a:r>
              <a:rPr lang="pl-PL" altLang="pl-PL" sz="1600" baseline="-25000">
                <a:sym typeface="Mathematica1"/>
              </a:rPr>
              <a:t>X</a:t>
            </a:r>
            <a:r>
              <a:rPr lang="pl-PL" altLang="pl-PL" sz="1600">
                <a:sym typeface="Mathematica1"/>
              </a:rPr>
              <a:t>: A</a:t>
            </a:r>
            <a:r>
              <a:rPr lang="pl-PL" altLang="pl-PL" sz="1600" baseline="-25000">
                <a:sym typeface="Mathematica1"/>
              </a:rPr>
              <a:t>X</a:t>
            </a:r>
            <a:r>
              <a:rPr lang="pl-PL" altLang="pl-PL" sz="1600">
                <a:sym typeface="Mathematica1"/>
              </a:rPr>
              <a:t> – liczba orłów w trzech rzutach jest parzysta: {0,2}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l-PL" altLang="pl-PL" sz="1600">
                <a:sym typeface="Mathematica1"/>
              </a:rPr>
              <a:t>P(A</a:t>
            </a:r>
            <a:r>
              <a:rPr lang="pl-PL" altLang="pl-PL" sz="1600" baseline="-25000">
                <a:sym typeface="Mathematica1"/>
              </a:rPr>
              <a:t>X</a:t>
            </a:r>
            <a:r>
              <a:rPr lang="pl-PL" altLang="pl-PL" sz="1600">
                <a:sym typeface="Mathematica1"/>
              </a:rPr>
              <a:t>)=1/8+3/8=1/2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l-PL" altLang="pl-PL" sz="1600">
                <a:sym typeface="Mathematica1"/>
              </a:rPr>
              <a:t>Czyli zdarzenie „wypadła parzysta liczba orłów” jest równoważne w tym eksperymencie zdarzeniu „liczba orłów wynosiła 0 lub 2”</a:t>
            </a:r>
          </a:p>
          <a:p>
            <a:pPr eaLnBrk="1" hangingPunct="1">
              <a:lnSpc>
                <a:spcPct val="80000"/>
              </a:lnSpc>
            </a:pPr>
            <a:endParaRPr lang="pl-PL" altLang="pl-PL" sz="2100">
              <a:sym typeface="Mathematica1"/>
            </a:endParaRPr>
          </a:p>
        </p:txBody>
      </p:sp>
      <p:graphicFrame>
        <p:nvGraphicFramePr>
          <p:cNvPr id="78852" name="Object 4">
            <a:extLst>
              <a:ext uri="{FF2B5EF4-FFF2-40B4-BE49-F238E27FC236}">
                <a16:creationId xmlns:a16="http://schemas.microsoft.com/office/drawing/2014/main" id="{D98AF224-9DBA-6A0B-BF58-E0846A41594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71550" y="1484313"/>
          <a:ext cx="3097213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ównanie" r:id="rId2" imgW="1816100" imgH="457200" progId="Equation.3">
                  <p:embed/>
                </p:oleObj>
              </mc:Choice>
              <mc:Fallback>
                <p:oleObj name="Równanie" r:id="rId2" imgW="18161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1484313"/>
                        <a:ext cx="3097213" cy="7810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853" name="Text Box 5">
            <a:extLst>
              <a:ext uri="{FF2B5EF4-FFF2-40B4-BE49-F238E27FC236}">
                <a16:creationId xmlns:a16="http://schemas.microsoft.com/office/drawing/2014/main" id="{1B910F02-06FD-45F3-FD9B-7808513F0D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6308725"/>
            <a:ext cx="2736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pl-PL" dirty="0" err="1"/>
              <a:t>RPiS</a:t>
            </a:r>
            <a:r>
              <a:rPr lang="pl-PL" altLang="pl-PL" dirty="0"/>
              <a:t> 2024/2025      </a:t>
            </a:r>
            <a:fld id="{E0E51509-0F35-40D3-B69A-13696BF8E0EC}" type="slidenum">
              <a:rPr lang="pl-PL" altLang="pl-PL"/>
              <a:pPr eaLnBrk="1" hangingPunct="1">
                <a:spcBef>
                  <a:spcPct val="50000"/>
                </a:spcBef>
              </a:pPr>
              <a:t>11</a:t>
            </a:fld>
            <a:endParaRPr lang="pl-PL" altLang="pl-PL" dirty="0"/>
          </a:p>
        </p:txBody>
      </p:sp>
      <p:graphicFrame>
        <p:nvGraphicFramePr>
          <p:cNvPr id="78854" name="Object 6">
            <a:extLst>
              <a:ext uri="{FF2B5EF4-FFF2-40B4-BE49-F238E27FC236}">
                <a16:creationId xmlns:a16="http://schemas.microsoft.com/office/drawing/2014/main" id="{E4C79D37-DECE-0BFD-EC8A-5D51B6D4B18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56100" y="323850"/>
          <a:ext cx="3529013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ównanie" r:id="rId4" imgW="1384300" imgH="228600" progId="Equation.3">
                  <p:embed/>
                </p:oleObj>
              </mc:Choice>
              <mc:Fallback>
                <p:oleObj name="Równanie" r:id="rId4" imgW="138430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00" y="323850"/>
                        <a:ext cx="3529013" cy="5842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ytuł 1">
            <a:extLst>
              <a:ext uri="{FF2B5EF4-FFF2-40B4-BE49-F238E27FC236}">
                <a16:creationId xmlns:a16="http://schemas.microsoft.com/office/drawing/2014/main" id="{4894A7D5-F174-3EE1-1D7F-83B5A97D2E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sz="2800"/>
              <a:t>Zmienna losowa i funkcje ją opisujące</a:t>
            </a:r>
          </a:p>
        </p:txBody>
      </p:sp>
      <p:sp>
        <p:nvSpPr>
          <p:cNvPr id="79875" name="Symbol zastępczy zawartości 2">
            <a:extLst>
              <a:ext uri="{FF2B5EF4-FFF2-40B4-BE49-F238E27FC236}">
                <a16:creationId xmlns:a16="http://schemas.microsoft.com/office/drawing/2014/main" id="{7F0555EE-E56D-6048-BFFC-1F354D0DAF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557338"/>
            <a:ext cx="2314575" cy="604837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0" indent="0" algn="ctr">
              <a:buFont typeface="Wingdings" panose="05000000000000000000" pitchFamily="2" charset="2"/>
              <a:buNone/>
            </a:pPr>
            <a:r>
              <a:rPr lang="pl-PL" altLang="pl-PL" sz="2000"/>
              <a:t>dyskretna</a:t>
            </a:r>
          </a:p>
        </p:txBody>
      </p:sp>
      <p:sp>
        <p:nvSpPr>
          <p:cNvPr id="79876" name="Symbol zastępczy zawartości 2">
            <a:extLst>
              <a:ext uri="{FF2B5EF4-FFF2-40B4-BE49-F238E27FC236}">
                <a16:creationId xmlns:a16="http://schemas.microsoft.com/office/drawing/2014/main" id="{30A77525-C795-133D-995F-16047209B651}"/>
              </a:ext>
            </a:extLst>
          </p:cNvPr>
          <p:cNvSpPr txBox="1">
            <a:spLocks/>
          </p:cNvSpPr>
          <p:nvPr/>
        </p:nvSpPr>
        <p:spPr bwMode="auto">
          <a:xfrm>
            <a:off x="5867400" y="1557338"/>
            <a:ext cx="2314575" cy="6048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69925" indent="-325438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22350" indent="-350838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39850" indent="-31591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681163" indent="-339725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1383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955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0527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099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pl-PL" altLang="pl-PL" sz="2000"/>
              <a:t>ciągła</a:t>
            </a:r>
          </a:p>
        </p:txBody>
      </p:sp>
      <p:sp>
        <p:nvSpPr>
          <p:cNvPr id="79877" name="Symbol zastępczy zawartości 2">
            <a:extLst>
              <a:ext uri="{FF2B5EF4-FFF2-40B4-BE49-F238E27FC236}">
                <a16:creationId xmlns:a16="http://schemas.microsoft.com/office/drawing/2014/main" id="{47504813-6DB4-4260-7171-DEB2E502F87C}"/>
              </a:ext>
            </a:extLst>
          </p:cNvPr>
          <p:cNvSpPr txBox="1">
            <a:spLocks/>
          </p:cNvSpPr>
          <p:nvPr/>
        </p:nvSpPr>
        <p:spPr bwMode="auto">
          <a:xfrm>
            <a:off x="2705100" y="2944813"/>
            <a:ext cx="3455988" cy="6048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69925" indent="-325438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22350" indent="-350838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39850" indent="-31591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681163" indent="-339725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1383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955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0527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099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pl-PL" altLang="pl-PL" sz="2000"/>
              <a:t>Dystrybuanta F</a:t>
            </a:r>
            <a:r>
              <a:rPr lang="pl-PL" altLang="pl-PL" sz="2000" baseline="-25000"/>
              <a:t>X</a:t>
            </a:r>
            <a:r>
              <a:rPr lang="pl-PL" altLang="pl-PL" sz="2000"/>
              <a:t>(x)</a:t>
            </a:r>
          </a:p>
        </p:txBody>
      </p:sp>
      <p:sp>
        <p:nvSpPr>
          <p:cNvPr id="79878" name="Symbol zastępczy zawartości 2">
            <a:extLst>
              <a:ext uri="{FF2B5EF4-FFF2-40B4-BE49-F238E27FC236}">
                <a16:creationId xmlns:a16="http://schemas.microsoft.com/office/drawing/2014/main" id="{D5582CE3-643D-04A3-E647-4EAFD09EF24F}"/>
              </a:ext>
            </a:extLst>
          </p:cNvPr>
          <p:cNvSpPr txBox="1">
            <a:spLocks/>
          </p:cNvSpPr>
          <p:nvPr/>
        </p:nvSpPr>
        <p:spPr bwMode="auto">
          <a:xfrm>
            <a:off x="250825" y="4221163"/>
            <a:ext cx="3816350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69925" indent="-325438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22350" indent="-350838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39850" indent="-31591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681163" indent="-339725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1383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955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0527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099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pl-PL" altLang="pl-PL" sz="2000"/>
              <a:t>Rozkład</a:t>
            </a:r>
            <a:br>
              <a:rPr lang="pl-PL" altLang="pl-PL" sz="2000"/>
            </a:br>
            <a:r>
              <a:rPr lang="pl-PL" altLang="pl-PL" sz="2000"/>
              <a:t>prawdopodobieństwa P</a:t>
            </a:r>
            <a:r>
              <a:rPr lang="pl-PL" altLang="pl-PL" sz="2000" baseline="-25000"/>
              <a:t>X</a:t>
            </a:r>
            <a:r>
              <a:rPr lang="pl-PL" altLang="pl-PL" sz="2000"/>
              <a:t>(x</a:t>
            </a:r>
            <a:r>
              <a:rPr lang="pl-PL" altLang="pl-PL" sz="2000" baseline="-25000"/>
              <a:t>i</a:t>
            </a:r>
            <a:r>
              <a:rPr lang="pl-PL" altLang="pl-PL" sz="2000"/>
              <a:t>)</a:t>
            </a:r>
          </a:p>
        </p:txBody>
      </p:sp>
      <p:sp>
        <p:nvSpPr>
          <p:cNvPr id="79879" name="Symbol zastępczy zawartości 2">
            <a:extLst>
              <a:ext uri="{FF2B5EF4-FFF2-40B4-BE49-F238E27FC236}">
                <a16:creationId xmlns:a16="http://schemas.microsoft.com/office/drawing/2014/main" id="{E0047982-4EEF-4A3F-9ACD-9BD15509504F}"/>
              </a:ext>
            </a:extLst>
          </p:cNvPr>
          <p:cNvSpPr txBox="1">
            <a:spLocks/>
          </p:cNvSpPr>
          <p:nvPr/>
        </p:nvSpPr>
        <p:spPr bwMode="auto">
          <a:xfrm>
            <a:off x="5003800" y="4278313"/>
            <a:ext cx="3816350" cy="806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69925" indent="-325438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22350" indent="-350838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39850" indent="-31591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681163" indent="-339725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1383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955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0527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099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pl-PL" altLang="pl-PL" sz="2000"/>
              <a:t>Funkcja gęstości prawdopodobieństwa f</a:t>
            </a:r>
            <a:r>
              <a:rPr lang="pl-PL" altLang="pl-PL" sz="2000" baseline="-25000"/>
              <a:t>X</a:t>
            </a:r>
            <a:r>
              <a:rPr lang="pl-PL" altLang="pl-PL" sz="2000"/>
              <a:t>(x)</a:t>
            </a:r>
          </a:p>
        </p:txBody>
      </p:sp>
      <p:cxnSp>
        <p:nvCxnSpPr>
          <p:cNvPr id="79880" name="Łącznik prosty ze strzałką 8">
            <a:extLst>
              <a:ext uri="{FF2B5EF4-FFF2-40B4-BE49-F238E27FC236}">
                <a16:creationId xmlns:a16="http://schemas.microsoft.com/office/drawing/2014/main" id="{9D1096AE-BF67-9C6B-BEA7-F7085270DD32}"/>
              </a:ext>
            </a:extLst>
          </p:cNvPr>
          <p:cNvCxnSpPr>
            <a:cxnSpLocks noChangeShapeType="1"/>
            <a:stCxn id="79875" idx="2"/>
          </p:cNvCxnSpPr>
          <p:nvPr/>
        </p:nvCxnSpPr>
        <p:spPr bwMode="auto">
          <a:xfrm>
            <a:off x="2057400" y="2162175"/>
            <a:ext cx="1743075" cy="7477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881" name="Łącznik prosty ze strzałką 10">
            <a:extLst>
              <a:ext uri="{FF2B5EF4-FFF2-40B4-BE49-F238E27FC236}">
                <a16:creationId xmlns:a16="http://schemas.microsoft.com/office/drawing/2014/main" id="{CC67EA2A-322E-7708-10BA-F893DD940A2E}"/>
              </a:ext>
            </a:extLst>
          </p:cNvPr>
          <p:cNvCxnSpPr>
            <a:cxnSpLocks noChangeShapeType="1"/>
            <a:stCxn id="79876" idx="2"/>
          </p:cNvCxnSpPr>
          <p:nvPr/>
        </p:nvCxnSpPr>
        <p:spPr bwMode="auto">
          <a:xfrm flipH="1">
            <a:off x="5076825" y="2162175"/>
            <a:ext cx="1947863" cy="7477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882" name="Łącznik prosty ze strzałką 12">
            <a:extLst>
              <a:ext uri="{FF2B5EF4-FFF2-40B4-BE49-F238E27FC236}">
                <a16:creationId xmlns:a16="http://schemas.microsoft.com/office/drawing/2014/main" id="{0052748C-B67C-A855-5E9B-B48C9CDB3D62}"/>
              </a:ext>
            </a:extLst>
          </p:cNvPr>
          <p:cNvCxnSpPr>
            <a:cxnSpLocks noChangeShapeType="1"/>
            <a:stCxn id="79876" idx="2"/>
            <a:endCxn id="79879" idx="0"/>
          </p:cNvCxnSpPr>
          <p:nvPr/>
        </p:nvCxnSpPr>
        <p:spPr bwMode="auto">
          <a:xfrm flipH="1">
            <a:off x="6911975" y="2162175"/>
            <a:ext cx="112713" cy="21161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883" name="Łącznik prosty ze strzałką 14">
            <a:extLst>
              <a:ext uri="{FF2B5EF4-FFF2-40B4-BE49-F238E27FC236}">
                <a16:creationId xmlns:a16="http://schemas.microsoft.com/office/drawing/2014/main" id="{A0E5F751-9912-8AC7-68B9-1E66E986B092}"/>
              </a:ext>
            </a:extLst>
          </p:cNvPr>
          <p:cNvCxnSpPr>
            <a:cxnSpLocks noChangeShapeType="1"/>
            <a:stCxn id="79875" idx="2"/>
            <a:endCxn id="79878" idx="0"/>
          </p:cNvCxnSpPr>
          <p:nvPr/>
        </p:nvCxnSpPr>
        <p:spPr bwMode="auto">
          <a:xfrm>
            <a:off x="2057400" y="2162175"/>
            <a:ext cx="101600" cy="20589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884" name="Łącznik prosty ze strzałką 20">
            <a:extLst>
              <a:ext uri="{FF2B5EF4-FFF2-40B4-BE49-F238E27FC236}">
                <a16:creationId xmlns:a16="http://schemas.microsoft.com/office/drawing/2014/main" id="{304D0F26-58BA-A406-3D9C-5FCAD37E404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148263" y="3549650"/>
            <a:ext cx="828675" cy="72866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885" name="Łącznik prosty ze strzałką 22">
            <a:extLst>
              <a:ext uri="{FF2B5EF4-FFF2-40B4-BE49-F238E27FC236}">
                <a16:creationId xmlns:a16="http://schemas.microsoft.com/office/drawing/2014/main" id="{354CEE11-9F24-8DE6-A6BF-11EF318BE487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909888" y="3549650"/>
            <a:ext cx="890587" cy="6715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886" name="Symbol zastępczy zawartości 2">
            <a:extLst>
              <a:ext uri="{FF2B5EF4-FFF2-40B4-BE49-F238E27FC236}">
                <a16:creationId xmlns:a16="http://schemas.microsoft.com/office/drawing/2014/main" id="{1ACA4771-2586-0358-FE09-CFB87F74BA7A}"/>
              </a:ext>
            </a:extLst>
          </p:cNvPr>
          <p:cNvSpPr txBox="1">
            <a:spLocks/>
          </p:cNvSpPr>
          <p:nvPr/>
        </p:nvSpPr>
        <p:spPr bwMode="auto">
          <a:xfrm>
            <a:off x="3679825" y="1249363"/>
            <a:ext cx="172085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69925" indent="-325438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22350" indent="-350838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39850" indent="-315913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681163" indent="-339725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1383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955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0527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09963" indent="-3397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pl-PL" altLang="pl-PL" sz="2000"/>
              <a:t>Zmienna losowa X</a:t>
            </a:r>
            <a:br>
              <a:rPr lang="pl-PL" altLang="pl-PL" sz="2000"/>
            </a:br>
            <a:r>
              <a:rPr lang="pl-PL" altLang="pl-PL" sz="2000"/>
              <a:t>(1-dim)</a:t>
            </a:r>
          </a:p>
        </p:txBody>
      </p:sp>
      <p:cxnSp>
        <p:nvCxnSpPr>
          <p:cNvPr id="79887" name="Łącznik prosty ze strzałką 26">
            <a:extLst>
              <a:ext uri="{FF2B5EF4-FFF2-40B4-BE49-F238E27FC236}">
                <a16:creationId xmlns:a16="http://schemas.microsoft.com/office/drawing/2014/main" id="{1961F570-06AA-B4DB-4D14-2BA53AFBC104}"/>
              </a:ext>
            </a:extLst>
          </p:cNvPr>
          <p:cNvCxnSpPr>
            <a:cxnSpLocks noChangeShapeType="1"/>
            <a:stCxn id="79886" idx="3"/>
            <a:endCxn id="79876" idx="1"/>
          </p:cNvCxnSpPr>
          <p:nvPr/>
        </p:nvCxnSpPr>
        <p:spPr bwMode="auto">
          <a:xfrm>
            <a:off x="5400675" y="1858963"/>
            <a:ext cx="466725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888" name="Łącznik prosty ze strzałką 28">
            <a:extLst>
              <a:ext uri="{FF2B5EF4-FFF2-40B4-BE49-F238E27FC236}">
                <a16:creationId xmlns:a16="http://schemas.microsoft.com/office/drawing/2014/main" id="{A4D75FBE-61C4-121E-B399-2D2E9B2156EA}"/>
              </a:ext>
            </a:extLst>
          </p:cNvPr>
          <p:cNvCxnSpPr>
            <a:cxnSpLocks noChangeShapeType="1"/>
            <a:stCxn id="79886" idx="1"/>
            <a:endCxn id="79875" idx="3"/>
          </p:cNvCxnSpPr>
          <p:nvPr/>
        </p:nvCxnSpPr>
        <p:spPr bwMode="auto">
          <a:xfrm flipH="1">
            <a:off x="3214688" y="1858963"/>
            <a:ext cx="465137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889" name="Text Box 5">
            <a:extLst>
              <a:ext uri="{FF2B5EF4-FFF2-40B4-BE49-F238E27FC236}">
                <a16:creationId xmlns:a16="http://schemas.microsoft.com/office/drawing/2014/main" id="{E2F412F7-EF26-F5C4-7BF8-1913BE008E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6308725"/>
            <a:ext cx="2736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pl-PL" dirty="0" err="1"/>
              <a:t>RPiS</a:t>
            </a:r>
            <a:r>
              <a:rPr lang="pl-PL" altLang="pl-PL" dirty="0"/>
              <a:t> 2024/2025      </a:t>
            </a:r>
            <a:fld id="{0C9497D8-99C3-4B9B-B10D-52CEBDE2DBE9}" type="slidenum">
              <a:rPr lang="pl-PL" altLang="pl-PL"/>
              <a:pPr eaLnBrk="1" hangingPunct="1">
                <a:spcBef>
                  <a:spcPct val="50000"/>
                </a:spcBef>
              </a:pPr>
              <a:t>12</a:t>
            </a:fld>
            <a:endParaRPr lang="pl-PL" alt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5C59FCC4-C8D1-16E2-8FBD-FF4C3CDFE9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Dystrybuanta</a:t>
            </a:r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841AE204-2690-021C-40F7-56A29D866C2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196975"/>
            <a:ext cx="8218487" cy="4530725"/>
          </a:xfrm>
        </p:spPr>
        <p:txBody>
          <a:bodyPr/>
          <a:lstStyle/>
          <a:p>
            <a:pPr eaLnBrk="1" hangingPunct="1"/>
            <a:r>
              <a:rPr lang="pl-PL" altLang="pl-PL" sz="2600" b="1"/>
              <a:t>Dystrybuantą</a:t>
            </a:r>
            <a:r>
              <a:rPr lang="pl-PL" altLang="pl-PL" sz="2600"/>
              <a:t> zmiennej losowej X nazywamy funkcję dającą prawdopodobieństwo otrzymania wartości zmiennej losowej mniejszej bądź równej od danej wartości x:</a:t>
            </a:r>
          </a:p>
          <a:p>
            <a:pPr eaLnBrk="1" hangingPunct="1"/>
            <a:endParaRPr lang="pl-PL" altLang="pl-PL" sz="2600"/>
          </a:p>
          <a:p>
            <a:pPr eaLnBrk="1" hangingPunct="1"/>
            <a:r>
              <a:rPr lang="pl-PL" altLang="pl-PL" sz="2600"/>
              <a:t>Przykład: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pl-PL" altLang="pl-PL" sz="2600"/>
              <a:t>	Dystrybuanta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pl-PL" altLang="pl-PL" sz="2600"/>
              <a:t>	w rzucie kostką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pl-PL" altLang="pl-PL" sz="2600"/>
          </a:p>
        </p:txBody>
      </p:sp>
      <p:graphicFrame>
        <p:nvGraphicFramePr>
          <p:cNvPr id="80900" name="Object 4">
            <a:extLst>
              <a:ext uri="{FF2B5EF4-FFF2-40B4-BE49-F238E27FC236}">
                <a16:creationId xmlns:a16="http://schemas.microsoft.com/office/drawing/2014/main" id="{DC15EADE-941F-44B0-EE2D-7843E254640A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3779838" y="2565400"/>
          <a:ext cx="3024187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29810" imgH="215806" progId="Equation.DSMT4">
                  <p:embed/>
                </p:oleObj>
              </mc:Choice>
              <mc:Fallback>
                <p:oleObj name="Equation" r:id="rId2" imgW="1129810" imgH="215806" progId="Equation.DSMT4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2565400"/>
                        <a:ext cx="3024187" cy="5778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901" name="Text Box 6">
            <a:extLst>
              <a:ext uri="{FF2B5EF4-FFF2-40B4-BE49-F238E27FC236}">
                <a16:creationId xmlns:a16="http://schemas.microsoft.com/office/drawing/2014/main" id="{9D56C68A-B88F-0CB5-33BE-1A2EF6DF3B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6308725"/>
            <a:ext cx="2736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pl-PL" dirty="0" err="1"/>
              <a:t>RPiS</a:t>
            </a:r>
            <a:r>
              <a:rPr lang="pl-PL" altLang="pl-PL" dirty="0"/>
              <a:t> 2024/2025     </a:t>
            </a:r>
            <a:fld id="{10BF4B4E-5F42-4A58-8A58-CF211083251A}" type="slidenum">
              <a:rPr lang="pl-PL" altLang="pl-PL"/>
              <a:pPr eaLnBrk="1" hangingPunct="1">
                <a:spcBef>
                  <a:spcPct val="50000"/>
                </a:spcBef>
              </a:pPr>
              <a:t>13</a:t>
            </a:fld>
            <a:endParaRPr lang="pl-PL" altLang="pl-PL" dirty="0"/>
          </a:p>
        </p:txBody>
      </p:sp>
      <p:pic>
        <p:nvPicPr>
          <p:cNvPr id="80902" name="Picture 10" descr="dystrybuanta_kostka">
            <a:extLst>
              <a:ext uri="{FF2B5EF4-FFF2-40B4-BE49-F238E27FC236}">
                <a16:creationId xmlns:a16="http://schemas.microsoft.com/office/drawing/2014/main" id="{9345E364-A7AD-14FE-1F1C-278888E4BE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3644900"/>
            <a:ext cx="3313113" cy="236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EAC7EBF1-6770-1C1A-908C-A9F17E5017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Dystrybuanta - własności</a:t>
            </a:r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6708A09E-10A4-04A8-A6FC-1406E2607B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pl-PL" altLang="pl-PL" sz="2400"/>
              <a:t> 			(gdyż F</a:t>
            </a:r>
            <a:r>
              <a:rPr lang="pl-PL" altLang="pl-PL" sz="2400" baseline="-25000"/>
              <a:t>X</a:t>
            </a:r>
            <a:r>
              <a:rPr lang="pl-PL" altLang="pl-PL" sz="2400"/>
              <a:t>(x) jest sumą prawdopodobieństw)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/>
              <a:t> 			(gdyż zdarzenie x≤+∞</a:t>
            </a:r>
            <a:r>
              <a:rPr lang="pl-PL" altLang="pl-PL" sz="2400">
                <a:sym typeface="Mathematica1"/>
              </a:rPr>
              <a:t> jest pewne)</a:t>
            </a:r>
          </a:p>
          <a:p>
            <a:pPr eaLnBrk="1" hangingPunct="1">
              <a:lnSpc>
                <a:spcPct val="150000"/>
              </a:lnSpc>
            </a:pPr>
            <a:r>
              <a:rPr lang="pl-PL" altLang="pl-PL" sz="2400">
                <a:sym typeface="Mathematica1"/>
              </a:rPr>
              <a:t> 			(gdyż zdarzenie poniżej min{x} jest niemożliwe)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</a:pPr>
            <a:r>
              <a:rPr lang="pl-PL" altLang="pl-PL" sz="2400">
                <a:sym typeface="Mathematica1"/>
              </a:rPr>
              <a:t>F</a:t>
            </a:r>
            <a:r>
              <a:rPr lang="pl-PL" altLang="pl-PL" sz="2400" baseline="-25000">
                <a:sym typeface="Mathematica1"/>
              </a:rPr>
              <a:t>X</a:t>
            </a:r>
            <a:r>
              <a:rPr lang="pl-PL" altLang="pl-PL" sz="2400">
                <a:sym typeface="Mathematica1"/>
              </a:rPr>
              <a:t>(x) jest niemalejąca tzn.                                           gdyż zdarzenie 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>
                <a:sym typeface="Mathematica1"/>
              </a:rPr>
              <a:t>F</a:t>
            </a:r>
            <a:r>
              <a:rPr lang="pl-PL" altLang="pl-PL" sz="2400" baseline="-25000">
                <a:sym typeface="Mathematica1"/>
              </a:rPr>
              <a:t>X</a:t>
            </a:r>
            <a:r>
              <a:rPr lang="pl-PL" altLang="pl-PL" sz="2400">
                <a:sym typeface="Mathematica1"/>
              </a:rPr>
              <a:t>(x) jest ciągła prawostronnie </a:t>
            </a:r>
          </a:p>
          <a:p>
            <a:pPr eaLnBrk="1" hangingPunct="1">
              <a:lnSpc>
                <a:spcPct val="80000"/>
              </a:lnSpc>
              <a:spcBef>
                <a:spcPct val="55000"/>
              </a:spcBef>
            </a:pPr>
            <a:r>
              <a:rPr lang="pl-PL" altLang="pl-PL" sz="2400">
                <a:sym typeface="Mathematica1"/>
              </a:rPr>
              <a:t>F</a:t>
            </a:r>
            <a:r>
              <a:rPr lang="pl-PL" altLang="pl-PL" sz="2400" baseline="-25000">
                <a:sym typeface="Mathematica1"/>
              </a:rPr>
              <a:t>X</a:t>
            </a:r>
            <a:r>
              <a:rPr lang="pl-PL" altLang="pl-PL" sz="2400">
                <a:sym typeface="Mathematica1"/>
              </a:rPr>
              <a:t>(x) jest ciągła dla ciągłych zmiennych losowych</a:t>
            </a:r>
          </a:p>
          <a:p>
            <a:pPr eaLnBrk="1" hangingPunct="1">
              <a:lnSpc>
                <a:spcPct val="80000"/>
              </a:lnSpc>
            </a:pPr>
            <a:r>
              <a:rPr lang="pl-PL" altLang="pl-PL" sz="2400">
                <a:sym typeface="Mathematica1"/>
              </a:rPr>
              <a:t>F</a:t>
            </a:r>
            <a:r>
              <a:rPr lang="pl-PL" altLang="pl-PL" sz="2400" baseline="-25000">
                <a:sym typeface="Mathematica1"/>
              </a:rPr>
              <a:t>X</a:t>
            </a:r>
            <a:r>
              <a:rPr lang="pl-PL" altLang="pl-PL" sz="2400">
                <a:sym typeface="Mathematica1"/>
              </a:rPr>
              <a:t>(x) jest bezwymiarowa </a:t>
            </a:r>
          </a:p>
        </p:txBody>
      </p:sp>
      <p:sp>
        <p:nvSpPr>
          <p:cNvPr id="81924" name="Text Box 4">
            <a:extLst>
              <a:ext uri="{FF2B5EF4-FFF2-40B4-BE49-F238E27FC236}">
                <a16:creationId xmlns:a16="http://schemas.microsoft.com/office/drawing/2014/main" id="{24029CEF-0636-0E2D-BB4E-B76B946D9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6308725"/>
            <a:ext cx="2736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pl-PL" dirty="0" err="1"/>
              <a:t>RPiS</a:t>
            </a:r>
            <a:r>
              <a:rPr lang="pl-PL" altLang="pl-PL" dirty="0"/>
              <a:t> 2024/2025      </a:t>
            </a:r>
            <a:fld id="{BB3FE050-F4D5-4AD3-BC26-B58D72157970}" type="slidenum">
              <a:rPr lang="pl-PL" altLang="pl-PL"/>
              <a:pPr eaLnBrk="1" hangingPunct="1">
                <a:spcBef>
                  <a:spcPct val="50000"/>
                </a:spcBef>
              </a:pPr>
              <a:t>14</a:t>
            </a:fld>
            <a:endParaRPr lang="pl-PL" altLang="pl-PL" dirty="0"/>
          </a:p>
        </p:txBody>
      </p:sp>
      <p:graphicFrame>
        <p:nvGraphicFramePr>
          <p:cNvPr id="81925" name="Object 7">
            <a:extLst>
              <a:ext uri="{FF2B5EF4-FFF2-40B4-BE49-F238E27FC236}">
                <a16:creationId xmlns:a16="http://schemas.microsoft.com/office/drawing/2014/main" id="{0AC7D436-CA6B-23CB-F266-F8195527731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00113" y="1628775"/>
          <a:ext cx="1874837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ównanie" r:id="rId2" imgW="837836" imgH="215806" progId="Equation.3">
                  <p:embed/>
                </p:oleObj>
              </mc:Choice>
              <mc:Fallback>
                <p:oleObj name="Równanie" r:id="rId2" imgW="837836" imgH="215806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1628775"/>
                        <a:ext cx="1874837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26" name="Object 10">
            <a:extLst>
              <a:ext uri="{FF2B5EF4-FFF2-40B4-BE49-F238E27FC236}">
                <a16:creationId xmlns:a16="http://schemas.microsoft.com/office/drawing/2014/main" id="{66D12369-A888-EA2A-681E-BA2603393E9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63600" y="2420938"/>
          <a:ext cx="1968500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ównanie" r:id="rId4" imgW="901309" imgH="279279" progId="Equation.3">
                  <p:embed/>
                </p:oleObj>
              </mc:Choice>
              <mc:Fallback>
                <p:oleObj name="Równanie" r:id="rId4" imgW="901309" imgH="27927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600" y="2420938"/>
                        <a:ext cx="1968500" cy="608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27" name="Object 13">
            <a:extLst>
              <a:ext uri="{FF2B5EF4-FFF2-40B4-BE49-F238E27FC236}">
                <a16:creationId xmlns:a16="http://schemas.microsoft.com/office/drawing/2014/main" id="{146D6F8B-3BFB-00B3-C372-8AAD42DE0FF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27088" y="2979738"/>
          <a:ext cx="2144712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ównanie" r:id="rId6" imgW="977900" imgH="279400" progId="Equation.3">
                  <p:embed/>
                </p:oleObj>
              </mc:Choice>
              <mc:Fallback>
                <p:oleObj name="Równanie" r:id="rId6" imgW="977900" imgH="2794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2979738"/>
                        <a:ext cx="2144712" cy="611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28" name="Object 16">
            <a:extLst>
              <a:ext uri="{FF2B5EF4-FFF2-40B4-BE49-F238E27FC236}">
                <a16:creationId xmlns:a16="http://schemas.microsoft.com/office/drawing/2014/main" id="{415C4391-F34E-CE74-35DA-A120A3394A1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27538" y="3914775"/>
          <a:ext cx="36195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ównanie" r:id="rId8" imgW="1587500" imgH="228600" progId="Equation.3">
                  <p:embed/>
                </p:oleObj>
              </mc:Choice>
              <mc:Fallback>
                <p:oleObj name="Równanie" r:id="rId8" imgW="1587500" imgH="2286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538" y="3914775"/>
                        <a:ext cx="36195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29" name="Object 19">
            <a:extLst>
              <a:ext uri="{FF2B5EF4-FFF2-40B4-BE49-F238E27FC236}">
                <a16:creationId xmlns:a16="http://schemas.microsoft.com/office/drawing/2014/main" id="{7C216ACF-5577-2165-F829-BD1689B8E23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87675" y="4329113"/>
          <a:ext cx="2952750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ównanie" r:id="rId10" imgW="1256755" imgH="215806" progId="Equation.3">
                  <p:embed/>
                </p:oleObj>
              </mc:Choice>
              <mc:Fallback>
                <p:oleObj name="Równanie" r:id="rId10" imgW="1256755" imgH="215806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4329113"/>
                        <a:ext cx="2952750" cy="506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30" name="Object 22">
            <a:extLst>
              <a:ext uri="{FF2B5EF4-FFF2-40B4-BE49-F238E27FC236}">
                <a16:creationId xmlns:a16="http://schemas.microsoft.com/office/drawing/2014/main" id="{470A524A-AD52-F7B8-247E-2563533C322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56188" y="4778375"/>
          <a:ext cx="3614737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ównanie" r:id="rId12" imgW="1752600" imgH="279400" progId="Equation.3">
                  <p:embed/>
                </p:oleObj>
              </mc:Choice>
              <mc:Fallback>
                <p:oleObj name="Równanie" r:id="rId12" imgW="1752600" imgH="2794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6188" y="4778375"/>
                        <a:ext cx="3614737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96FC9344-2562-0E71-968F-CD35E4F473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sz="3800"/>
              <a:t>Związek dystrybuanty z prawdopodobieństwem</a:t>
            </a: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87A23CBB-4BC5-C865-8BFB-8BEBE476E74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pl-PL" altLang="pl-PL" sz="2600"/>
              <a:t>Tw.</a:t>
            </a:r>
          </a:p>
          <a:p>
            <a:pPr eaLnBrk="1" hangingPunct="1"/>
            <a:endParaRPr lang="pl-PL" altLang="pl-PL" sz="2600"/>
          </a:p>
          <a:p>
            <a:pPr eaLnBrk="1" hangingPunct="1"/>
            <a:r>
              <a:rPr lang="pl-PL" altLang="pl-PL" sz="2600"/>
              <a:t>Dow: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pl-PL" altLang="pl-PL" sz="2600"/>
              <a:t>	</a:t>
            </a:r>
            <a:r>
              <a:rPr lang="pl-PL" altLang="pl-PL" sz="2400"/>
              <a:t>Zdarzenie</a:t>
            </a:r>
            <a:r>
              <a:rPr lang="pl-PL" altLang="pl-PL" sz="2600"/>
              <a:t>   </a:t>
            </a:r>
          </a:p>
        </p:txBody>
      </p:sp>
      <p:graphicFrame>
        <p:nvGraphicFramePr>
          <p:cNvPr id="82948" name="Object 4">
            <a:extLst>
              <a:ext uri="{FF2B5EF4-FFF2-40B4-BE49-F238E27FC236}">
                <a16:creationId xmlns:a16="http://schemas.microsoft.com/office/drawing/2014/main" id="{30A948FC-7B83-ADC5-9055-39534478CD26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1619250" y="1628775"/>
          <a:ext cx="424815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53396" imgH="215806" progId="Equation.DSMT4">
                  <p:embed/>
                </p:oleObj>
              </mc:Choice>
              <mc:Fallback>
                <p:oleObj name="Equation" r:id="rId2" imgW="1853396" imgH="215806" progId="Equation.DSMT4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1628775"/>
                        <a:ext cx="4248150" cy="4953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949" name="Text Box 6">
            <a:extLst>
              <a:ext uri="{FF2B5EF4-FFF2-40B4-BE49-F238E27FC236}">
                <a16:creationId xmlns:a16="http://schemas.microsoft.com/office/drawing/2014/main" id="{BC49709D-D4B8-2AF4-EBF0-3E9397C4B9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6308725"/>
            <a:ext cx="2736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pl-PL" dirty="0" err="1"/>
              <a:t>RPiS</a:t>
            </a:r>
            <a:r>
              <a:rPr lang="pl-PL" altLang="pl-PL" dirty="0"/>
              <a:t> 2024/2025      </a:t>
            </a:r>
            <a:fld id="{209D06EB-7E75-40D3-AB9C-04629614ACDF}" type="slidenum">
              <a:rPr lang="pl-PL" altLang="pl-PL"/>
              <a:pPr eaLnBrk="1" hangingPunct="1">
                <a:spcBef>
                  <a:spcPct val="50000"/>
                </a:spcBef>
              </a:pPr>
              <a:t>15</a:t>
            </a:fld>
            <a:endParaRPr lang="pl-PL" altLang="pl-PL" dirty="0"/>
          </a:p>
        </p:txBody>
      </p:sp>
      <p:graphicFrame>
        <p:nvGraphicFramePr>
          <p:cNvPr id="82950" name="Object 9">
            <a:extLst>
              <a:ext uri="{FF2B5EF4-FFF2-40B4-BE49-F238E27FC236}">
                <a16:creationId xmlns:a16="http://schemas.microsoft.com/office/drawing/2014/main" id="{79BFF3EE-926D-9CDB-40F8-0422E223E14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11413" y="3068638"/>
          <a:ext cx="6408737" cy="219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ównanie" r:id="rId4" imgW="2667000" imgH="914400" progId="Equation.3">
                  <p:embed/>
                </p:oleObj>
              </mc:Choice>
              <mc:Fallback>
                <p:oleObj name="Równanie" r:id="rId4" imgW="2667000" imgH="9144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3068638"/>
                        <a:ext cx="6408737" cy="219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951" name="Line 21">
            <a:extLst>
              <a:ext uri="{FF2B5EF4-FFF2-40B4-BE49-F238E27FC236}">
                <a16:creationId xmlns:a16="http://schemas.microsoft.com/office/drawing/2014/main" id="{2E260E20-878B-A442-5521-4FCCF854FD5B}"/>
              </a:ext>
            </a:extLst>
          </p:cNvPr>
          <p:cNvSpPr>
            <a:spLocks noChangeShapeType="1"/>
          </p:cNvSpPr>
          <p:nvPr/>
        </p:nvSpPr>
        <p:spPr bwMode="auto">
          <a:xfrm>
            <a:off x="5292725" y="2565400"/>
            <a:ext cx="86360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52" name="Line 22">
            <a:extLst>
              <a:ext uri="{FF2B5EF4-FFF2-40B4-BE49-F238E27FC236}">
                <a16:creationId xmlns:a16="http://schemas.microsoft.com/office/drawing/2014/main" id="{09E67A78-39EC-2703-E615-321C82BD58A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43438" y="2565400"/>
            <a:ext cx="649287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53" name="Text Box 24">
            <a:extLst>
              <a:ext uri="{FF2B5EF4-FFF2-40B4-BE49-F238E27FC236}">
                <a16:creationId xmlns:a16="http://schemas.microsoft.com/office/drawing/2014/main" id="{6B0C9A46-5C27-85C6-D28C-19C94D2ED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2349500"/>
            <a:ext cx="2089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l-PL" altLang="pl-PL"/>
              <a:t>rozłączne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2AFB2006-DAAE-BB56-443F-DA5BB9A585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sz="3800"/>
              <a:t>Związek dystrybuanty z prawdopodobieństwem - wnioski</a:t>
            </a:r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8BF6249A-DB1C-3422-CF53-EAA3FFFAADD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18488" cy="4530725"/>
          </a:xfrm>
        </p:spPr>
        <p:txBody>
          <a:bodyPr/>
          <a:lstStyle/>
          <a:p>
            <a:pPr eaLnBrk="1" hangingPunct="1"/>
            <a:r>
              <a:rPr lang="pl-PL" altLang="pl-PL" sz="2400"/>
              <a:t>Wniosek 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pl-PL" altLang="pl-PL" sz="2400"/>
              <a:t>	Weźmy </a:t>
            </a:r>
            <a:endParaRPr lang="el-GR" altLang="pl-PL" sz="2400">
              <a:cs typeface="Arial" panose="020B0604020202020204" pitchFamily="34" charset="0"/>
            </a:endParaRPr>
          </a:p>
          <a:p>
            <a:pPr eaLnBrk="1" hangingPunct="1"/>
            <a:endParaRPr lang="pl-PL" altLang="pl-PL" sz="2400"/>
          </a:p>
          <a:p>
            <a:pPr eaLnBrk="1" hangingPunct="1"/>
            <a:endParaRPr lang="pl-PL" altLang="pl-PL" sz="24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pl-PL" altLang="pl-PL" sz="2400"/>
              <a:t>	ale dla ciągłej zmiennej losowej </a:t>
            </a: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None/>
            </a:pPr>
            <a:r>
              <a:rPr lang="pl-PL" altLang="pl-PL" sz="2400"/>
              <a:t>	zatem</a:t>
            </a:r>
          </a:p>
          <a:p>
            <a:pPr eaLnBrk="1" hangingPunct="1"/>
            <a:r>
              <a:rPr lang="pl-PL" altLang="pl-PL" sz="2400"/>
              <a:t>Wniosek 2 (z Wniosku 1)</a:t>
            </a:r>
          </a:p>
          <a:p>
            <a:pPr eaLnBrk="1" hangingPunct="1"/>
            <a:endParaRPr lang="pl-PL" altLang="pl-PL" sz="24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pl-PL" altLang="pl-PL" sz="2400"/>
              <a:t>	</a:t>
            </a:r>
            <a:r>
              <a:rPr lang="pl-PL" altLang="pl-PL" sz="2000"/>
              <a:t>(związek z prawdopodobieństwem geometrycznym)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pl-PL" altLang="pl-PL" sz="2000"/>
          </a:p>
        </p:txBody>
      </p:sp>
      <p:graphicFrame>
        <p:nvGraphicFramePr>
          <p:cNvPr id="83972" name="Object 4">
            <a:extLst>
              <a:ext uri="{FF2B5EF4-FFF2-40B4-BE49-F238E27FC236}">
                <a16:creationId xmlns:a16="http://schemas.microsoft.com/office/drawing/2014/main" id="{A77B3B00-5857-5741-9A67-B530715A8C95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827088" y="2492375"/>
          <a:ext cx="640873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ównanie" r:id="rId2" imgW="2933700" imgH="279400" progId="Equation.3">
                  <p:embed/>
                </p:oleObj>
              </mc:Choice>
              <mc:Fallback>
                <p:oleObj name="Równanie" r:id="rId2" imgW="2933700" imgH="27940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2492375"/>
                        <a:ext cx="6408737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73" name="Text Box 5">
            <a:extLst>
              <a:ext uri="{FF2B5EF4-FFF2-40B4-BE49-F238E27FC236}">
                <a16:creationId xmlns:a16="http://schemas.microsoft.com/office/drawing/2014/main" id="{85750746-AAF5-10A1-A077-F7BEC7298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6308725"/>
            <a:ext cx="2736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pl-PL" dirty="0" err="1"/>
              <a:t>RPiS</a:t>
            </a:r>
            <a:r>
              <a:rPr lang="pl-PL" altLang="pl-PL" dirty="0"/>
              <a:t> 2024/2025      </a:t>
            </a:r>
            <a:fld id="{D1BFF243-28F6-4E44-8502-55F1BF22E34B}" type="slidenum">
              <a:rPr lang="pl-PL" altLang="pl-PL"/>
              <a:pPr eaLnBrk="1" hangingPunct="1">
                <a:spcBef>
                  <a:spcPct val="50000"/>
                </a:spcBef>
              </a:pPr>
              <a:t>16</a:t>
            </a:fld>
            <a:endParaRPr lang="pl-PL" altLang="pl-PL" dirty="0"/>
          </a:p>
        </p:txBody>
      </p:sp>
      <p:graphicFrame>
        <p:nvGraphicFramePr>
          <p:cNvPr id="83974" name="Object 12">
            <a:extLst>
              <a:ext uri="{FF2B5EF4-FFF2-40B4-BE49-F238E27FC236}">
                <a16:creationId xmlns:a16="http://schemas.microsoft.com/office/drawing/2014/main" id="{03AB9AE5-94BC-5E7B-5E1A-478C734669D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79613" y="2060575"/>
          <a:ext cx="2443162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ównanie" r:id="rId4" imgW="1066337" imgH="203112" progId="Equation.3">
                  <p:embed/>
                </p:oleObj>
              </mc:Choice>
              <mc:Fallback>
                <p:oleObj name="Równanie" r:id="rId4" imgW="1066337" imgH="203112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2060575"/>
                        <a:ext cx="2443162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5" name="Object 15">
            <a:extLst>
              <a:ext uri="{FF2B5EF4-FFF2-40B4-BE49-F238E27FC236}">
                <a16:creationId xmlns:a16="http://schemas.microsoft.com/office/drawing/2014/main" id="{26F37129-F7AB-7FC4-E8CD-ADC60D6DF8C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80025" y="3357563"/>
          <a:ext cx="2881313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ównanie" r:id="rId6" imgW="1397000" imgH="279400" progId="Equation.3">
                  <p:embed/>
                </p:oleObj>
              </mc:Choice>
              <mc:Fallback>
                <p:oleObj name="Równanie" r:id="rId6" imgW="1397000" imgH="2794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0025" y="3357563"/>
                        <a:ext cx="2881313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6" name="Object 18">
            <a:extLst>
              <a:ext uri="{FF2B5EF4-FFF2-40B4-BE49-F238E27FC236}">
                <a16:creationId xmlns:a16="http://schemas.microsoft.com/office/drawing/2014/main" id="{FD197D49-737C-5894-BDE7-997FAC2BAB6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35150" y="3860800"/>
          <a:ext cx="4611688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ównanie" r:id="rId8" imgW="2234230" imgH="215806" progId="Equation.3">
                  <p:embed/>
                </p:oleObj>
              </mc:Choice>
              <mc:Fallback>
                <p:oleObj name="Równanie" r:id="rId8" imgW="2234230" imgH="215806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3860800"/>
                        <a:ext cx="4611688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7" name="Object 21">
            <a:extLst>
              <a:ext uri="{FF2B5EF4-FFF2-40B4-BE49-F238E27FC236}">
                <a16:creationId xmlns:a16="http://schemas.microsoft.com/office/drawing/2014/main" id="{F751B126-B08D-50C6-2593-39E6437E380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00113" y="4797425"/>
          <a:ext cx="7599362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ównanie" r:id="rId10" imgW="3683000" imgH="203200" progId="Equation.3">
                  <p:embed/>
                </p:oleObj>
              </mc:Choice>
              <mc:Fallback>
                <p:oleObj name="Równanie" r:id="rId10" imgW="3683000" imgH="2032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4797425"/>
                        <a:ext cx="7599362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8" name="Object 24">
            <a:extLst>
              <a:ext uri="{FF2B5EF4-FFF2-40B4-BE49-F238E27FC236}">
                <a16:creationId xmlns:a16="http://schemas.microsoft.com/office/drawing/2014/main" id="{1640AFA1-9D47-E1DA-438C-BF04992717A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27088" y="2924175"/>
          <a:ext cx="4522787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ównanie" r:id="rId12" imgW="2070100" imgH="279400" progId="Equation.3">
                  <p:embed/>
                </p:oleObj>
              </mc:Choice>
              <mc:Fallback>
                <p:oleObj name="Równanie" r:id="rId12" imgW="2070100" imgH="2794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2924175"/>
                        <a:ext cx="4522787" cy="611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DB46D9D5-3C90-678E-0AC9-E3E3A7450A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sz="3800"/>
              <a:t>Dystrybuanta warunkowa</a:t>
            </a:r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DCEF0F8A-50E1-2DF0-100A-DD3034BDD23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18488" cy="45307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pl-PL" altLang="pl-PL" sz="2600"/>
              <a:t>Syt: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pl-PL" altLang="pl-PL" sz="2600"/>
              <a:t>	X-zmienna losowa,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pl-PL" altLang="pl-PL" sz="2600"/>
              <a:t>	A – zdarzenie takie, że P(A)&gt;0</a:t>
            </a:r>
          </a:p>
          <a:p>
            <a:pPr eaLnBrk="1" hangingPunct="1"/>
            <a:r>
              <a:rPr lang="pl-PL" altLang="pl-PL" sz="2600" b="1"/>
              <a:t>Dystrybuantą warunkową</a:t>
            </a:r>
            <a:r>
              <a:rPr lang="pl-PL" altLang="pl-PL" sz="2600"/>
              <a:t> zmiennej losowej X pod warunkiem, że zaszło zdarzenie A nazywamy funkcję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pl-PL" altLang="pl-PL" sz="24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pl-PL" altLang="pl-PL" sz="2400"/>
              <a:t>	</a:t>
            </a:r>
            <a:endParaRPr lang="pl-PL" altLang="pl-PL" sz="2000"/>
          </a:p>
        </p:txBody>
      </p:sp>
      <p:sp>
        <p:nvSpPr>
          <p:cNvPr id="84996" name="Text Box 5">
            <a:extLst>
              <a:ext uri="{FF2B5EF4-FFF2-40B4-BE49-F238E27FC236}">
                <a16:creationId xmlns:a16="http://schemas.microsoft.com/office/drawing/2014/main" id="{70D8E893-EE5F-84C5-5D7A-68E0F7C7D9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6308725"/>
            <a:ext cx="2736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pl-PL" dirty="0" err="1"/>
              <a:t>RPiS</a:t>
            </a:r>
            <a:r>
              <a:rPr lang="pl-PL" altLang="pl-PL" dirty="0"/>
              <a:t> 2024/2025      </a:t>
            </a:r>
            <a:fld id="{10DC84EC-0E04-4886-AC0C-7236ABB2C892}" type="slidenum">
              <a:rPr lang="pl-PL" altLang="pl-PL"/>
              <a:pPr eaLnBrk="1" hangingPunct="1">
                <a:spcBef>
                  <a:spcPct val="50000"/>
                </a:spcBef>
              </a:pPr>
              <a:t>17</a:t>
            </a:fld>
            <a:endParaRPr lang="pl-PL" altLang="pl-PL" dirty="0"/>
          </a:p>
        </p:txBody>
      </p:sp>
      <p:graphicFrame>
        <p:nvGraphicFramePr>
          <p:cNvPr id="84997" name="Object 8">
            <a:extLst>
              <a:ext uri="{FF2B5EF4-FFF2-40B4-BE49-F238E27FC236}">
                <a16:creationId xmlns:a16="http://schemas.microsoft.com/office/drawing/2014/main" id="{EBB74F77-06E2-242A-DEF0-AED6EDAAFE8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39975" y="3933825"/>
          <a:ext cx="4751388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ównanie" r:id="rId2" imgW="1727200" imgH="419100" progId="Equation.3">
                  <p:embed/>
                </p:oleObj>
              </mc:Choice>
              <mc:Fallback>
                <p:oleObj name="Równanie" r:id="rId2" imgW="1727200" imgH="4191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3933825"/>
                        <a:ext cx="4751388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FEA83717-E9EF-8004-AE92-272B9839B8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sz="3800"/>
              <a:t>Funkcja rozkładu prawdopodobieństwa</a:t>
            </a:r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EF2FCDC7-C965-F733-30FF-FCBC511090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l-PL" altLang="pl-PL" sz="2400"/>
              <a:t>Syt: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pl-PL" altLang="pl-PL" sz="2400"/>
              <a:t>	X – </a:t>
            </a:r>
            <a:r>
              <a:rPr lang="pl-PL" altLang="pl-PL" sz="2400" b="1"/>
              <a:t>dyskretna</a:t>
            </a:r>
            <a:r>
              <a:rPr lang="pl-PL" altLang="pl-PL" sz="2400"/>
              <a:t> zmienna losowa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pl-PL" altLang="pl-PL" sz="2400"/>
              <a:t>	S</a:t>
            </a:r>
            <a:r>
              <a:rPr lang="pl-PL" altLang="pl-PL" sz="2400" baseline="-25000"/>
              <a:t>X</a:t>
            </a:r>
            <a:r>
              <a:rPr lang="pl-PL" altLang="pl-PL" sz="2400"/>
              <a:t> – odpowiedni zbiór wartości zmiennej X</a:t>
            </a:r>
          </a:p>
          <a:p>
            <a:pPr eaLnBrk="1" hangingPunct="1"/>
            <a:r>
              <a:rPr lang="pl-PL" altLang="pl-PL" sz="2400" b="1"/>
              <a:t>Funkcją rozkładu prawdopodobieństwa</a:t>
            </a:r>
            <a:r>
              <a:rPr lang="pl-PL" altLang="pl-PL" sz="2400"/>
              <a:t> P</a:t>
            </a:r>
            <a:r>
              <a:rPr lang="pl-PL" altLang="pl-PL" sz="2400" baseline="-25000"/>
              <a:t>X</a:t>
            </a:r>
            <a:r>
              <a:rPr lang="pl-PL" altLang="pl-PL" sz="2400"/>
              <a:t>(x</a:t>
            </a:r>
            <a:r>
              <a:rPr lang="pl-PL" altLang="pl-PL" sz="2400" baseline="-25000"/>
              <a:t>k</a:t>
            </a:r>
            <a:r>
              <a:rPr lang="pl-PL" altLang="pl-PL" sz="2400"/>
              <a:t>) nazywamy funkcję przyporządkowującą wartościom zmiennej losowej prawdopodobieństwo jej wystąpienia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pl-PL" altLang="pl-PL"/>
          </a:p>
        </p:txBody>
      </p:sp>
      <p:sp>
        <p:nvSpPr>
          <p:cNvPr id="87044" name="Text Box 4">
            <a:extLst>
              <a:ext uri="{FF2B5EF4-FFF2-40B4-BE49-F238E27FC236}">
                <a16:creationId xmlns:a16="http://schemas.microsoft.com/office/drawing/2014/main" id="{4AE02FD1-7986-4AD0-D345-8DE5D0A7E7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6308725"/>
            <a:ext cx="2736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pl-PL" dirty="0" err="1"/>
              <a:t>RPiS</a:t>
            </a:r>
            <a:r>
              <a:rPr lang="pl-PL" altLang="pl-PL" dirty="0"/>
              <a:t> 2024/2025      </a:t>
            </a:r>
            <a:fld id="{F0F5E72B-81ED-4FE6-AA1B-C38DD112ACBF}" type="slidenum">
              <a:rPr lang="pl-PL" altLang="pl-PL"/>
              <a:pPr eaLnBrk="1" hangingPunct="1">
                <a:spcBef>
                  <a:spcPct val="50000"/>
                </a:spcBef>
              </a:pPr>
              <a:t>18</a:t>
            </a:fld>
            <a:endParaRPr lang="pl-PL" altLang="pl-PL" dirty="0"/>
          </a:p>
        </p:txBody>
      </p:sp>
      <p:graphicFrame>
        <p:nvGraphicFramePr>
          <p:cNvPr id="87045" name="Object 7">
            <a:extLst>
              <a:ext uri="{FF2B5EF4-FFF2-40B4-BE49-F238E27FC236}">
                <a16:creationId xmlns:a16="http://schemas.microsoft.com/office/drawing/2014/main" id="{D2125AE6-A9EC-2A84-6C1F-BF71A8B2959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00113" y="4149725"/>
          <a:ext cx="3887787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62100" imgH="228600" progId="Equation.DSMT4">
                  <p:embed/>
                </p:oleObj>
              </mc:Choice>
              <mc:Fallback>
                <p:oleObj name="Equation" r:id="rId2" imgW="1562100" imgH="228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4149725"/>
                        <a:ext cx="3887787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0707186D-6C18-8B36-95F7-16891FBEC7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sz="3800"/>
              <a:t>Funkcja rozkładu prawdopodobieństwa </a:t>
            </a:r>
            <a:br>
              <a:rPr lang="pl-PL" altLang="pl-PL" sz="3800"/>
            </a:br>
            <a:r>
              <a:rPr lang="pl-PL" altLang="pl-PL" sz="3800"/>
              <a:t>- własności </a:t>
            </a:r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CF482D05-8F90-10E7-F6F7-76165926703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18488" cy="4530725"/>
          </a:xfrm>
        </p:spPr>
        <p:txBody>
          <a:bodyPr/>
          <a:lstStyle/>
          <a:p>
            <a:pPr eaLnBrk="1" hangingPunct="1"/>
            <a:r>
              <a:rPr lang="pl-PL" altLang="pl-PL" sz="2400"/>
              <a:t>                       	    (własność prawdopodobieństwa)  </a:t>
            </a:r>
          </a:p>
          <a:p>
            <a:pPr eaLnBrk="1" hangingPunct="1"/>
            <a:endParaRPr lang="pl-PL" altLang="pl-PL" sz="2400"/>
          </a:p>
          <a:p>
            <a:pPr eaLnBrk="1" hangingPunct="1"/>
            <a:r>
              <a:rPr lang="pl-PL" altLang="pl-PL" sz="2400"/>
              <a:t>             		    gdyż</a:t>
            </a:r>
          </a:p>
          <a:p>
            <a:pPr eaLnBrk="1" hangingPunct="1"/>
            <a:endParaRPr lang="pl-PL" altLang="pl-PL" sz="2400"/>
          </a:p>
          <a:p>
            <a:pPr eaLnBrk="1" hangingPunct="1"/>
            <a:r>
              <a:rPr lang="pl-PL" altLang="pl-PL" sz="2400"/>
              <a:t> dla                           oraz 	      mamy</a:t>
            </a:r>
          </a:p>
          <a:p>
            <a:pPr eaLnBrk="1" hangingPunct="1"/>
            <a:endParaRPr lang="pl-PL" altLang="pl-PL" sz="2400"/>
          </a:p>
          <a:p>
            <a:pPr eaLnBrk="1" hangingPunct="1"/>
            <a:endParaRPr lang="pl-PL" altLang="pl-PL" sz="2400"/>
          </a:p>
          <a:p>
            <a:pPr eaLnBrk="1" hangingPunct="1"/>
            <a:endParaRPr lang="pl-PL" altLang="pl-PL" sz="2400"/>
          </a:p>
          <a:p>
            <a:pPr eaLnBrk="1" hangingPunct="1"/>
            <a:r>
              <a:rPr lang="pl-PL" altLang="pl-PL" sz="2400"/>
              <a:t>                   jest bezwymiarowe</a:t>
            </a:r>
          </a:p>
        </p:txBody>
      </p:sp>
      <p:sp>
        <p:nvSpPr>
          <p:cNvPr id="88068" name="Text Box 4">
            <a:extLst>
              <a:ext uri="{FF2B5EF4-FFF2-40B4-BE49-F238E27FC236}">
                <a16:creationId xmlns:a16="http://schemas.microsoft.com/office/drawing/2014/main" id="{6BAF0CE0-7C56-944D-86A6-88FBB3C680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6308725"/>
            <a:ext cx="2736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pl-PL" dirty="0" err="1"/>
              <a:t>RPiS</a:t>
            </a:r>
            <a:r>
              <a:rPr lang="pl-PL" altLang="pl-PL" dirty="0"/>
              <a:t> 2024/2025      </a:t>
            </a:r>
            <a:fld id="{F551D12D-9B33-4D66-BAEB-7D689683EB9C}" type="slidenum">
              <a:rPr lang="pl-PL" altLang="pl-PL"/>
              <a:pPr eaLnBrk="1" hangingPunct="1">
                <a:spcBef>
                  <a:spcPct val="50000"/>
                </a:spcBef>
              </a:pPr>
              <a:t>19</a:t>
            </a:fld>
            <a:endParaRPr lang="pl-PL" altLang="pl-PL" dirty="0"/>
          </a:p>
        </p:txBody>
      </p:sp>
      <p:graphicFrame>
        <p:nvGraphicFramePr>
          <p:cNvPr id="88069" name="Object 5">
            <a:extLst>
              <a:ext uri="{FF2B5EF4-FFF2-40B4-BE49-F238E27FC236}">
                <a16:creationId xmlns:a16="http://schemas.microsoft.com/office/drawing/2014/main" id="{E7291730-AE5F-CB23-98FB-332EDA2864A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71550" y="1557338"/>
          <a:ext cx="1706563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ównanie" r:id="rId2" imgW="685800" imgH="228600" progId="Equation.3">
                  <p:embed/>
                </p:oleObj>
              </mc:Choice>
              <mc:Fallback>
                <p:oleObj name="Równanie" r:id="rId2" imgW="6858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1557338"/>
                        <a:ext cx="1706563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70" name="Object 11">
            <a:extLst>
              <a:ext uri="{FF2B5EF4-FFF2-40B4-BE49-F238E27FC236}">
                <a16:creationId xmlns:a16="http://schemas.microsoft.com/office/drawing/2014/main" id="{CCFDF779-2D93-9FF2-02DD-E33E178323F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71550" y="5048250"/>
          <a:ext cx="116840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ównanie" r:id="rId4" imgW="469900" imgH="228600" progId="Equation.3">
                  <p:embed/>
                </p:oleObj>
              </mc:Choice>
              <mc:Fallback>
                <p:oleObj name="Równanie" r:id="rId4" imgW="469900" imgH="228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5048250"/>
                        <a:ext cx="1168400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71" name="Object 14">
            <a:extLst>
              <a:ext uri="{FF2B5EF4-FFF2-40B4-BE49-F238E27FC236}">
                <a16:creationId xmlns:a16="http://schemas.microsoft.com/office/drawing/2014/main" id="{B430E03B-0CF8-2D4C-8A13-537B795B107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71550" y="2420938"/>
          <a:ext cx="6573838" cy="85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ównanie" r:id="rId6" imgW="2641600" imgH="342900" progId="Equation.3">
                  <p:embed/>
                </p:oleObj>
              </mc:Choice>
              <mc:Fallback>
                <p:oleObj name="Równanie" r:id="rId6" imgW="2641600" imgH="3429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2420938"/>
                        <a:ext cx="6573838" cy="852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72" name="Object 17">
            <a:extLst>
              <a:ext uri="{FF2B5EF4-FFF2-40B4-BE49-F238E27FC236}">
                <a16:creationId xmlns:a16="http://schemas.microsoft.com/office/drawing/2014/main" id="{9F7CA696-8A38-1677-E8DE-C7BC0606450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63713" y="3321050"/>
          <a:ext cx="3570287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ównanie" r:id="rId8" imgW="1434477" imgH="215806" progId="Equation.3">
                  <p:embed/>
                </p:oleObj>
              </mc:Choice>
              <mc:Fallback>
                <p:oleObj name="Równanie" r:id="rId8" imgW="1434477" imgH="215806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3321050"/>
                        <a:ext cx="3570287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73" name="Object 20">
            <a:extLst>
              <a:ext uri="{FF2B5EF4-FFF2-40B4-BE49-F238E27FC236}">
                <a16:creationId xmlns:a16="http://schemas.microsoft.com/office/drawing/2014/main" id="{8EBA49C2-B4D0-58B8-3863-4BCF5498BF1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71550" y="4149725"/>
          <a:ext cx="420370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ównanie" r:id="rId10" imgW="1689100" imgH="228600" progId="Equation.3">
                  <p:embed/>
                </p:oleObj>
              </mc:Choice>
              <mc:Fallback>
                <p:oleObj name="Równanie" r:id="rId10" imgW="1689100" imgH="2286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4149725"/>
                        <a:ext cx="4203700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562" name="Object 2">
            <a:extLst>
              <a:ext uri="{FF2B5EF4-FFF2-40B4-BE49-F238E27FC236}">
                <a16:creationId xmlns:a16="http://schemas.microsoft.com/office/drawing/2014/main" id="{A747220E-952E-DA0D-0EC0-8CE67DC8B9A1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323850" y="2349500"/>
          <a:ext cx="8569325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ównanie" r:id="rId2" imgW="3416300" imgH="457200" progId="Equation.3">
                  <p:embed/>
                </p:oleObj>
              </mc:Choice>
              <mc:Fallback>
                <p:oleObj name="Równanie" r:id="rId2" imgW="3416300" imgH="457200" progId="Equation.3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349500"/>
                        <a:ext cx="8569325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563" name="Text Box 3">
            <a:extLst>
              <a:ext uri="{FF2B5EF4-FFF2-40B4-BE49-F238E27FC236}">
                <a16:creationId xmlns:a16="http://schemas.microsoft.com/office/drawing/2014/main" id="{333A8490-E4DB-E5FD-9077-5A56A17C5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6308725"/>
            <a:ext cx="2736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pl-PL" dirty="0" err="1"/>
              <a:t>RPiS</a:t>
            </a:r>
            <a:r>
              <a:rPr lang="pl-PL" altLang="pl-PL" dirty="0"/>
              <a:t> 2024/2025       </a:t>
            </a:r>
            <a:fld id="{D143C42C-ED0A-422A-847A-904288674920}" type="slidenum">
              <a:rPr lang="pl-PL" altLang="pl-PL"/>
              <a:pPr eaLnBrk="1" hangingPunct="1">
                <a:spcBef>
                  <a:spcPct val="50000"/>
                </a:spcBef>
              </a:pPr>
              <a:t>2</a:t>
            </a:fld>
            <a:endParaRPr lang="pl-PL" altLang="pl-PL" dirty="0"/>
          </a:p>
        </p:txBody>
      </p:sp>
      <p:sp>
        <p:nvSpPr>
          <p:cNvPr id="66564" name="Rectangle 4">
            <a:extLst>
              <a:ext uri="{FF2B5EF4-FFF2-40B4-BE49-F238E27FC236}">
                <a16:creationId xmlns:a16="http://schemas.microsoft.com/office/drawing/2014/main" id="{8891D32F-09C4-A0E4-3F9F-80ACC67F4E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/>
            <a:r>
              <a:rPr kumimoji="0" lang="pl-PL" altLang="pl-PL" sz="4200" b="0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Garamond"/>
                <a:ea typeface="+mj-ea"/>
                <a:cs typeface="+mj-cs"/>
              </a:rPr>
              <a:t>Wzór łańcuchowy</a:t>
            </a:r>
            <a:endParaRPr lang="pl-PL" altLang="pl-PL" dirty="0">
              <a:solidFill>
                <a:schemeClr val="tx1"/>
              </a:solidFill>
            </a:endParaRPr>
          </a:p>
        </p:txBody>
      </p:sp>
      <p:sp>
        <p:nvSpPr>
          <p:cNvPr id="66565" name="Text Box 5">
            <a:extLst>
              <a:ext uri="{FF2B5EF4-FFF2-40B4-BE49-F238E27FC236}">
                <a16:creationId xmlns:a16="http://schemas.microsoft.com/office/drawing/2014/main" id="{24584845-ECE9-E220-A279-5C5D3A5BED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341438"/>
            <a:ext cx="8208962" cy="3925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pl-PL" sz="2400"/>
              <a:t>Zał.</a:t>
            </a:r>
          </a:p>
          <a:p>
            <a:pPr eaLnBrk="1" hangingPunct="1">
              <a:spcBef>
                <a:spcPct val="50000"/>
              </a:spcBef>
            </a:pPr>
            <a:r>
              <a:rPr lang="pl-PL" altLang="pl-PL" sz="2400"/>
              <a:t>Wtedy zachodzi wzór:</a:t>
            </a:r>
          </a:p>
          <a:p>
            <a:pPr eaLnBrk="1" hangingPunct="1">
              <a:spcBef>
                <a:spcPct val="50000"/>
              </a:spcBef>
            </a:pPr>
            <a:r>
              <a:rPr lang="pl-PL" altLang="pl-PL" sz="2400"/>
              <a:t> </a:t>
            </a:r>
          </a:p>
          <a:p>
            <a:pPr eaLnBrk="1" hangingPunct="1">
              <a:spcBef>
                <a:spcPct val="50000"/>
              </a:spcBef>
            </a:pPr>
            <a:endParaRPr lang="pl-PL" altLang="pl-PL" sz="2400"/>
          </a:p>
          <a:p>
            <a:pPr eaLnBrk="1" hangingPunct="1">
              <a:spcBef>
                <a:spcPct val="50000"/>
              </a:spcBef>
            </a:pPr>
            <a:r>
              <a:rPr lang="pl-PL" altLang="pl-PL" sz="2400"/>
              <a:t>-dowód – iteracja definicji prawdopodobieństwa warunkowego</a:t>
            </a:r>
          </a:p>
          <a:p>
            <a:pPr eaLnBrk="1" hangingPunct="1">
              <a:spcBef>
                <a:spcPct val="50000"/>
              </a:spcBef>
            </a:pPr>
            <a:r>
              <a:rPr lang="pl-PL" altLang="pl-PL" sz="2400"/>
              <a:t>-uzasadnia metodę </a:t>
            </a:r>
          </a:p>
          <a:p>
            <a:pPr eaLnBrk="1" hangingPunct="1"/>
            <a:r>
              <a:rPr lang="pl-PL" altLang="pl-PL" sz="2400"/>
              <a:t>„drzewka”</a:t>
            </a:r>
          </a:p>
        </p:txBody>
      </p:sp>
      <p:graphicFrame>
        <p:nvGraphicFramePr>
          <p:cNvPr id="66566" name="Object 6">
            <a:extLst>
              <a:ext uri="{FF2B5EF4-FFF2-40B4-BE49-F238E27FC236}">
                <a16:creationId xmlns:a16="http://schemas.microsoft.com/office/drawing/2014/main" id="{E93089ED-EC71-29C0-9E25-E51E5790982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04888" y="1268413"/>
          <a:ext cx="4110037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ównanie" r:id="rId4" imgW="1638300" imgH="228600" progId="Equation.3">
                  <p:embed/>
                </p:oleObj>
              </mc:Choice>
              <mc:Fallback>
                <p:oleObj name="Równanie" r:id="rId4" imgW="163830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888" y="1268413"/>
                        <a:ext cx="4110037" cy="573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6567" name="Picture 7" descr="drzewko">
            <a:extLst>
              <a:ext uri="{FF2B5EF4-FFF2-40B4-BE49-F238E27FC236}">
                <a16:creationId xmlns:a16="http://schemas.microsoft.com/office/drawing/2014/main" id="{312758AE-7040-2722-D649-B6E5AB2D2F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4221163"/>
            <a:ext cx="41910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568" name="Text Box 8">
            <a:extLst>
              <a:ext uri="{FF2B5EF4-FFF2-40B4-BE49-F238E27FC236}">
                <a16:creationId xmlns:a16="http://schemas.microsoft.com/office/drawing/2014/main" id="{DB86E2FC-9DF6-0479-81A8-57F0A2A31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4292600"/>
            <a:ext cx="7191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l-PL" altLang="pl-PL"/>
              <a:t>A</a:t>
            </a:r>
            <a:r>
              <a:rPr lang="pl-PL" altLang="pl-PL" baseline="-25000"/>
              <a:t>1</a:t>
            </a:r>
          </a:p>
        </p:txBody>
      </p:sp>
      <p:sp>
        <p:nvSpPr>
          <p:cNvPr id="66569" name="Text Box 9">
            <a:extLst>
              <a:ext uri="{FF2B5EF4-FFF2-40B4-BE49-F238E27FC236}">
                <a16:creationId xmlns:a16="http://schemas.microsoft.com/office/drawing/2014/main" id="{AA372BCF-6048-4F8A-6F06-552D275A19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9925" y="4581525"/>
            <a:ext cx="1079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l-PL" altLang="pl-PL"/>
              <a:t>P(A</a:t>
            </a:r>
            <a:r>
              <a:rPr lang="pl-PL" altLang="pl-PL" baseline="-25000"/>
              <a:t>2</a:t>
            </a:r>
            <a:r>
              <a:rPr lang="pl-PL" altLang="pl-PL">
                <a:cs typeface="Arial" panose="020B0604020202020204" pitchFamily="34" charset="0"/>
              </a:rPr>
              <a:t>|</a:t>
            </a:r>
            <a:r>
              <a:rPr lang="pl-PL" altLang="pl-PL">
                <a:cs typeface="Arial" panose="020B0604020202020204" pitchFamily="34" charset="0"/>
                <a:sym typeface="Mathematica1"/>
              </a:rPr>
              <a:t>A</a:t>
            </a:r>
            <a:r>
              <a:rPr lang="pl-PL" altLang="pl-PL" baseline="-25000">
                <a:cs typeface="Arial" panose="020B0604020202020204" pitchFamily="34" charset="0"/>
                <a:sym typeface="Mathematica1"/>
              </a:rPr>
              <a:t>1</a:t>
            </a:r>
            <a:r>
              <a:rPr lang="pl-PL" altLang="pl-PL"/>
              <a:t>)</a:t>
            </a:r>
          </a:p>
        </p:txBody>
      </p:sp>
      <p:sp>
        <p:nvSpPr>
          <p:cNvPr id="66570" name="Text Box 10">
            <a:extLst>
              <a:ext uri="{FF2B5EF4-FFF2-40B4-BE49-F238E27FC236}">
                <a16:creationId xmlns:a16="http://schemas.microsoft.com/office/drawing/2014/main" id="{E6D99D3E-732C-BE1E-F90E-D8F224CE2F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0200" y="4292600"/>
            <a:ext cx="7191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l-PL" altLang="pl-PL"/>
              <a:t>A</a:t>
            </a:r>
            <a:r>
              <a:rPr lang="pl-PL" altLang="pl-PL" baseline="-25000"/>
              <a:t>1</a:t>
            </a:r>
          </a:p>
        </p:txBody>
      </p:sp>
      <p:sp>
        <p:nvSpPr>
          <p:cNvPr id="66571" name="Text Box 11">
            <a:extLst>
              <a:ext uri="{FF2B5EF4-FFF2-40B4-BE49-F238E27FC236}">
                <a16:creationId xmlns:a16="http://schemas.microsoft.com/office/drawing/2014/main" id="{FCC2A04A-FBA9-E179-34EF-4C70B9D0F2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4388" y="4868863"/>
            <a:ext cx="7191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l-PL" altLang="pl-PL"/>
              <a:t>A</a:t>
            </a:r>
            <a:r>
              <a:rPr lang="pl-PL" altLang="pl-PL" baseline="-25000"/>
              <a:t>2</a:t>
            </a:r>
          </a:p>
        </p:txBody>
      </p:sp>
      <p:sp>
        <p:nvSpPr>
          <p:cNvPr id="66572" name="Text Box 12">
            <a:extLst>
              <a:ext uri="{FF2B5EF4-FFF2-40B4-BE49-F238E27FC236}">
                <a16:creationId xmlns:a16="http://schemas.microsoft.com/office/drawing/2014/main" id="{BC17393D-E50F-14E9-E15E-0DCCDA6152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0650" y="580548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l-PL" altLang="pl-PL"/>
              <a:t>A</a:t>
            </a:r>
            <a:r>
              <a:rPr lang="pl-PL" altLang="pl-PL" baseline="-25000"/>
              <a:t>3</a:t>
            </a:r>
          </a:p>
        </p:txBody>
      </p:sp>
      <p:sp>
        <p:nvSpPr>
          <p:cNvPr id="66573" name="Text Box 13">
            <a:extLst>
              <a:ext uri="{FF2B5EF4-FFF2-40B4-BE49-F238E27FC236}">
                <a16:creationId xmlns:a16="http://schemas.microsoft.com/office/drawing/2014/main" id="{807C7681-8607-2302-F4B0-FDB961D1D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076700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l-PL" altLang="pl-PL"/>
              <a:t>P(A</a:t>
            </a:r>
            <a:r>
              <a:rPr lang="pl-PL" altLang="pl-PL" baseline="-25000"/>
              <a:t>1</a:t>
            </a:r>
            <a:r>
              <a:rPr lang="pl-PL" altLang="pl-PL"/>
              <a:t>)</a:t>
            </a:r>
          </a:p>
        </p:txBody>
      </p:sp>
      <p:sp>
        <p:nvSpPr>
          <p:cNvPr id="66574" name="Text Box 14">
            <a:extLst>
              <a:ext uri="{FF2B5EF4-FFF2-40B4-BE49-F238E27FC236}">
                <a16:creationId xmlns:a16="http://schemas.microsoft.com/office/drawing/2014/main" id="{3F457E11-58E8-23DE-5417-2A037481C3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1725" y="5300663"/>
            <a:ext cx="1439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l-PL" altLang="pl-PL"/>
              <a:t>P(A</a:t>
            </a:r>
            <a:r>
              <a:rPr lang="pl-PL" altLang="pl-PL" baseline="-25000"/>
              <a:t>3</a:t>
            </a:r>
            <a:r>
              <a:rPr lang="pl-PL" altLang="pl-PL"/>
              <a:t>|A</a:t>
            </a:r>
            <a:r>
              <a:rPr lang="pl-PL" altLang="pl-PL" baseline="-25000"/>
              <a:t>2</a:t>
            </a:r>
            <a:r>
              <a:rPr lang="pl-PL" altLang="pl-PL" sz="1400">
                <a:cs typeface="Arial" panose="020B0604020202020204" pitchFamily="34" charset="0"/>
              </a:rPr>
              <a:t>∩</a:t>
            </a:r>
            <a:r>
              <a:rPr lang="pl-PL" altLang="pl-PL">
                <a:cs typeface="Arial" panose="020B0604020202020204" pitchFamily="34" charset="0"/>
              </a:rPr>
              <a:t>A</a:t>
            </a:r>
            <a:r>
              <a:rPr lang="pl-PL" altLang="pl-PL" baseline="-25000">
                <a:cs typeface="Arial" panose="020B0604020202020204" pitchFamily="34" charset="0"/>
              </a:rPr>
              <a:t>1</a:t>
            </a:r>
            <a:r>
              <a:rPr lang="pl-PL" altLang="pl-PL"/>
              <a:t>)</a:t>
            </a:r>
          </a:p>
        </p:txBody>
      </p:sp>
      <p:sp>
        <p:nvSpPr>
          <p:cNvPr id="66575" name="Line 15">
            <a:extLst>
              <a:ext uri="{FF2B5EF4-FFF2-40B4-BE49-F238E27FC236}">
                <a16:creationId xmlns:a16="http://schemas.microsoft.com/office/drawing/2014/main" id="{87417303-BA2C-BFDA-8420-1070831FC896}"/>
              </a:ext>
            </a:extLst>
          </p:cNvPr>
          <p:cNvSpPr>
            <a:spLocks noChangeShapeType="1"/>
          </p:cNvSpPr>
          <p:nvPr/>
        </p:nvSpPr>
        <p:spPr bwMode="auto">
          <a:xfrm>
            <a:off x="4356100" y="436562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4A033F77-A0FC-7C83-FBBA-A7EB916049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Funkcja gęstości prawdopodobieństwa</a:t>
            </a: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A6570589-A12B-3337-D354-69703407F79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196975"/>
            <a:ext cx="8218487" cy="4530725"/>
          </a:xfrm>
        </p:spPr>
        <p:txBody>
          <a:bodyPr/>
          <a:lstStyle/>
          <a:p>
            <a:pPr eaLnBrk="1" hangingPunct="1"/>
            <a:r>
              <a:rPr lang="pl-PL" altLang="pl-PL" sz="2400"/>
              <a:t>Syt: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pl-PL" altLang="pl-PL" sz="2400"/>
              <a:t>	X – </a:t>
            </a:r>
            <a:r>
              <a:rPr lang="pl-PL" altLang="pl-PL" sz="2400" b="1"/>
              <a:t>ciągła</a:t>
            </a:r>
            <a:r>
              <a:rPr lang="pl-PL" altLang="pl-PL" sz="2400"/>
              <a:t> zmienna losowa o różniczkowalnej dystrybuancie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pl-PL" altLang="pl-PL" sz="2400"/>
              <a:t>	S</a:t>
            </a:r>
            <a:r>
              <a:rPr lang="pl-PL" altLang="pl-PL" sz="2400" baseline="-25000"/>
              <a:t>X</a:t>
            </a:r>
            <a:r>
              <a:rPr lang="pl-PL" altLang="pl-PL" sz="2400"/>
              <a:t> – odpowiedni zbiór wartości zmiennej X</a:t>
            </a:r>
          </a:p>
          <a:p>
            <a:pPr eaLnBrk="1" hangingPunct="1"/>
            <a:r>
              <a:rPr lang="pl-PL" altLang="pl-PL" sz="2400" b="1"/>
              <a:t>Funkcją gęstości prawdopodobieństwa</a:t>
            </a:r>
            <a:r>
              <a:rPr lang="pl-PL" altLang="pl-PL" sz="2400"/>
              <a:t> f</a:t>
            </a:r>
            <a:r>
              <a:rPr lang="pl-PL" altLang="pl-PL" sz="2400" baseline="-25000"/>
              <a:t>X</a:t>
            </a:r>
            <a:r>
              <a:rPr lang="pl-PL" altLang="pl-PL" sz="2400"/>
              <a:t>(x) nazywamy funkcję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pl-PL" altLang="pl-PL" sz="2400"/>
          </a:p>
        </p:txBody>
      </p:sp>
      <p:sp>
        <p:nvSpPr>
          <p:cNvPr id="89092" name="Text Box 4">
            <a:extLst>
              <a:ext uri="{FF2B5EF4-FFF2-40B4-BE49-F238E27FC236}">
                <a16:creationId xmlns:a16="http://schemas.microsoft.com/office/drawing/2014/main" id="{D6E46262-EF3C-9550-C1AD-EEE27A947B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6308725"/>
            <a:ext cx="2736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pl-PL" dirty="0" err="1"/>
              <a:t>RPiS</a:t>
            </a:r>
            <a:r>
              <a:rPr lang="pl-PL" altLang="pl-PL" dirty="0"/>
              <a:t> 2024/2025      </a:t>
            </a:r>
            <a:fld id="{5A4B76BF-477D-4FCC-922D-DA0925E71DFE}" type="slidenum">
              <a:rPr lang="pl-PL" altLang="pl-PL"/>
              <a:pPr eaLnBrk="1" hangingPunct="1">
                <a:spcBef>
                  <a:spcPct val="50000"/>
                </a:spcBef>
              </a:pPr>
              <a:t>20</a:t>
            </a:fld>
            <a:endParaRPr lang="pl-PL" altLang="pl-PL" dirty="0"/>
          </a:p>
        </p:txBody>
      </p:sp>
      <p:graphicFrame>
        <p:nvGraphicFramePr>
          <p:cNvPr id="89093" name="Object 5">
            <a:extLst>
              <a:ext uri="{FF2B5EF4-FFF2-40B4-BE49-F238E27FC236}">
                <a16:creationId xmlns:a16="http://schemas.microsoft.com/office/drawing/2014/main" id="{E1D69549-CBBB-851A-8356-F997D8200C6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35375" y="3357563"/>
          <a:ext cx="2876550" cy="979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55700" imgH="393700" progId="Equation.DSMT4">
                  <p:embed/>
                </p:oleObj>
              </mc:Choice>
              <mc:Fallback>
                <p:oleObj name="Equation" r:id="rId2" imgW="1155700" imgH="3937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3357563"/>
                        <a:ext cx="2876550" cy="97948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094" name="Object 11">
            <a:extLst>
              <a:ext uri="{FF2B5EF4-FFF2-40B4-BE49-F238E27FC236}">
                <a16:creationId xmlns:a16="http://schemas.microsoft.com/office/drawing/2014/main" id="{1877C252-65B5-47D9-7D8C-2D161E19BFF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71550" y="4508500"/>
          <a:ext cx="7175500" cy="157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ównanie" r:id="rId4" imgW="2882900" imgH="635000" progId="Equation.3">
                  <p:embed/>
                </p:oleObj>
              </mc:Choice>
              <mc:Fallback>
                <p:oleObj name="Równanie" r:id="rId4" imgW="2882900" imgH="6350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4508500"/>
                        <a:ext cx="7175500" cy="157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61FFEC6E-6AF0-537C-9DE5-2A66F921BE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sz="3800"/>
              <a:t>Funkcja gęstości prawdopodobieństwa -</a:t>
            </a:r>
            <a:br>
              <a:rPr lang="pl-PL" altLang="pl-PL" sz="3800"/>
            </a:br>
            <a:r>
              <a:rPr lang="pl-PL" altLang="pl-PL" sz="3800"/>
              <a:t>własności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5B805FD1-037D-CD8A-1FDE-23A11899CDD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196975"/>
            <a:ext cx="8218487" cy="5111750"/>
          </a:xfrm>
        </p:spPr>
        <p:txBody>
          <a:bodyPr/>
          <a:lstStyle/>
          <a:p>
            <a:pPr eaLnBrk="1" hangingPunct="1"/>
            <a:endParaRPr lang="pl-PL" altLang="pl-PL" sz="900"/>
          </a:p>
          <a:p>
            <a:pPr eaLnBrk="1" hangingPunct="1"/>
            <a:r>
              <a:rPr lang="pl-PL" altLang="pl-PL" sz="2800"/>
              <a:t> </a:t>
            </a:r>
          </a:p>
          <a:p>
            <a:pPr eaLnBrk="1" hangingPunct="1">
              <a:spcBef>
                <a:spcPct val="0"/>
              </a:spcBef>
            </a:pPr>
            <a:r>
              <a:rPr lang="pl-PL" altLang="pl-PL" sz="2800"/>
              <a:t> </a:t>
            </a:r>
          </a:p>
          <a:p>
            <a:pPr eaLnBrk="1" hangingPunct="1">
              <a:spcBef>
                <a:spcPct val="80000"/>
              </a:spcBef>
            </a:pPr>
            <a:r>
              <a:rPr lang="pl-PL" altLang="pl-PL" sz="2800"/>
              <a:t> </a:t>
            </a:r>
          </a:p>
          <a:p>
            <a:pPr eaLnBrk="1" hangingPunct="1">
              <a:spcBef>
                <a:spcPct val="120000"/>
              </a:spcBef>
            </a:pPr>
            <a:r>
              <a:rPr lang="pl-PL" altLang="pl-PL" sz="2800"/>
              <a:t> </a:t>
            </a:r>
          </a:p>
          <a:p>
            <a:pPr eaLnBrk="1" hangingPunct="1">
              <a:spcBef>
                <a:spcPct val="125000"/>
              </a:spcBef>
            </a:pPr>
            <a:r>
              <a:rPr lang="pl-PL" altLang="pl-PL" sz="2800"/>
              <a:t> </a:t>
            </a:r>
          </a:p>
          <a:p>
            <a:pPr eaLnBrk="1" hangingPunct="1">
              <a:spcBef>
                <a:spcPct val="125000"/>
              </a:spcBef>
            </a:pPr>
            <a:r>
              <a:rPr lang="pl-PL" altLang="pl-PL" sz="2800"/>
              <a:t>                      </a:t>
            </a:r>
            <a:r>
              <a:rPr lang="pl-PL" altLang="pl-PL" sz="2400"/>
              <a:t>(wymiar)</a:t>
            </a:r>
            <a:r>
              <a:rPr lang="pl-PL" altLang="pl-PL" sz="2800"/>
              <a:t> </a:t>
            </a:r>
          </a:p>
        </p:txBody>
      </p:sp>
      <p:sp>
        <p:nvSpPr>
          <p:cNvPr id="90116" name="Text Box 4">
            <a:extLst>
              <a:ext uri="{FF2B5EF4-FFF2-40B4-BE49-F238E27FC236}">
                <a16:creationId xmlns:a16="http://schemas.microsoft.com/office/drawing/2014/main" id="{0A16BEED-3CA2-816A-D2F6-F82A08552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6308725"/>
            <a:ext cx="2736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pl-PL" dirty="0" err="1"/>
              <a:t>RPiS</a:t>
            </a:r>
            <a:r>
              <a:rPr lang="pl-PL" altLang="pl-PL" dirty="0"/>
              <a:t> 2024/2025      </a:t>
            </a:r>
            <a:fld id="{C3E7E188-7B85-4B20-A998-517C2CEF9B64}" type="slidenum">
              <a:rPr lang="pl-PL" altLang="pl-PL"/>
              <a:pPr eaLnBrk="1" hangingPunct="1">
                <a:spcBef>
                  <a:spcPct val="50000"/>
                </a:spcBef>
              </a:pPr>
              <a:t>21</a:t>
            </a:fld>
            <a:endParaRPr lang="pl-PL" altLang="pl-PL" dirty="0"/>
          </a:p>
        </p:txBody>
      </p:sp>
      <p:graphicFrame>
        <p:nvGraphicFramePr>
          <p:cNvPr id="90117" name="Object 9">
            <a:extLst>
              <a:ext uri="{FF2B5EF4-FFF2-40B4-BE49-F238E27FC236}">
                <a16:creationId xmlns:a16="http://schemas.microsoft.com/office/drawing/2014/main" id="{3A041D3A-B5E8-8CDE-4674-634C830EB4C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27088" y="1484313"/>
          <a:ext cx="6840537" cy="471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ównanie" r:id="rId2" imgW="3390900" imgH="2336800" progId="Equation.3">
                  <p:embed/>
                </p:oleObj>
              </mc:Choice>
              <mc:Fallback>
                <p:oleObj name="Równanie" r:id="rId2" imgW="3390900" imgH="2336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1484313"/>
                        <a:ext cx="6840537" cy="471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0E280CE3-8808-3972-AE44-766552E41F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sz="3800"/>
              <a:t>Funkcja gęstości prawdopodobieństwa</a:t>
            </a:r>
            <a:br>
              <a:rPr lang="pl-PL" altLang="pl-PL" sz="3800"/>
            </a:br>
            <a:r>
              <a:rPr lang="pl-PL" altLang="pl-PL" sz="3800"/>
              <a:t>własności</a:t>
            </a:r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348D8F7A-52FD-A66A-53DA-46094A0396D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341438"/>
            <a:ext cx="8218487" cy="5111750"/>
          </a:xfrm>
        </p:spPr>
        <p:txBody>
          <a:bodyPr/>
          <a:lstStyle/>
          <a:p>
            <a:pPr eaLnBrk="1" hangingPunct="1"/>
            <a:r>
              <a:rPr lang="pl-PL" altLang="pl-PL" sz="2800"/>
              <a:t> </a:t>
            </a:r>
            <a:r>
              <a:rPr lang="pl-PL" altLang="pl-PL" sz="2000"/>
              <a:t>Uwaga 1: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pl-PL" altLang="pl-PL" sz="2000"/>
              <a:t>	Jeżeli zmienna losowa X przybiera wartości tylko z pewnego obszaru to poza tym obszarem definiujemy f</a:t>
            </a:r>
            <a:r>
              <a:rPr lang="pl-PL" altLang="pl-PL" sz="2000" baseline="-25000"/>
              <a:t>X</a:t>
            </a:r>
            <a:r>
              <a:rPr lang="pl-PL" altLang="pl-PL" sz="2000"/>
              <a:t>(x)=0</a:t>
            </a:r>
          </a:p>
          <a:p>
            <a:pPr eaLnBrk="1" hangingPunct="1"/>
            <a:r>
              <a:rPr lang="pl-PL" altLang="pl-PL" sz="2800"/>
              <a:t> </a:t>
            </a:r>
            <a:r>
              <a:rPr lang="pl-PL" altLang="pl-PL" sz="2000"/>
              <a:t>Uwaga 2: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pl-PL" altLang="pl-PL" sz="2000"/>
              <a:t>	Zarówno funkcja rozkładu prawdopodobieństwa jak i funkcja gęstości prawdopodobieństwa muszą być znormalizowane, gdy tak nie jest należy przeprowadzić normalizację  f</a:t>
            </a:r>
            <a:r>
              <a:rPr lang="pl-PL" altLang="pl-PL" sz="2000" baseline="-25000"/>
              <a:t>X</a:t>
            </a:r>
            <a:r>
              <a:rPr lang="pl-PL" altLang="pl-PL" sz="2000"/>
              <a:t>(x)</a:t>
            </a:r>
            <a:r>
              <a:rPr lang="pl-PL" altLang="pl-PL" sz="2000">
                <a:cs typeface="Arial" panose="020B0604020202020204" pitchFamily="34" charset="0"/>
              </a:rPr>
              <a:t>→N</a:t>
            </a:r>
            <a:r>
              <a:rPr lang="en-US" altLang="pl-PL" sz="2000">
                <a:cs typeface="Arial" panose="020B0604020202020204" pitchFamily="34" charset="0"/>
              </a:rPr>
              <a:t>·</a:t>
            </a:r>
            <a:r>
              <a:rPr lang="pl-PL" altLang="pl-PL" sz="2000">
                <a:cs typeface="Arial" panose="020B0604020202020204" pitchFamily="34" charset="0"/>
              </a:rPr>
              <a:t>f</a:t>
            </a:r>
            <a:r>
              <a:rPr lang="pl-PL" altLang="pl-PL" sz="2000" baseline="-25000">
                <a:cs typeface="Arial" panose="020B0604020202020204" pitchFamily="34" charset="0"/>
              </a:rPr>
              <a:t>X</a:t>
            </a:r>
            <a:r>
              <a:rPr lang="pl-PL" altLang="pl-PL" sz="2000">
                <a:cs typeface="Arial" panose="020B0604020202020204" pitchFamily="34" charset="0"/>
              </a:rPr>
              <a:t>(x)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pl-PL" altLang="pl-PL" sz="2000">
              <a:cs typeface="Arial" panose="020B0604020202020204" pitchFamily="34" charset="0"/>
            </a:endParaRPr>
          </a:p>
          <a:p>
            <a:pPr eaLnBrk="1" hangingPunct="1"/>
            <a:r>
              <a:rPr lang="pl-PL" altLang="pl-PL" sz="2800" b="1">
                <a:cs typeface="Arial" panose="020B0604020202020204" pitchFamily="34" charset="0"/>
              </a:rPr>
              <a:t> </a:t>
            </a:r>
            <a:r>
              <a:rPr lang="pl-PL" altLang="pl-PL" sz="2000" b="1">
                <a:cs typeface="Arial" panose="020B0604020202020204" pitchFamily="34" charset="0"/>
              </a:rPr>
              <a:t>Warunkową funkcją gęstości prawdopodobieństwa</a:t>
            </a:r>
            <a:r>
              <a:rPr lang="pl-PL" altLang="pl-PL" sz="2000">
                <a:cs typeface="Arial" panose="020B0604020202020204" pitchFamily="34" charset="0"/>
              </a:rPr>
              <a:t> nazywamy funkcję 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pl-PL" altLang="pl-PL" sz="2000"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pl-PL" altLang="pl-PL" sz="2400"/>
          </a:p>
        </p:txBody>
      </p:sp>
      <p:sp>
        <p:nvSpPr>
          <p:cNvPr id="91140" name="Text Box 4">
            <a:extLst>
              <a:ext uri="{FF2B5EF4-FFF2-40B4-BE49-F238E27FC236}">
                <a16:creationId xmlns:a16="http://schemas.microsoft.com/office/drawing/2014/main" id="{F5512F9B-E143-067F-C717-34E10F6476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6308725"/>
            <a:ext cx="2736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pl-PL" dirty="0" err="1"/>
              <a:t>RPiS</a:t>
            </a:r>
            <a:r>
              <a:rPr lang="pl-PL" altLang="pl-PL" dirty="0"/>
              <a:t> 2024/2025      </a:t>
            </a:r>
            <a:fld id="{04EE7DA4-D5AF-41D7-9232-10BE187E2933}" type="slidenum">
              <a:rPr lang="pl-PL" altLang="pl-PL"/>
              <a:pPr eaLnBrk="1" hangingPunct="1">
                <a:spcBef>
                  <a:spcPct val="50000"/>
                </a:spcBef>
              </a:pPr>
              <a:t>22</a:t>
            </a:fld>
            <a:endParaRPr lang="pl-PL" altLang="pl-PL" dirty="0"/>
          </a:p>
        </p:txBody>
      </p:sp>
      <p:graphicFrame>
        <p:nvGraphicFramePr>
          <p:cNvPr id="91141" name="Object 8">
            <a:extLst>
              <a:ext uri="{FF2B5EF4-FFF2-40B4-BE49-F238E27FC236}">
                <a16:creationId xmlns:a16="http://schemas.microsoft.com/office/drawing/2014/main" id="{1F8AF4DC-6D5E-E47B-82A3-227DB512543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24075" y="4941888"/>
          <a:ext cx="3455988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85900" imgH="393700" progId="Equation.DSMT4">
                  <p:embed/>
                </p:oleObj>
              </mc:Choice>
              <mc:Fallback>
                <p:oleObj name="Equation" r:id="rId2" imgW="1485900" imgH="3937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4941888"/>
                        <a:ext cx="3455988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C7B4B403-A029-D802-B8EA-7C80D2F7FDB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412875"/>
            <a:ext cx="8280400" cy="2736850"/>
          </a:xfrm>
        </p:spPr>
        <p:txBody>
          <a:bodyPr/>
          <a:lstStyle/>
          <a:p>
            <a:pPr eaLnBrk="1" hangingPunct="1"/>
            <a:r>
              <a:rPr lang="pl-PL" altLang="pl-PL" sz="2600"/>
              <a:t>Dwa zdarzenia A i B (P(A)&gt;0 i P(B)&gt;0) są </a:t>
            </a:r>
            <a:r>
              <a:rPr lang="pl-PL" altLang="pl-PL" sz="2600" b="1"/>
              <a:t>niezależne</a:t>
            </a:r>
            <a:r>
              <a:rPr lang="pl-PL" altLang="pl-PL" sz="2600"/>
              <a:t> gdy: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pl-PL" altLang="pl-PL" sz="2600"/>
          </a:p>
          <a:p>
            <a:pPr eaLnBrk="1" hangingPunct="1">
              <a:buFont typeface="Wingdings" panose="05000000000000000000" pitchFamily="2" charset="2"/>
              <a:buNone/>
            </a:pPr>
            <a:endParaRPr lang="pl-PL" altLang="pl-PL" sz="2600"/>
          </a:p>
          <a:p>
            <a:pPr eaLnBrk="1" hangingPunct="1"/>
            <a:r>
              <a:rPr lang="pl-PL" altLang="pl-PL" sz="2600"/>
              <a:t>Warunek wystarczający i konieczny niezależności:</a:t>
            </a:r>
            <a:r>
              <a:rPr lang="pl-PL" altLang="pl-PL"/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pl-PL" altLang="pl-PL"/>
          </a:p>
          <a:p>
            <a:pPr eaLnBrk="1" hangingPunct="1">
              <a:buFont typeface="Wingdings" panose="05000000000000000000" pitchFamily="2" charset="2"/>
              <a:buNone/>
            </a:pPr>
            <a:endParaRPr lang="pl-PL" altLang="pl-PL"/>
          </a:p>
        </p:txBody>
      </p:sp>
      <p:graphicFrame>
        <p:nvGraphicFramePr>
          <p:cNvPr id="67587" name="Object 4">
            <a:extLst>
              <a:ext uri="{FF2B5EF4-FFF2-40B4-BE49-F238E27FC236}">
                <a16:creationId xmlns:a16="http://schemas.microsoft.com/office/drawing/2014/main" id="{B98F14A1-3067-CBED-F4C7-1C6429DAB337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1619250" y="2492375"/>
          <a:ext cx="5688013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ównanie" r:id="rId2" imgW="2349500" imgH="203200" progId="Equation.3">
                  <p:embed/>
                </p:oleObj>
              </mc:Choice>
              <mc:Fallback>
                <p:oleObj name="Równanie" r:id="rId2" imgW="2349500" imgH="20320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2492375"/>
                        <a:ext cx="5688013" cy="49371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588" name="Object 5">
            <a:extLst>
              <a:ext uri="{FF2B5EF4-FFF2-40B4-BE49-F238E27FC236}">
                <a16:creationId xmlns:a16="http://schemas.microsoft.com/office/drawing/2014/main" id="{C2CEEAFF-9AA4-40A2-9B21-7CD5BA0D902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19250" y="3933825"/>
          <a:ext cx="3455988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ównanie" r:id="rId4" imgW="1396394" imgH="203112" progId="Equation.3">
                  <p:embed/>
                </p:oleObj>
              </mc:Choice>
              <mc:Fallback>
                <p:oleObj name="Równanie" r:id="rId4" imgW="1396394" imgH="20311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3933825"/>
                        <a:ext cx="3455988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589" name="Text Box 7">
            <a:extLst>
              <a:ext uri="{FF2B5EF4-FFF2-40B4-BE49-F238E27FC236}">
                <a16:creationId xmlns:a16="http://schemas.microsoft.com/office/drawing/2014/main" id="{B2F6859F-780C-3EF1-98FC-4FA1268C25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6308725"/>
            <a:ext cx="2736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pl-PL" dirty="0" err="1"/>
              <a:t>RPiS</a:t>
            </a:r>
            <a:r>
              <a:rPr lang="pl-PL" altLang="pl-PL" dirty="0"/>
              <a:t> 2024/2025       </a:t>
            </a:r>
            <a:fld id="{396E11F7-C291-4907-8BC3-4AB0846711E4}" type="slidenum">
              <a:rPr lang="pl-PL" altLang="pl-PL"/>
              <a:pPr eaLnBrk="1" hangingPunct="1">
                <a:spcBef>
                  <a:spcPct val="50000"/>
                </a:spcBef>
              </a:pPr>
              <a:t>3</a:t>
            </a:fld>
            <a:endParaRPr lang="pl-PL" altLang="pl-PL" dirty="0"/>
          </a:p>
        </p:txBody>
      </p:sp>
      <p:sp>
        <p:nvSpPr>
          <p:cNvPr id="67590" name="Rectangle 9">
            <a:extLst>
              <a:ext uri="{FF2B5EF4-FFF2-40B4-BE49-F238E27FC236}">
                <a16:creationId xmlns:a16="http://schemas.microsoft.com/office/drawing/2014/main" id="{392472A3-8541-E1AB-6E60-C8F081FDB9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/>
            <a:r>
              <a:rPr lang="pl-PL" altLang="pl-PL" dirty="0"/>
              <a:t>Niezależność zdarzeń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E2595143-DB9F-8705-51A5-419ECA5F17B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981075"/>
            <a:ext cx="8280400" cy="55435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altLang="pl-PL" sz="2400"/>
              <a:t>Dowód </a:t>
            </a:r>
            <a:r>
              <a:rPr lang="pl-PL" altLang="pl-PL" sz="2400">
                <a:sym typeface="Wingdings" panose="05000000000000000000" pitchFamily="2" charset="2"/>
              </a:rPr>
              <a:t></a:t>
            </a:r>
            <a:r>
              <a:rPr lang="pl-PL" altLang="pl-PL" sz="2400"/>
              <a:t> </a:t>
            </a:r>
          </a:p>
          <a:p>
            <a:pPr eaLnBrk="1" hangingPunct="1">
              <a:lnSpc>
                <a:spcPct val="80000"/>
              </a:lnSpc>
            </a:pPr>
            <a:endParaRPr lang="pl-PL" altLang="pl-PL" sz="2400"/>
          </a:p>
          <a:p>
            <a:pPr eaLnBrk="1" hangingPunct="1">
              <a:lnSpc>
                <a:spcPct val="80000"/>
              </a:lnSpc>
            </a:pPr>
            <a:endParaRPr lang="pl-PL" altLang="pl-PL" sz="2400"/>
          </a:p>
          <a:p>
            <a:pPr eaLnBrk="1" hangingPunct="1">
              <a:lnSpc>
                <a:spcPct val="80000"/>
              </a:lnSpc>
            </a:pPr>
            <a:endParaRPr lang="pl-PL" altLang="pl-PL" sz="2400"/>
          </a:p>
          <a:p>
            <a:pPr eaLnBrk="1" hangingPunct="1">
              <a:lnSpc>
                <a:spcPct val="80000"/>
              </a:lnSpc>
            </a:pPr>
            <a:endParaRPr lang="pl-PL" altLang="pl-PL" sz="2400"/>
          </a:p>
          <a:p>
            <a:pPr eaLnBrk="1" hangingPunct="1">
              <a:lnSpc>
                <a:spcPct val="80000"/>
              </a:lnSpc>
            </a:pPr>
            <a:endParaRPr lang="pl-PL" altLang="pl-PL" sz="2400"/>
          </a:p>
          <a:p>
            <a:pPr eaLnBrk="1" hangingPunct="1">
              <a:lnSpc>
                <a:spcPct val="80000"/>
              </a:lnSpc>
            </a:pPr>
            <a:endParaRPr lang="pl-PL" altLang="pl-PL" sz="2400"/>
          </a:p>
          <a:p>
            <a:pPr eaLnBrk="1" hangingPunct="1">
              <a:lnSpc>
                <a:spcPct val="80000"/>
              </a:lnSpc>
            </a:pPr>
            <a:r>
              <a:rPr lang="pl-PL" altLang="pl-PL" sz="2400"/>
              <a:t>Dowód </a:t>
            </a:r>
            <a:r>
              <a:rPr lang="pl-PL" altLang="pl-PL" sz="2400">
                <a:sym typeface="Wingdings" panose="05000000000000000000" pitchFamily="2" charset="2"/>
              </a:rPr>
              <a:t></a:t>
            </a:r>
          </a:p>
          <a:p>
            <a:pPr eaLnBrk="1" hangingPunct="1">
              <a:lnSpc>
                <a:spcPct val="80000"/>
              </a:lnSpc>
            </a:pPr>
            <a:endParaRPr lang="pl-PL" altLang="pl-PL" sz="2400">
              <a:sym typeface="Wingdings" panose="05000000000000000000" pitchFamily="2" charset="2"/>
            </a:endParaRPr>
          </a:p>
          <a:p>
            <a:pPr eaLnBrk="1" hangingPunct="1">
              <a:lnSpc>
                <a:spcPct val="80000"/>
              </a:lnSpc>
            </a:pPr>
            <a:endParaRPr lang="pl-PL" altLang="pl-PL" sz="2400">
              <a:sym typeface="Wingdings" panose="05000000000000000000" pitchFamily="2" charset="2"/>
            </a:endParaRPr>
          </a:p>
          <a:p>
            <a:pPr eaLnBrk="1" hangingPunct="1">
              <a:lnSpc>
                <a:spcPct val="80000"/>
              </a:lnSpc>
            </a:pPr>
            <a:endParaRPr lang="pl-PL" altLang="pl-PL" sz="2400">
              <a:sym typeface="Wingdings" panose="05000000000000000000" pitchFamily="2" charset="2"/>
            </a:endParaRPr>
          </a:p>
          <a:p>
            <a:pPr eaLnBrk="1" hangingPunct="1">
              <a:lnSpc>
                <a:spcPct val="80000"/>
              </a:lnSpc>
            </a:pPr>
            <a:endParaRPr lang="pl-PL" altLang="pl-PL" sz="2400">
              <a:sym typeface="Wingdings" panose="05000000000000000000" pitchFamily="2" charset="2"/>
            </a:endParaRPr>
          </a:p>
          <a:p>
            <a:pPr eaLnBrk="1" hangingPunct="1">
              <a:lnSpc>
                <a:spcPct val="80000"/>
              </a:lnSpc>
            </a:pPr>
            <a:endParaRPr lang="pl-PL" altLang="pl-PL" sz="2400">
              <a:sym typeface="Wingdings" panose="05000000000000000000" pitchFamily="2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pl-PL" altLang="pl-PL" sz="2400"/>
              <a:t>Analogicznie dla drugiej równości </a:t>
            </a:r>
            <a:r>
              <a:rPr lang="pl-PL" altLang="pl-PL" sz="2400" i="1"/>
              <a:t>P(B|A)=P(B)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pl-PL" altLang="pl-PL" sz="24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pl-PL" altLang="pl-PL" sz="19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pl-PL" altLang="pl-PL" sz="1900"/>
          </a:p>
        </p:txBody>
      </p:sp>
      <p:sp>
        <p:nvSpPr>
          <p:cNvPr id="68611" name="Text Box 5">
            <a:extLst>
              <a:ext uri="{FF2B5EF4-FFF2-40B4-BE49-F238E27FC236}">
                <a16:creationId xmlns:a16="http://schemas.microsoft.com/office/drawing/2014/main" id="{CCD88A55-FDFA-3C56-6EEA-DA1FE9DE39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6308725"/>
            <a:ext cx="2736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pl-PL" dirty="0" err="1"/>
              <a:t>RPiS</a:t>
            </a:r>
            <a:r>
              <a:rPr lang="pl-PL" altLang="pl-PL" dirty="0"/>
              <a:t> 2024/2025       </a:t>
            </a:r>
            <a:fld id="{4028FE1B-075B-44F8-A4EF-3FFF72C06895}" type="slidenum">
              <a:rPr lang="pl-PL" altLang="pl-PL"/>
              <a:pPr eaLnBrk="1" hangingPunct="1">
                <a:spcBef>
                  <a:spcPct val="50000"/>
                </a:spcBef>
              </a:pPr>
              <a:t>4</a:t>
            </a:fld>
            <a:endParaRPr lang="pl-PL" altLang="pl-PL" dirty="0"/>
          </a:p>
        </p:txBody>
      </p:sp>
      <p:sp>
        <p:nvSpPr>
          <p:cNvPr id="68612" name="Rectangle 6">
            <a:extLst>
              <a:ext uri="{FF2B5EF4-FFF2-40B4-BE49-F238E27FC236}">
                <a16:creationId xmlns:a16="http://schemas.microsoft.com/office/drawing/2014/main" id="{C3F6EA0D-3E4D-734F-876C-DC6F3B1755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/>
            <a:r>
              <a:rPr lang="pl-PL" altLang="pl-PL"/>
              <a:t>Niezależność zdarzeń</a:t>
            </a:r>
          </a:p>
        </p:txBody>
      </p:sp>
      <p:graphicFrame>
        <p:nvGraphicFramePr>
          <p:cNvPr id="68613" name="Object 7">
            <a:extLst>
              <a:ext uri="{FF2B5EF4-FFF2-40B4-BE49-F238E27FC236}">
                <a16:creationId xmlns:a16="http://schemas.microsoft.com/office/drawing/2014/main" id="{40EB5EF3-AEF1-04AB-FF36-792779882A8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32138" y="1196975"/>
          <a:ext cx="4743450" cy="217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ównanie" r:id="rId2" imgW="1917700" imgH="876300" progId="Equation.3">
                  <p:embed/>
                </p:oleObj>
              </mc:Choice>
              <mc:Fallback>
                <p:oleObj name="Równanie" r:id="rId2" imgW="1917700" imgH="8763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1196975"/>
                        <a:ext cx="4743450" cy="217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4" name="Object 11">
            <a:extLst>
              <a:ext uri="{FF2B5EF4-FFF2-40B4-BE49-F238E27FC236}">
                <a16:creationId xmlns:a16="http://schemas.microsoft.com/office/drawing/2014/main" id="{8438DA70-46C2-46EC-80F8-FEFD005F989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59113" y="3933825"/>
          <a:ext cx="5497512" cy="163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ównanie" r:id="rId4" imgW="2222500" imgH="660400" progId="Equation.3">
                  <p:embed/>
                </p:oleObj>
              </mc:Choice>
              <mc:Fallback>
                <p:oleObj name="Równanie" r:id="rId4" imgW="2222500" imgH="6604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3933825"/>
                        <a:ext cx="5497512" cy="163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A5E8BD5F-8F5E-EA99-20A3-CD0173437FC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125538"/>
            <a:ext cx="8280400" cy="48244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altLang="pl-PL" sz="2600"/>
              <a:t>Zdarzenia niezależne nie muszą być rozłączne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l-PL" altLang="pl-PL" sz="2600"/>
              <a:t>	Tw. Jeżeli zdarzenia A i B są rozłączne i niezależne to P(A)=0 lub P(B)=0 lub P(A)=P(B)=0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l-PL" altLang="pl-PL" sz="2600"/>
              <a:t>	Dowód: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Font typeface="Wingdings" panose="05000000000000000000" pitchFamily="2" charset="2"/>
              <a:buNone/>
            </a:pPr>
            <a:r>
              <a:rPr lang="pl-PL" altLang="pl-PL" sz="2600"/>
              <a:t>							(z rozłączności)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l-PL" altLang="pl-PL" sz="2600"/>
              <a:t>					          	(z niezależności)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l-PL" altLang="pl-PL" sz="2600"/>
              <a:t>	czyli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pl-PL" altLang="pl-PL" sz="2600"/>
          </a:p>
          <a:p>
            <a:pPr eaLnBrk="1" hangingPunct="1">
              <a:lnSpc>
                <a:spcPct val="90000"/>
              </a:lnSpc>
            </a:pPr>
            <a:r>
              <a:rPr lang="pl-PL" altLang="pl-PL" sz="2600"/>
              <a:t>Przykład: losowanie liczb całkowitych</a:t>
            </a:r>
          </a:p>
          <a:p>
            <a:pPr eaLnBrk="1" hangingPunct="1">
              <a:lnSpc>
                <a:spcPct val="90000"/>
              </a:lnSpc>
            </a:pPr>
            <a:r>
              <a:rPr lang="pl-PL" altLang="pl-PL" sz="2600"/>
              <a:t>Nie należy mylić </a:t>
            </a:r>
            <a:r>
              <a:rPr lang="pl-PL" altLang="pl-PL" sz="2600" b="1"/>
              <a:t>niezależności</a:t>
            </a:r>
            <a:r>
              <a:rPr lang="pl-PL" altLang="pl-PL" sz="2600"/>
              <a:t> zdarzeń z </a:t>
            </a:r>
            <a:r>
              <a:rPr lang="pl-PL" altLang="pl-PL" sz="2600" b="1"/>
              <a:t>rozłącznością</a:t>
            </a:r>
            <a:r>
              <a:rPr lang="pl-PL" altLang="pl-PL" sz="2600"/>
              <a:t> zdarzeń!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pl-PL" altLang="pl-PL"/>
          </a:p>
        </p:txBody>
      </p:sp>
      <p:sp>
        <p:nvSpPr>
          <p:cNvPr id="69635" name="Text Box 6">
            <a:extLst>
              <a:ext uri="{FF2B5EF4-FFF2-40B4-BE49-F238E27FC236}">
                <a16:creationId xmlns:a16="http://schemas.microsoft.com/office/drawing/2014/main" id="{50F9E4DB-0E84-B79F-87B5-6E3EB9ED9C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6308725"/>
            <a:ext cx="2736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pl-PL" dirty="0" err="1"/>
              <a:t>RPiS</a:t>
            </a:r>
            <a:r>
              <a:rPr lang="pl-PL" altLang="pl-PL" dirty="0"/>
              <a:t> 2024/2025       </a:t>
            </a:r>
            <a:fld id="{2B4F2BDF-92AA-4212-92FF-99AC8BB0341A}" type="slidenum">
              <a:rPr lang="pl-PL" altLang="pl-PL"/>
              <a:pPr eaLnBrk="1" hangingPunct="1">
                <a:spcBef>
                  <a:spcPct val="50000"/>
                </a:spcBef>
              </a:pPr>
              <a:t>5</a:t>
            </a:fld>
            <a:endParaRPr lang="pl-PL" altLang="pl-PL" dirty="0"/>
          </a:p>
        </p:txBody>
      </p:sp>
      <p:sp>
        <p:nvSpPr>
          <p:cNvPr id="69636" name="Rectangle 7">
            <a:extLst>
              <a:ext uri="{FF2B5EF4-FFF2-40B4-BE49-F238E27FC236}">
                <a16:creationId xmlns:a16="http://schemas.microsoft.com/office/drawing/2014/main" id="{DB729EE8-626A-2716-4654-CF873FDB0F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/>
            <a:r>
              <a:rPr lang="pl-PL" altLang="pl-PL"/>
              <a:t>Niezależność zdarzeń</a:t>
            </a:r>
          </a:p>
        </p:txBody>
      </p:sp>
      <p:graphicFrame>
        <p:nvGraphicFramePr>
          <p:cNvPr id="69637" name="Object 11">
            <a:extLst>
              <a:ext uri="{FF2B5EF4-FFF2-40B4-BE49-F238E27FC236}">
                <a16:creationId xmlns:a16="http://schemas.microsoft.com/office/drawing/2014/main" id="{6CA81F50-8BF0-FFA7-C6D8-AB38DC5A8DF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11413" y="2708275"/>
          <a:ext cx="3581400" cy="163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ównanie" r:id="rId2" imgW="1447800" imgH="660400" progId="Equation.3">
                  <p:embed/>
                </p:oleObj>
              </mc:Choice>
              <mc:Fallback>
                <p:oleObj name="Równanie" r:id="rId2" imgW="1447800" imgH="6604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2708275"/>
                        <a:ext cx="3581400" cy="163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0B96B211-524C-0635-6E3D-76001C6AA19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836613"/>
            <a:ext cx="8280400" cy="4824412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pl-PL" altLang="pl-PL" sz="2000" dirty="0"/>
              <a:t>Zdarzenie A – liczba jest podzielna przez 3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pl-PL" altLang="pl-PL" sz="2000" dirty="0"/>
              <a:t>Zdarzenie B – liczba jest podzielna przez 7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l-PL" altLang="pl-PL" sz="2000" dirty="0"/>
              <a:t>Losujemy liczbę całkowitą z przedziału [1,20]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pl-PL" altLang="pl-PL" sz="2000" dirty="0"/>
              <a:t>A={3,6,9,12,15,18}       B={7,14}      A∩B=</a:t>
            </a:r>
            <a:r>
              <a:rPr lang="pl-PL" altLang="pl-PL" sz="2000" dirty="0">
                <a:latin typeface="Symbol" panose="05050102010706020507" pitchFamily="18" charset="2"/>
              </a:rPr>
              <a:t>f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pl-PL" altLang="pl-PL" sz="2400" dirty="0">
              <a:latin typeface="Symbol" panose="05050102010706020507" pitchFamily="18" charset="2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pl-PL" altLang="pl-PL" sz="2000" dirty="0"/>
              <a:t>→  Zdarzenia A i B są rozłączne i nie są niezależne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l-PL" altLang="pl-PL" sz="2000" dirty="0"/>
              <a:t>Losujemy liczbę całkowitą z przedziału [1,21]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pl-PL" altLang="pl-PL" sz="2000" dirty="0"/>
              <a:t>A={3,6,9,12,15,18,21}       B={7,14,21}          A∩B={21}</a:t>
            </a:r>
            <a:endParaRPr lang="pl-PL" altLang="pl-PL" sz="2000" dirty="0">
              <a:latin typeface="Symbol" panose="05050102010706020507" pitchFamily="18" charset="2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pl-PL" altLang="pl-PL" sz="2400" dirty="0"/>
              <a:t> 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pl-PL" altLang="pl-PL" sz="2000" dirty="0"/>
              <a:t>→  Zdarzenia A i B nie są rozłączne i są niezależne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l-PL" altLang="pl-PL" sz="2000" dirty="0"/>
              <a:t>Losujemy liczbę całkowitą z przedziału [1,22]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pl-PL" altLang="pl-PL" sz="2000" dirty="0"/>
              <a:t>A={3,6,9,12,15,18,21}       B={7,14,21}          A∩B={21}</a:t>
            </a:r>
            <a:endParaRPr lang="pl-PL" altLang="pl-PL" sz="2000" dirty="0">
              <a:latin typeface="Symbol" panose="05050102010706020507" pitchFamily="18" charset="2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pl-PL" altLang="pl-PL" sz="2400" dirty="0"/>
              <a:t> 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pl-PL" altLang="pl-PL" sz="2000" dirty="0"/>
              <a:t>→  Zdarzenia A i B nie są rozłączne i nie są niezależne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pl-PL" altLang="pl-PL" sz="2000" dirty="0"/>
              <a:t>Jak dobrać przedział otrzymać czwartą możliwość ?</a:t>
            </a:r>
          </a:p>
        </p:txBody>
      </p:sp>
      <p:sp>
        <p:nvSpPr>
          <p:cNvPr id="73731" name="Text Box 6">
            <a:extLst>
              <a:ext uri="{FF2B5EF4-FFF2-40B4-BE49-F238E27FC236}">
                <a16:creationId xmlns:a16="http://schemas.microsoft.com/office/drawing/2014/main" id="{4E32F22A-9EB4-3493-E800-D1CB162024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6308725"/>
            <a:ext cx="2736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pl-PL" dirty="0" err="1">
                <a:solidFill>
                  <a:srgbClr val="000000"/>
                </a:solidFill>
              </a:rPr>
              <a:t>RPiS</a:t>
            </a:r>
            <a:r>
              <a:rPr lang="pl-PL" altLang="pl-PL" dirty="0">
                <a:solidFill>
                  <a:srgbClr val="000000"/>
                </a:solidFill>
              </a:rPr>
              <a:t> 2024/2025       </a:t>
            </a:r>
            <a:fld id="{B7F85E9A-E00E-43A1-B8C6-6F3A12A6572B}" type="slidenum">
              <a:rPr lang="pl-PL" altLang="pl-PL">
                <a:solidFill>
                  <a:srgbClr val="000000"/>
                </a:solidFill>
              </a:rPr>
              <a:pPr eaLnBrk="1" hangingPunct="1">
                <a:spcBef>
                  <a:spcPct val="50000"/>
                </a:spcBef>
              </a:pPr>
              <a:t>6</a:t>
            </a:fld>
            <a:endParaRPr lang="pl-PL" altLang="pl-PL" dirty="0">
              <a:solidFill>
                <a:srgbClr val="000000"/>
              </a:solidFill>
            </a:endParaRPr>
          </a:p>
        </p:txBody>
      </p:sp>
      <p:sp>
        <p:nvSpPr>
          <p:cNvPr id="73732" name="Rectangle 7">
            <a:extLst>
              <a:ext uri="{FF2B5EF4-FFF2-40B4-BE49-F238E27FC236}">
                <a16:creationId xmlns:a16="http://schemas.microsoft.com/office/drawing/2014/main" id="{065FE340-DE05-911C-DA0C-67915AD356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altLang="pl-PL" sz="2800"/>
              <a:t>Przykład: losowanie liczb całkowitych</a:t>
            </a:r>
          </a:p>
        </p:txBody>
      </p:sp>
      <p:graphicFrame>
        <p:nvGraphicFramePr>
          <p:cNvPr id="73733" name="Object 11">
            <a:extLst>
              <a:ext uri="{FF2B5EF4-FFF2-40B4-BE49-F238E27FC236}">
                <a16:creationId xmlns:a16="http://schemas.microsoft.com/office/drawing/2014/main" id="{CEA536EB-A58F-58E9-D9D7-34C2C3E8083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6075" y="2122488"/>
          <a:ext cx="8451850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295900" imgH="317500" progId="Equation.DSMT4">
                  <p:embed/>
                </p:oleObj>
              </mc:Choice>
              <mc:Fallback>
                <p:oleObj name="Equation" r:id="rId2" imgW="5295900" imgH="3175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75" y="2122488"/>
                        <a:ext cx="8451850" cy="506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34" name="Object 11">
            <a:extLst>
              <a:ext uri="{FF2B5EF4-FFF2-40B4-BE49-F238E27FC236}">
                <a16:creationId xmlns:a16="http://schemas.microsoft.com/office/drawing/2014/main" id="{BD66B55D-26CA-3C64-BA42-0C00C63696A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1788" y="3529013"/>
          <a:ext cx="8429625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283200" imgH="317500" progId="Equation.DSMT4">
                  <p:embed/>
                </p:oleObj>
              </mc:Choice>
              <mc:Fallback>
                <p:oleObj name="Equation" r:id="rId4" imgW="5283200" imgH="3175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788" y="3529013"/>
                        <a:ext cx="8429625" cy="506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35" name="Object 11">
            <a:extLst>
              <a:ext uri="{FF2B5EF4-FFF2-40B4-BE49-F238E27FC236}">
                <a16:creationId xmlns:a16="http://schemas.microsoft.com/office/drawing/2014/main" id="{7BD168C1-0CC6-F38E-6A13-E4831F5C0BA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1788" y="4967288"/>
          <a:ext cx="8715375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461000" imgH="317500" progId="Equation.DSMT4">
                  <p:embed/>
                </p:oleObj>
              </mc:Choice>
              <mc:Fallback>
                <p:oleObj name="Equation" r:id="rId6" imgW="5461000" imgH="3175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788" y="4967288"/>
                        <a:ext cx="8715375" cy="506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CEAF61A3-42ED-3FCF-8A75-FD387E0ABDC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836613"/>
            <a:ext cx="8280400" cy="4824412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pl-PL" altLang="pl-PL" sz="2000" dirty="0"/>
              <a:t>Zdarzenie A – liczba jest podzielna przez 3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pl-PL" altLang="pl-PL" sz="2000" dirty="0"/>
              <a:t>Zdarzenie B – liczba jest podzielna przez 7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l-PL" altLang="pl-PL" sz="2000" dirty="0"/>
              <a:t>Losujemy liczbę całkowitą z przedziału [1,6]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pl-PL" altLang="pl-PL" sz="2000" dirty="0"/>
              <a:t>A={3,6}       B=</a:t>
            </a:r>
            <a:r>
              <a:rPr lang="pl-PL" altLang="pl-PL" sz="2000" dirty="0">
                <a:latin typeface="Symbol" panose="05050102010706020507" pitchFamily="18" charset="2"/>
              </a:rPr>
              <a:t>f</a:t>
            </a:r>
            <a:r>
              <a:rPr lang="pl-PL" altLang="pl-PL" sz="2000" dirty="0"/>
              <a:t>      A∩B=</a:t>
            </a:r>
            <a:r>
              <a:rPr lang="pl-PL" altLang="pl-PL" sz="2000" dirty="0">
                <a:latin typeface="Symbol" panose="05050102010706020507" pitchFamily="18" charset="2"/>
              </a:rPr>
              <a:t>f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pl-PL" altLang="pl-PL" sz="2400" dirty="0">
              <a:latin typeface="Symbol" panose="05050102010706020507" pitchFamily="18" charset="2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pl-PL" altLang="pl-PL" sz="2000" dirty="0"/>
              <a:t>→  Zdarzenia A i B są rozłączne i są niezależne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pl-PL" altLang="pl-PL" sz="2000" dirty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pl-PL" altLang="pl-PL" sz="2000" dirty="0"/>
              <a:t>→  Nie należy mylić </a:t>
            </a:r>
            <a:r>
              <a:rPr lang="pl-PL" altLang="pl-PL" sz="2000" b="1" dirty="0"/>
              <a:t>niezależności</a:t>
            </a:r>
            <a:r>
              <a:rPr lang="pl-PL" altLang="pl-PL" sz="2000" dirty="0"/>
              <a:t> zdarzeń z </a:t>
            </a:r>
            <a:r>
              <a:rPr lang="pl-PL" altLang="pl-PL" sz="2000" b="1" dirty="0"/>
              <a:t>rozłącznością</a:t>
            </a:r>
            <a:r>
              <a:rPr lang="pl-PL" altLang="pl-PL" sz="2000" dirty="0"/>
              <a:t> zdarzeń!</a:t>
            </a:r>
          </a:p>
          <a:p>
            <a:pPr eaLnBrk="1" hangingPunct="1">
              <a:lnSpc>
                <a:spcPct val="90000"/>
              </a:lnSpc>
              <a:defRPr/>
            </a:pPr>
            <a:endParaRPr lang="pl-PL" altLang="pl-PL" sz="2000" dirty="0"/>
          </a:p>
          <a:p>
            <a:pPr eaLnBrk="1" hangingPunct="1">
              <a:lnSpc>
                <a:spcPct val="90000"/>
              </a:lnSpc>
              <a:defRPr/>
            </a:pPr>
            <a:endParaRPr lang="pl-PL" altLang="pl-PL" sz="2000" dirty="0"/>
          </a:p>
        </p:txBody>
      </p:sp>
      <p:sp>
        <p:nvSpPr>
          <p:cNvPr id="74755" name="Text Box 6">
            <a:extLst>
              <a:ext uri="{FF2B5EF4-FFF2-40B4-BE49-F238E27FC236}">
                <a16:creationId xmlns:a16="http://schemas.microsoft.com/office/drawing/2014/main" id="{AEE83D74-6A66-A1A3-8355-36FBA2333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6308725"/>
            <a:ext cx="2736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pl-PL" dirty="0" err="1">
                <a:solidFill>
                  <a:srgbClr val="000000"/>
                </a:solidFill>
              </a:rPr>
              <a:t>RPiS</a:t>
            </a:r>
            <a:r>
              <a:rPr lang="pl-PL" altLang="pl-PL" dirty="0">
                <a:solidFill>
                  <a:srgbClr val="000000"/>
                </a:solidFill>
              </a:rPr>
              <a:t> 2024/2025       </a:t>
            </a:r>
            <a:fld id="{37184651-A65A-48B3-B03D-F5D7125F20F7}" type="slidenum">
              <a:rPr lang="pl-PL" altLang="pl-PL">
                <a:solidFill>
                  <a:srgbClr val="000000"/>
                </a:solidFill>
              </a:rPr>
              <a:pPr eaLnBrk="1" hangingPunct="1">
                <a:spcBef>
                  <a:spcPct val="50000"/>
                </a:spcBef>
              </a:pPr>
              <a:t>7</a:t>
            </a:fld>
            <a:endParaRPr lang="pl-PL" altLang="pl-PL" dirty="0">
              <a:solidFill>
                <a:srgbClr val="000000"/>
              </a:solidFill>
            </a:endParaRPr>
          </a:p>
        </p:txBody>
      </p:sp>
      <p:sp>
        <p:nvSpPr>
          <p:cNvPr id="74756" name="Rectangle 7">
            <a:extLst>
              <a:ext uri="{FF2B5EF4-FFF2-40B4-BE49-F238E27FC236}">
                <a16:creationId xmlns:a16="http://schemas.microsoft.com/office/drawing/2014/main" id="{07D0D933-C2D0-9AAA-1CEE-83BD5FB48F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altLang="pl-PL" sz="2800"/>
              <a:t>Przykład: losowanie liczb całkowitych</a:t>
            </a:r>
          </a:p>
        </p:txBody>
      </p:sp>
      <p:graphicFrame>
        <p:nvGraphicFramePr>
          <p:cNvPr id="74757" name="Object 11">
            <a:extLst>
              <a:ext uri="{FF2B5EF4-FFF2-40B4-BE49-F238E27FC236}">
                <a16:creationId xmlns:a16="http://schemas.microsoft.com/office/drawing/2014/main" id="{A480EDAF-264A-7A3A-FB62-79665B30AAE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03288" y="2132013"/>
          <a:ext cx="733742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597400" imgH="304800" progId="Equation.DSMT4">
                  <p:embed/>
                </p:oleObj>
              </mc:Choice>
              <mc:Fallback>
                <p:oleObj name="Equation" r:id="rId2" imgW="4597400" imgH="3048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3288" y="2132013"/>
                        <a:ext cx="733742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3">
            <a:extLst>
              <a:ext uri="{FF2B5EF4-FFF2-40B4-BE49-F238E27FC236}">
                <a16:creationId xmlns:a16="http://schemas.microsoft.com/office/drawing/2014/main" id="{226FC56A-35EE-C4FB-4458-BAFF6872347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125538"/>
            <a:ext cx="8291512" cy="5256212"/>
          </a:xfrm>
        </p:spPr>
        <p:txBody>
          <a:bodyPr/>
          <a:lstStyle/>
          <a:p>
            <a:pPr eaLnBrk="1" hangingPunct="1"/>
            <a:r>
              <a:rPr lang="pl-PL" altLang="pl-PL" sz="2400"/>
              <a:t>Warunek wystarczający i konieczny </a:t>
            </a:r>
            <a:r>
              <a:rPr lang="pl-PL" altLang="pl-PL" sz="2400" b="1"/>
              <a:t>niezależności warunkowej</a:t>
            </a:r>
            <a:r>
              <a:rPr lang="pl-PL" altLang="pl-PL" sz="2400"/>
              <a:t>: </a:t>
            </a:r>
          </a:p>
          <a:p>
            <a:pPr eaLnBrk="1" hangingPunct="1"/>
            <a:r>
              <a:rPr lang="pl-PL" altLang="pl-PL" sz="2400"/>
              <a:t>Nie należy mylić niezależności zdarzeń z niezależnością warunkową zdarzeń!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pl-PL" altLang="pl-PL" sz="2400"/>
          </a:p>
          <a:p>
            <a:pPr eaLnBrk="1" hangingPunct="1"/>
            <a:r>
              <a:rPr lang="pl-PL" altLang="pl-PL" sz="2400" b="1"/>
              <a:t>Zdarzenia</a:t>
            </a:r>
            <a:r>
              <a:rPr lang="pl-PL" altLang="pl-PL" sz="2400"/>
              <a:t> </a:t>
            </a:r>
            <a:r>
              <a:rPr lang="pl-PL" altLang="pl-PL" sz="2400" i="1"/>
              <a:t>A</a:t>
            </a:r>
            <a:r>
              <a:rPr lang="pl-PL" altLang="pl-PL" sz="2400" i="1" baseline="-25000"/>
              <a:t>1</a:t>
            </a:r>
            <a:r>
              <a:rPr lang="pl-PL" altLang="pl-PL" sz="2400" i="1"/>
              <a:t>,A</a:t>
            </a:r>
            <a:r>
              <a:rPr lang="pl-PL" altLang="pl-PL" sz="2400" i="1" baseline="-25000"/>
              <a:t>2</a:t>
            </a:r>
            <a:r>
              <a:rPr lang="pl-PL" altLang="pl-PL" sz="2400" i="1"/>
              <a:t>,…,A</a:t>
            </a:r>
            <a:r>
              <a:rPr lang="pl-PL" altLang="pl-PL" sz="2400" i="1" baseline="-25000"/>
              <a:t>n</a:t>
            </a:r>
            <a:r>
              <a:rPr lang="pl-PL" altLang="pl-PL" sz="2400"/>
              <a:t> </a:t>
            </a:r>
            <a:r>
              <a:rPr lang="pl-PL" altLang="pl-PL" sz="2400" b="1"/>
              <a:t>są parami niezależne</a:t>
            </a:r>
            <a:r>
              <a:rPr lang="pl-PL" altLang="pl-PL" sz="2400"/>
              <a:t> gdy:</a:t>
            </a:r>
          </a:p>
          <a:p>
            <a:pPr eaLnBrk="1" hangingPunct="1"/>
            <a:endParaRPr lang="pl-PL" altLang="pl-PL" sz="24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pl-PL" altLang="pl-PL" sz="2400"/>
              <a:t>	( (n-1)n/2 warunków)</a:t>
            </a:r>
          </a:p>
          <a:p>
            <a:pPr eaLnBrk="1" hangingPunct="1"/>
            <a:r>
              <a:rPr lang="pl-PL" altLang="pl-PL" sz="2400" b="1"/>
              <a:t>Zdarzenia</a:t>
            </a:r>
            <a:r>
              <a:rPr lang="pl-PL" altLang="pl-PL" sz="2400"/>
              <a:t> </a:t>
            </a:r>
            <a:r>
              <a:rPr lang="pl-PL" altLang="pl-PL" sz="2400" i="1"/>
              <a:t>A</a:t>
            </a:r>
            <a:r>
              <a:rPr lang="pl-PL" altLang="pl-PL" sz="2400" i="1" baseline="-25000"/>
              <a:t>1</a:t>
            </a:r>
            <a:r>
              <a:rPr lang="pl-PL" altLang="pl-PL" sz="2400" i="1"/>
              <a:t>,A</a:t>
            </a:r>
            <a:r>
              <a:rPr lang="pl-PL" altLang="pl-PL" sz="2400" i="1" baseline="-25000"/>
              <a:t>2</a:t>
            </a:r>
            <a:r>
              <a:rPr lang="pl-PL" altLang="pl-PL" sz="2400" i="1"/>
              <a:t>,…,A</a:t>
            </a:r>
            <a:r>
              <a:rPr lang="pl-PL" altLang="pl-PL" sz="2400" i="1" baseline="-25000"/>
              <a:t>n</a:t>
            </a:r>
            <a:r>
              <a:rPr lang="pl-PL" altLang="pl-PL" sz="2400"/>
              <a:t> </a:t>
            </a:r>
            <a:r>
              <a:rPr lang="pl-PL" altLang="pl-PL" sz="2400" b="1"/>
              <a:t>są globalnie niezależne</a:t>
            </a:r>
            <a:r>
              <a:rPr lang="pl-PL" altLang="pl-PL" sz="2400"/>
              <a:t> gdy: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pl-PL" altLang="pl-PL" sz="24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pl-PL" altLang="pl-PL" sz="2400"/>
              <a:t>gdzie </a:t>
            </a:r>
            <a:r>
              <a:rPr lang="pl-PL" altLang="pl-PL" sz="2400" i="1"/>
              <a:t>A</a:t>
            </a:r>
            <a:r>
              <a:rPr lang="pl-PL" altLang="pl-PL" sz="2400" i="1" baseline="-25000"/>
              <a:t>kj</a:t>
            </a:r>
            <a:r>
              <a:rPr lang="pl-PL" altLang="pl-PL" sz="2400"/>
              <a:t>  to dowolne, różne zdarzenia spośród zdarzeń </a:t>
            </a:r>
            <a:r>
              <a:rPr lang="pl-PL" altLang="pl-PL" sz="2400" i="1"/>
              <a:t>A</a:t>
            </a:r>
            <a:r>
              <a:rPr lang="pl-PL" altLang="pl-PL" sz="2400" i="1" baseline="-25000"/>
              <a:t>1</a:t>
            </a:r>
            <a:r>
              <a:rPr lang="pl-PL" altLang="pl-PL" sz="2400" i="1"/>
              <a:t>,…,A</a:t>
            </a:r>
            <a:r>
              <a:rPr lang="pl-PL" altLang="pl-PL" sz="2400" i="1" baseline="-25000"/>
              <a:t>n </a:t>
            </a:r>
            <a:r>
              <a:rPr lang="pl-PL" altLang="pl-PL" sz="2400" i="1"/>
              <a:t>.</a:t>
            </a:r>
            <a:endParaRPr lang="pl-PL" altLang="pl-PL" sz="2400"/>
          </a:p>
        </p:txBody>
      </p:sp>
      <p:graphicFrame>
        <p:nvGraphicFramePr>
          <p:cNvPr id="75779" name="Object 4">
            <a:extLst>
              <a:ext uri="{FF2B5EF4-FFF2-40B4-BE49-F238E27FC236}">
                <a16:creationId xmlns:a16="http://schemas.microsoft.com/office/drawing/2014/main" id="{BDCB5666-1F5E-3353-4593-C63AB43835D3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1331913" y="3644900"/>
          <a:ext cx="446722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ównanie" r:id="rId2" imgW="2057400" imgH="241300" progId="Equation.3">
                  <p:embed/>
                </p:oleObj>
              </mc:Choice>
              <mc:Fallback>
                <p:oleObj name="Równanie" r:id="rId2" imgW="2057400" imgH="24130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3644900"/>
                        <a:ext cx="4467225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780" name="Object 7">
            <a:extLst>
              <a:ext uri="{FF2B5EF4-FFF2-40B4-BE49-F238E27FC236}">
                <a16:creationId xmlns:a16="http://schemas.microsoft.com/office/drawing/2014/main" id="{AAA3EFEC-72EC-FD93-C1BF-350155323613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539750" y="4953000"/>
          <a:ext cx="748982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ównanie" r:id="rId4" imgW="3530600" imgH="228600" progId="Equation.3">
                  <p:embed/>
                </p:oleObj>
              </mc:Choice>
              <mc:Fallback>
                <p:oleObj name="Równanie" r:id="rId4" imgW="3530600" imgH="228600" progId="Equation.3">
                  <p:embed/>
                  <p:pic>
                    <p:nvPicPr>
                      <p:cNvPr id="0" name="Object 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4953000"/>
                        <a:ext cx="7489825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81" name="Text Box 10">
            <a:extLst>
              <a:ext uri="{FF2B5EF4-FFF2-40B4-BE49-F238E27FC236}">
                <a16:creationId xmlns:a16="http://schemas.microsoft.com/office/drawing/2014/main" id="{6D10CC06-68ED-DF9A-0C04-BFB9E82EA8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6308725"/>
            <a:ext cx="2736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pl-PL" dirty="0" err="1"/>
              <a:t>RPiS</a:t>
            </a:r>
            <a:r>
              <a:rPr lang="pl-PL" altLang="pl-PL" dirty="0"/>
              <a:t> 2024/2025      </a:t>
            </a:r>
            <a:fld id="{CF384390-9A7F-4219-AF93-A4AF5812C104}" type="slidenum">
              <a:rPr lang="pl-PL" altLang="pl-PL"/>
              <a:pPr eaLnBrk="1" hangingPunct="1">
                <a:spcBef>
                  <a:spcPct val="50000"/>
                </a:spcBef>
              </a:pPr>
              <a:t>8</a:t>
            </a:fld>
            <a:endParaRPr lang="pl-PL" altLang="pl-PL" dirty="0"/>
          </a:p>
        </p:txBody>
      </p:sp>
      <p:graphicFrame>
        <p:nvGraphicFramePr>
          <p:cNvPr id="75782" name="Object 11">
            <a:extLst>
              <a:ext uri="{FF2B5EF4-FFF2-40B4-BE49-F238E27FC236}">
                <a16:creationId xmlns:a16="http://schemas.microsoft.com/office/drawing/2014/main" id="{A1B1BF75-C1C6-4124-329F-60E2DCB272C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70188" y="1511300"/>
          <a:ext cx="4527550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ównanie" r:id="rId6" imgW="1968500" imgH="203200" progId="Equation.3">
                  <p:embed/>
                </p:oleObj>
              </mc:Choice>
              <mc:Fallback>
                <p:oleObj name="Równanie" r:id="rId6" imgW="1968500" imgH="2032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0188" y="1511300"/>
                        <a:ext cx="4527550" cy="46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83" name="Rectangle 12">
            <a:extLst>
              <a:ext uri="{FF2B5EF4-FFF2-40B4-BE49-F238E27FC236}">
                <a16:creationId xmlns:a16="http://schemas.microsoft.com/office/drawing/2014/main" id="{F97401AF-CE08-BAE2-1980-3F84B84731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/>
            <a:r>
              <a:rPr lang="pl-PL" altLang="pl-PL"/>
              <a:t>Niezależność zdarzeń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84024F-B30A-1B93-AA52-449759F2C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dirty="0"/>
              <a:t>Zmienne losowe</a:t>
            </a:r>
            <a:endParaRPr lang="en-US" sz="2800" dirty="0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676B45A-7D99-1768-A293-513363922912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FBD4992-5DFD-A325-CE87-A04BC4DC7439}"/>
              </a:ext>
            </a:extLst>
          </p:cNvPr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22A2A6D-FE2D-ACAF-C411-60DC95A64EEF}"/>
              </a:ext>
            </a:extLst>
          </p:cNvPr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22479"/>
      </p:ext>
    </p:extLst>
  </p:cSld>
  <p:clrMapOvr>
    <a:masterClrMapping/>
  </p:clrMapOvr>
</p:sld>
</file>

<file path=ppt/theme/theme1.xml><?xml version="1.0" encoding="utf-8"?>
<a:theme xmlns:a="http://schemas.openxmlformats.org/drawingml/2006/main" name="Krawędź">
  <a:themeElements>
    <a:clrScheme name="Krawędź 9">
      <a:dk1>
        <a:srgbClr val="000000"/>
      </a:dk1>
      <a:lt1>
        <a:srgbClr val="FFFFFF"/>
      </a:lt1>
      <a:dk2>
        <a:srgbClr val="003399"/>
      </a:dk2>
      <a:lt2>
        <a:srgbClr val="666699"/>
      </a:lt2>
      <a:accent1>
        <a:srgbClr val="009999"/>
      </a:accent1>
      <a:accent2>
        <a:srgbClr val="4C6D4E"/>
      </a:accent2>
      <a:accent3>
        <a:srgbClr val="FFFFFF"/>
      </a:accent3>
      <a:accent4>
        <a:srgbClr val="000000"/>
      </a:accent4>
      <a:accent5>
        <a:srgbClr val="AACACA"/>
      </a:accent5>
      <a:accent6>
        <a:srgbClr val="446246"/>
      </a:accent6>
      <a:hlink>
        <a:srgbClr val="4C6D80"/>
      </a:hlink>
      <a:folHlink>
        <a:srgbClr val="B2B2B2"/>
      </a:folHlink>
    </a:clrScheme>
    <a:fontScheme name="Krawędź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Krawędź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awędź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awędź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awędź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awędź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awędź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awędź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awędź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awędź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28301</TotalTime>
  <Words>1254</Words>
  <Application>Microsoft Office PowerPoint</Application>
  <PresentationFormat>Pokaz na ekranie (4:3)</PresentationFormat>
  <Paragraphs>230</Paragraphs>
  <Slides>22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2</vt:i4>
      </vt:variant>
      <vt:variant>
        <vt:lpstr>Tytuły slajdów</vt:lpstr>
      </vt:variant>
      <vt:variant>
        <vt:i4>22</vt:i4>
      </vt:variant>
    </vt:vector>
  </HeadingPairs>
  <TitlesOfParts>
    <vt:vector size="31" baseType="lpstr">
      <vt:lpstr>Arial</vt:lpstr>
      <vt:lpstr>Calibri</vt:lpstr>
      <vt:lpstr>Garamond</vt:lpstr>
      <vt:lpstr>Mathematica1</vt:lpstr>
      <vt:lpstr>Symbol</vt:lpstr>
      <vt:lpstr>Wingdings</vt:lpstr>
      <vt:lpstr>Krawędź</vt:lpstr>
      <vt:lpstr>Equation</vt:lpstr>
      <vt:lpstr>Równanie</vt:lpstr>
      <vt:lpstr>Poprzedni wykład</vt:lpstr>
      <vt:lpstr>Wzór łańcuchowy</vt:lpstr>
      <vt:lpstr>Niezależność zdarzeń</vt:lpstr>
      <vt:lpstr>Niezależność zdarzeń</vt:lpstr>
      <vt:lpstr>Niezależność zdarzeń</vt:lpstr>
      <vt:lpstr>Przykład: losowanie liczb całkowitych</vt:lpstr>
      <vt:lpstr>Przykład: losowanie liczb całkowitych</vt:lpstr>
      <vt:lpstr>Niezależność zdarzeń</vt:lpstr>
      <vt:lpstr>Zmienne losowe</vt:lpstr>
      <vt:lpstr>Zmienne losowe</vt:lpstr>
      <vt:lpstr>Zmienne losowe</vt:lpstr>
      <vt:lpstr>Zmienna losowa i funkcje ją opisujące</vt:lpstr>
      <vt:lpstr>Dystrybuanta</vt:lpstr>
      <vt:lpstr>Dystrybuanta - własności</vt:lpstr>
      <vt:lpstr>Związek dystrybuanty z prawdopodobieństwem</vt:lpstr>
      <vt:lpstr>Związek dystrybuanty z prawdopodobieństwem - wnioski</vt:lpstr>
      <vt:lpstr>Dystrybuanta warunkowa</vt:lpstr>
      <vt:lpstr>Funkcja rozkładu prawdopodobieństwa</vt:lpstr>
      <vt:lpstr>Funkcja rozkładu prawdopodobieństwa  - własności </vt:lpstr>
      <vt:lpstr>Funkcja gęstości prawdopodobieństwa</vt:lpstr>
      <vt:lpstr>Funkcja gęstości prawdopodobieństwa - własności</vt:lpstr>
      <vt:lpstr>Funkcja gęstości prawdopodobieństwa własności</vt:lpstr>
    </vt:vector>
  </TitlesOfParts>
  <Company>uj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Rachunek prawdopodobieństwa  i statystyka</dc:title>
  <dc:creator>Roman Skibiński</dc:creator>
  <cp:lastModifiedBy>Roman Skibiński</cp:lastModifiedBy>
  <cp:revision>1725</cp:revision>
  <dcterms:created xsi:type="dcterms:W3CDTF">2010-10-03T16:33:08Z</dcterms:created>
  <dcterms:modified xsi:type="dcterms:W3CDTF">2024-10-18T21:04:27Z</dcterms:modified>
</cp:coreProperties>
</file>